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8" r:id="rId3"/>
    <p:sldId id="263" r:id="rId4"/>
    <p:sldId id="267" r:id="rId5"/>
    <p:sldId id="266" r:id="rId6"/>
    <p:sldId id="270" r:id="rId7"/>
    <p:sldId id="272" r:id="rId8"/>
    <p:sldId id="273" r:id="rId9"/>
    <p:sldId id="275" r:id="rId10"/>
    <p:sldId id="274" r:id="rId11"/>
    <p:sldId id="276" r:id="rId12"/>
    <p:sldId id="278" r:id="rId13"/>
    <p:sldId id="279" r:id="rId14"/>
    <p:sldId id="277" r:id="rId15"/>
    <p:sldId id="280" r:id="rId16"/>
    <p:sldId id="281" r:id="rId17"/>
    <p:sldId id="282" r:id="rId18"/>
    <p:sldId id="28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5" d="100"/>
          <a:sy n="105" d="100"/>
        </p:scale>
        <p:origin x="-1488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A6514-49F1-4F0D-99D0-E63CA03055A5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AAF81-0BFD-4E99-8DD2-854950AD8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8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A6514-49F1-4F0D-99D0-E63CA03055A5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AAF81-0BFD-4E99-8DD2-854950AD8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150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A6514-49F1-4F0D-99D0-E63CA03055A5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AAF81-0BFD-4E99-8DD2-854950AD8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433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A6514-49F1-4F0D-99D0-E63CA03055A5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AAF81-0BFD-4E99-8DD2-854950AD8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974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A6514-49F1-4F0D-99D0-E63CA03055A5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AAF81-0BFD-4E99-8DD2-854950AD8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575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A6514-49F1-4F0D-99D0-E63CA03055A5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AAF81-0BFD-4E99-8DD2-854950AD8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037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A6514-49F1-4F0D-99D0-E63CA03055A5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AAF81-0BFD-4E99-8DD2-854950AD8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309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A6514-49F1-4F0D-99D0-E63CA03055A5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AAF81-0BFD-4E99-8DD2-854950AD8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7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A6514-49F1-4F0D-99D0-E63CA03055A5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AAF81-0BFD-4E99-8DD2-854950AD8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719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A6514-49F1-4F0D-99D0-E63CA03055A5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AAF81-0BFD-4E99-8DD2-854950AD8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49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A6514-49F1-4F0D-99D0-E63CA03055A5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AAF81-0BFD-4E99-8DD2-854950AD8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66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A6514-49F1-4F0D-99D0-E63CA03055A5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AAF81-0BFD-4E99-8DD2-854950AD8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28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irbis.psaa.ru/cgi-bin/irbis64r_plus/cgiirbis_64_ft.exe?LNG=&amp;Z21ID=1323U7S44T9E6G214&amp;I21DBN=IBIS0_PRINT&amp;P21DBN=IBIS0&amp;S21STN=1&amp;S21REF=10&amp;S21FMT=FULLW_print&amp;C21COM=S&amp;S21CNR=100&amp;S21P01=0&amp;S21P02=1&amp;S21P03=A=&amp;USES21ALL=1&amp;S21STR=%D0%96%D0%B0%D0%B1%D1%86%D0%B5%D0%B2,%20%D0%92.%20%D0%9C.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rbis.psaa.ru/cgi-bin/irbis64r_plus/cgiirbis_64_ft.exe?LNG=&amp;Z21ID=1323U7S44T9E6G214&amp;I21DBN=IBIS0_PRINT&amp;P21DBN=IBIS0&amp;S21STN=1&amp;S21REF=10&amp;S21FMT=FULLW_print&amp;C21COM=S&amp;S21CNR=100&amp;S21P01=0&amp;S21P02=1&amp;S21P03=A=&amp;USES21ALL=1&amp;S21STR=%D0%A0%D0%BE%D1%81%D1%82%D0%B8%D1%81%D0%BB%D0%B0%D0%B2%D0%BE%D0%B2,%20%D0%90.%20%D0%90." TargetMode="External"/><Relationship Id="rId5" Type="http://schemas.openxmlformats.org/officeDocument/2006/relationships/hyperlink" Target="http://irbis.psaa.ru/cgi-bin/irbis64r_plus/cgiirbis_64_ft.exe?LNG=&amp;Z21ID=1323U7S44T9E6G214&amp;I21DBN=IBIS0_PRINT&amp;P21DBN=IBIS0&amp;S21STN=1&amp;S21REF=10&amp;S21FMT=FULLW_print&amp;C21COM=S&amp;S21CNR=100&amp;S21P01=0&amp;S21P02=1&amp;S21P03=A=&amp;USES21ALL=1&amp;S21STR=%D0%A1%D0%B8%D1%80%D0%BE%D1%82%D0%B8%D0%BD%D0%B0,%20%D0%9E." TargetMode="External"/><Relationship Id="rId4" Type="http://schemas.openxmlformats.org/officeDocument/2006/relationships/hyperlink" Target="http://irbis.psaa.ru/cgi-bin/irbis64r_plus/cgiirbis_64_ft.exe?LNG=&amp;Z21ID=1323U7S44T9E6G214&amp;I21DBN=IBIS0_PRINT&amp;P21DBN=IBIS0&amp;S21STN=1&amp;S21REF=10&amp;S21FMT=FULLW_print&amp;C21COM=S&amp;S21CNR=100&amp;S21P01=0&amp;S21P02=1&amp;S21P03=A=&amp;USES21ALL=1&amp;S21STR=%D0%93%D0%B0%D1%80%D0%B0%D0%B5%D0%B2%D0%B0,%20%D0%A0.%20%D0%92.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art-assorty.ru/" TargetMode="External"/><Relationship Id="rId3" Type="http://schemas.openxmlformats.org/officeDocument/2006/relationships/hyperlink" Target="https://dmitry48.livejournal.com/" TargetMode="External"/><Relationship Id="rId7" Type="http://schemas.openxmlformats.org/officeDocument/2006/relationships/hyperlink" Target="https://kolybanov.livejournal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rmontovgallery.ru/" TargetMode="External"/><Relationship Id="rId5" Type="http://schemas.openxmlformats.org/officeDocument/2006/relationships/hyperlink" Target="https://kulturologia.ru/" TargetMode="External"/><Relationship Id="rId4" Type="http://schemas.openxmlformats.org/officeDocument/2006/relationships/hyperlink" Target="https://www.liveinternet.ru/" TargetMode="External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odor_Ivanovich_SHalyapin_-_Ochi_chjornye_(ru.muzikavsem.org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37961" y="-1143003"/>
            <a:ext cx="6858001" cy="914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1052736"/>
            <a:ext cx="6264696" cy="138499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«ПО СТРАНЕ КРАСАВИЦА ИДЕТ!…»:</a:t>
            </a:r>
            <a:endParaRPr lang="ru-RU" sz="2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К 145 лет со дня рождения </a:t>
            </a:r>
            <a:endParaRPr lang="ru-RU" sz="2800" b="1" i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Бориса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Михайловича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Кустодиева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endParaRPr lang="ru-RU" sz="2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" name="Рисунок 3" descr="https://avatars.dzeninfra.ru/get-zen_doc/5286518/pub_62e7d14d9c52496bc59b94c0_62e7e0921869f66af74cba26/scale_1200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13"/>
          <a:stretch/>
        </p:blipFill>
        <p:spPr bwMode="auto">
          <a:xfrm>
            <a:off x="2843808" y="2852936"/>
            <a:ext cx="3960440" cy="29523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rdk-pristen.kursk.muzkult.ru/media/2021/06/06/1301811433/uzorishhe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943" y="5830581"/>
            <a:ext cx="5940425" cy="76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944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1" y="-1106789"/>
            <a:ext cx="6858002" cy="914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620688"/>
            <a:ext cx="3960440" cy="61247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Начав набрасывать фон для новой картины, одновременно Кустодиев поделился своими раздумьями о женщине пышной и цветущей натуры с женой, попросив её помочь с поиском модели.</a:t>
            </a:r>
            <a:b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Нужная натурщица нашлась довольно скоро, причём жила она в том же подъезде, что и 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Кустодиевы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на шестом этаже (как вспоминала дочь художника Ирина, двумя этажами выше). Её привела в мастерскую жена художника. Баронесса Галина 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Адеркас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наследница дворянского рода из Астрахани, родины 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Кустодиева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 Баронесса обладала пышными формами и была вполне в художественном вкусе 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Кустодиева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 дальнейшей судьбе Галины 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Адеркас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известно очень мало: по некоторым сведениям, она оставила занятия хирургией и занялась пением. В советское время пела в составе русского хора в Управлении музыкального радиовещания Всесоюзного радиокомитета, участвовала в озвучивании фильмов.</a:t>
            </a:r>
            <a:b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sz="1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26" name="Picture 2" descr="СУДЬБЫ КРАСАВИЦ СО ЗНАМЕНИТЫХ ПОРТРЕТОВ. ГАЛИНА АДЕРКАС. Б. М. КУСТОДИЕВ. КУПЧИХА ЗА ЧАЕМ. 1918. РУССКИЙ МУЗЕЙ Хотя «Купчиха за чаем» Кустодиева написана в послереволюционном 1918 году, для на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54" y="1124744"/>
            <a:ext cx="3674325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s://sewingadvisor.ru/image/cache/catalog/digital/user_3973/18_01_2020_15_22_30-800x60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37" r="-1636" b="35471"/>
          <a:stretch/>
        </p:blipFill>
        <p:spPr bwMode="auto">
          <a:xfrm>
            <a:off x="971600" y="5229200"/>
            <a:ext cx="3181985" cy="555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284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1" y="-1106789"/>
            <a:ext cx="6858002" cy="914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861048"/>
            <a:ext cx="8352928" cy="26776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Когда в 1915 году на выставках появилась 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кустодиевская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«Красавица», других художников до обмороков бесило то, что именно перед этим полотном зрители собираются толпами и подолгу не расходятся. 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Пронизанную почти бесстыжей чувственностью «Красавицу» Кустодиев неоднократно повторял  в разных вариантах — это была одна из его любимых работ. 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Одну он подарил Горькому (и тот обожал эту картину), другую — написал по просьбе Шаляпина, с которым дружил. Именно 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шаляпинская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«Красавица» на лондонском аукционе «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Сотбис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» ушла за фантастическую сумму — 845 600 фунтов (около 1 388 475 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долл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). 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Моделью для этого полотна выступила актриса МХТ Ф. В. Шевченко — будущая народная артистка СССР, орденоносец и лауреат двух Сталинских премий.</a:t>
            </a:r>
          </a:p>
        </p:txBody>
      </p:sp>
      <p:pic>
        <p:nvPicPr>
          <p:cNvPr id="4" name="Рисунок 3" descr="KRASAVITA.-1915-MODELY-POSLUZILA-AKTRISA-MKT-F.-V.-SEVCENKO.-GOSUDARSTVENNAY-TRETYKOVSKAY-GALEREY-MOSKV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88996"/>
            <a:ext cx="4340225" cy="3328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70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1" y="-1106789"/>
            <a:ext cx="6858002" cy="914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RUSSKAY-VENERA.-1925-1926-NIZEGORODSKII-GOSUDARSTVENNYI-KUDOZESTVENNYI-MUZEI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88" y="908720"/>
            <a:ext cx="3672408" cy="48245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572000" y="692696"/>
            <a:ext cx="3960440" cy="57554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Кажется невероятным, что эта огромная картина создана тяжело больным художником за год до смерти и в самых невыгодных условиях (в отсутствии холста натянули на подрамник обратной стороной старую картину). Только любовь к жизни, радость и бодрость, любовь к своему, русскому, продиктовала ему картину "Русская Венера".</a:t>
            </a:r>
            <a:b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Светится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молодое, здоровое, сильное тело женщины, блестят зубы в застенчивой и вместе с тем простодушно-горделивой улыбке, играет свет в шелковистых распущенных волосах. Словно само солнце вошло вместе с героиней картины в темноватую обычно баню - и все здесь озарилось! Свет переливается в мыльной пене (которую художник одной рукой взбивал в тазу, другой писал); мокрый потолок, на котором отразились клубы пара, вдруг стал подобен небу с пышными облаками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5" name="Рисунок 4" descr="https://rdk-pristen.kursk.muzkult.ru/media/2021/06/06/1301811433/uzorishh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048468"/>
            <a:ext cx="5940425" cy="76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696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1" y="-1106789"/>
            <a:ext cx="6858002" cy="914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KUPANIE.-1912-GOSUDARSTVENNYI-RUSSKII-MUZEI-S.-PETERBURG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63" y="1052736"/>
            <a:ext cx="5112568" cy="43924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6012160" y="908720"/>
            <a:ext cx="2664296" cy="47705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</a:rPr>
              <a:t>Жаркий солнечный день, вода искрится от солнца, смешивает отражения напряженно синеющего, может быть, обещающего грозу неба и деревьев с крутого берега, как будто оплавленных поверху солнцем. На берегу что-то грузят в лодку. Грубо сколоченная купальня тоже раскалена солнцем; тень внутри легка, почти не скрывает женских тел.</a:t>
            </a:r>
          </a:p>
        </p:txBody>
      </p:sp>
      <p:pic>
        <p:nvPicPr>
          <p:cNvPr id="5" name="Рисунок 4" descr="https://rdk-pristen.kursk.muzkult.ru/media/2021/06/06/1301811433/uzorishh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679257"/>
            <a:ext cx="5940425" cy="76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028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1" y="-1106789"/>
            <a:ext cx="6858002" cy="914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332657"/>
            <a:ext cx="5688632" cy="20621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Из века в век женщины неизменно воодушевляли поэтов, музыкантов, художников на создание величайших произведений искусства. Прелестные вдохновительницы различны и по возрасту, и по характеру, но есть нечто, объединяющее их, – в каждой из этих женщин живет загадка. Загадка их красоты, женственности, обаяния.</a:t>
            </a:r>
            <a:endParaRPr lang="ru-RU" sz="16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6" name="Рисунок 5" descr="https://avatars.dzeninfra.ru/get-zen_doc/3504072/pub_5ed087879217f57f7c9a85a5_5ed125f7706f83164ac79162/scale_120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8" t="19218" r="10485" b="12923"/>
          <a:stretch/>
        </p:blipFill>
        <p:spPr bwMode="auto">
          <a:xfrm>
            <a:off x="5204961" y="2780928"/>
            <a:ext cx="3485515" cy="27647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paoloayroni.ru/wp-content/uploads/8/f/c/8fcf41affbb837aa2921960d5c0445cb.jpe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1" t="3" r="5635"/>
          <a:stretch/>
        </p:blipFill>
        <p:spPr bwMode="auto">
          <a:xfrm>
            <a:off x="573189" y="2519625"/>
            <a:ext cx="2808605" cy="3562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rdk-pristen.kursk.muzkult.ru/media/2021/06/06/1301811433/uzorishhe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805264"/>
            <a:ext cx="5940425" cy="76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591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1" y="-1106789"/>
            <a:ext cx="6858002" cy="914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476673"/>
            <a:ext cx="78488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Русская земля всегда славилась не только бескрайними полями и умелыми мастерами, но и красотой женщин. О них слагали стихи поэты, писали музыку композиторы. Прекрасные лики красавиц через века продолжают очаровывать нас с полотен великих мастеров.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Художники во все эпохи стремились увековечить своих самых ярких и прекрасных современниц: аристократок и крестьянок, утонченных актрис и усталых матерей. В каждой женщине своя загадка, у каждой — своя правда жизни, каждая неотразимо обаятельна.</a:t>
            </a:r>
            <a:b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Портреты, написанные лучшими живописцами, донесли до нас неповторимые облики, глубокие сильные характеры, трагические и счастливые судьбы русских женщин. </a:t>
            </a:r>
            <a:endParaRPr lang="ru-RU" sz="1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Воистину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красота спасёт мир!</a:t>
            </a:r>
          </a:p>
        </p:txBody>
      </p:sp>
      <p:pic>
        <p:nvPicPr>
          <p:cNvPr id="4" name="Рисунок 3" descr="https://arthive.net/res/media/img/oy1000/work/25e/397004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" b="45005"/>
          <a:stretch/>
        </p:blipFill>
        <p:spPr bwMode="auto">
          <a:xfrm>
            <a:off x="1739327" y="2564904"/>
            <a:ext cx="5881370" cy="36645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814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1" y="-1106789"/>
            <a:ext cx="6858002" cy="914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548681"/>
            <a:ext cx="8064896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ИЗДАНИЯ В ФОНДЕ НАУЧНОЙ </a:t>
            </a:r>
            <a:r>
              <a:rPr lang="ru-RU" b="1" dirty="0" smtClean="0"/>
              <a:t>БИБЛИОТЕКИ</a:t>
            </a:r>
          </a:p>
          <a:p>
            <a:endParaRPr lang="ru-RU" dirty="0"/>
          </a:p>
          <a:p>
            <a:r>
              <a:rPr lang="ru-RU" dirty="0"/>
              <a:t>  </a:t>
            </a:r>
            <a:r>
              <a:rPr lang="ru-RU" dirty="0" smtClean="0"/>
              <a:t>    </a:t>
            </a:r>
            <a:r>
              <a:rPr lang="ru-RU" sz="1600" b="1" u="sng" dirty="0" err="1" smtClean="0">
                <a:hlinkClick r:id="rId3"/>
              </a:rPr>
              <a:t>Жабцев</a:t>
            </a:r>
            <a:r>
              <a:rPr lang="ru-RU" sz="1600" b="1" u="sng" dirty="0">
                <a:hlinkClick r:id="rId3"/>
              </a:rPr>
              <a:t>, В. М.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    Русская жанровая живопись / В. М. </a:t>
            </a:r>
            <a:r>
              <a:rPr lang="ru-RU" sz="1600" dirty="0" err="1"/>
              <a:t>Жабцев</a:t>
            </a:r>
            <a:r>
              <a:rPr lang="ru-RU" sz="1600" dirty="0"/>
              <a:t>. - Минск : </a:t>
            </a:r>
            <a:r>
              <a:rPr lang="ru-RU" sz="1600" dirty="0" err="1"/>
              <a:t>Харвест</a:t>
            </a:r>
            <a:r>
              <a:rPr lang="ru-RU" sz="1600" dirty="0"/>
              <a:t>, 2008. - 127 с. : </a:t>
            </a:r>
            <a:r>
              <a:rPr lang="ru-RU" sz="1600" dirty="0" err="1"/>
              <a:t>цв.ил</a:t>
            </a:r>
            <a:r>
              <a:rPr lang="ru-RU" sz="1600" dirty="0"/>
              <a:t>. - (Стили и жанры). - </a:t>
            </a:r>
            <a:r>
              <a:rPr lang="ru-RU" sz="1600" b="1" dirty="0"/>
              <a:t>ISBN </a:t>
            </a:r>
            <a:r>
              <a:rPr lang="ru-RU" sz="1600" dirty="0"/>
              <a:t>978-985-16-3734-4. - Текст : непосредственный.</a:t>
            </a:r>
          </a:p>
          <a:p>
            <a:r>
              <a:rPr lang="ru-RU" sz="1600" b="1" dirty="0"/>
              <a:t>   </a:t>
            </a:r>
            <a:r>
              <a:rPr lang="ru-RU" sz="1600" dirty="0"/>
              <a:t>   </a:t>
            </a:r>
            <a:r>
              <a:rPr lang="ru-RU" sz="1600" b="1" u="sng" dirty="0" err="1" smtClean="0">
                <a:hlinkClick r:id="rId4"/>
              </a:rPr>
              <a:t>Гараева</a:t>
            </a:r>
            <a:r>
              <a:rPr lang="ru-RU" sz="1600" b="1" u="sng" dirty="0">
                <a:hlinkClick r:id="rId4"/>
              </a:rPr>
              <a:t>, Р. В.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    О произведениях живописи. (Методическое пособие по анализу картин) / Р. В. </a:t>
            </a:r>
            <a:r>
              <a:rPr lang="ru-RU" sz="1600" dirty="0" err="1"/>
              <a:t>Гараева</a:t>
            </a:r>
            <a:r>
              <a:rPr lang="ru-RU" sz="1600" dirty="0"/>
              <a:t>. - Москва : [б. и.], 1965. - 48 с. : вкл. л., ил. - Текст : непосредственный.</a:t>
            </a:r>
          </a:p>
          <a:p>
            <a:r>
              <a:rPr lang="ru-RU" sz="1600" dirty="0"/>
              <a:t>   </a:t>
            </a:r>
            <a:br>
              <a:rPr lang="ru-RU" sz="1600" dirty="0"/>
            </a:br>
            <a:r>
              <a:rPr lang="ru-RU" sz="1600" dirty="0"/>
              <a:t>    </a:t>
            </a:r>
            <a:r>
              <a:rPr lang="ru-RU" sz="1600" b="1" dirty="0"/>
              <a:t>Кустодиев 1978-1927</a:t>
            </a:r>
            <a:r>
              <a:rPr lang="ru-RU" sz="1600" dirty="0"/>
              <a:t> : комплект открыток. - Ленинград : Аврора, 1979. - 16 с. : </a:t>
            </a:r>
            <a:r>
              <a:rPr lang="ru-RU" sz="1600" dirty="0" err="1"/>
              <a:t>цв.ил</a:t>
            </a:r>
            <a:r>
              <a:rPr lang="ru-RU" sz="1600" dirty="0"/>
              <a:t>. - Текст : непосредственный.</a:t>
            </a:r>
          </a:p>
          <a:p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   </a:t>
            </a:r>
            <a:r>
              <a:rPr lang="ru-RU" sz="1600" dirty="0" smtClean="0"/>
              <a:t>  </a:t>
            </a:r>
            <a:r>
              <a:rPr lang="ru-RU" sz="1600" dirty="0"/>
              <a:t> </a:t>
            </a:r>
            <a:r>
              <a:rPr lang="ru-RU" sz="1600" b="1" u="sng" dirty="0">
                <a:hlinkClick r:id="rId5"/>
              </a:rPr>
              <a:t>Сиротина, О.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    "Фон на моем портрете не вяжется с лицом" / О. Сиротина. - Текст : непосредственный // Родина : российский исторический журнал. - 2014. - </a:t>
            </a:r>
            <a:r>
              <a:rPr lang="ru-RU" sz="1600" b="1" dirty="0"/>
              <a:t>N 2</a:t>
            </a:r>
            <a:r>
              <a:rPr lang="ru-RU" sz="1600" dirty="0"/>
              <a:t>. - С. 80-84</a:t>
            </a:r>
          </a:p>
          <a:p>
            <a:r>
              <a:rPr lang="ru-RU" sz="1600" dirty="0"/>
              <a:t>  </a:t>
            </a:r>
            <a:r>
              <a:rPr lang="ru-RU" sz="1600" dirty="0" smtClean="0"/>
              <a:t>    </a:t>
            </a:r>
            <a:r>
              <a:rPr lang="ru-RU" sz="1600" b="1" u="sng" dirty="0" smtClean="0">
                <a:hlinkClick r:id="rId6"/>
              </a:rPr>
              <a:t>Ростиславов</a:t>
            </a:r>
            <a:r>
              <a:rPr lang="ru-RU" sz="1600" b="1" u="sng" dirty="0">
                <a:hlinkClick r:id="rId6"/>
              </a:rPr>
              <a:t>, А. А.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    Б. Кустодиев / А. А. Ростиславов. - Санкт-Петербург : Лань, 2013. - 8 с. - </a:t>
            </a:r>
            <a:r>
              <a:rPr lang="ru-RU" sz="1600" b="1" dirty="0"/>
              <a:t>URL:</a:t>
            </a:r>
            <a:r>
              <a:rPr lang="ru-RU" sz="1600" dirty="0"/>
              <a:t> http://e.lanbook.com/books/element.php?pl1_cid=25&amp;pl1_id=32129. - </a:t>
            </a:r>
            <a:r>
              <a:rPr lang="ru-RU" sz="1600" b="1" dirty="0"/>
              <a:t>ISBN </a:t>
            </a:r>
            <a:r>
              <a:rPr lang="ru-RU" sz="1600" dirty="0"/>
              <a:t>978-5-507-31126-2. - Текст : электронный.</a:t>
            </a:r>
            <a:br>
              <a:rPr lang="ru-RU" sz="1600" dirty="0"/>
            </a:br>
            <a:r>
              <a:rPr lang="ru-RU" sz="1600" dirty="0"/>
              <a:t>Книга из коллекции Лань - Искусствоведение</a:t>
            </a:r>
          </a:p>
        </p:txBody>
      </p:sp>
      <p:pic>
        <p:nvPicPr>
          <p:cNvPr id="4" name="Рисунок 3" descr="https://rdk-pristen.kursk.muzkult.ru/media/2021/06/06/1301811433/uzorishhe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481" y="5822426"/>
            <a:ext cx="5940425" cy="76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478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1" y="-1106789"/>
            <a:ext cx="6858002" cy="914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1997839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Источники:</a:t>
            </a:r>
          </a:p>
          <a:p>
            <a:r>
              <a:rPr lang="ru-RU" u="sng" dirty="0">
                <a:hlinkClick r:id="rId3"/>
              </a:rPr>
              <a:t>https://dmitry48.livejournal.com</a:t>
            </a:r>
            <a:endParaRPr lang="ru-RU" b="1" dirty="0"/>
          </a:p>
          <a:p>
            <a:r>
              <a:rPr lang="ru-RU" dirty="0"/>
              <a:t> </a:t>
            </a:r>
            <a:endParaRPr lang="ru-RU" b="1" dirty="0"/>
          </a:p>
          <a:p>
            <a:r>
              <a:rPr lang="ru-RU" u="sng" dirty="0">
                <a:hlinkClick r:id="rId4"/>
              </a:rPr>
              <a:t>https://www.liveinternet.ru</a:t>
            </a:r>
            <a:endParaRPr lang="ru-RU" dirty="0"/>
          </a:p>
          <a:p>
            <a:r>
              <a:rPr lang="ru-RU" u="sng" dirty="0">
                <a:hlinkClick r:id="rId5"/>
              </a:rPr>
              <a:t>https://kulturologia.ru</a:t>
            </a:r>
            <a:endParaRPr lang="ru-RU" b="1" dirty="0"/>
          </a:p>
          <a:p>
            <a:r>
              <a:rPr lang="ru-RU" u="sng" dirty="0">
                <a:hlinkClick r:id="rId6"/>
              </a:rPr>
              <a:t>https://lermontovgallery.ru</a:t>
            </a:r>
            <a:endParaRPr lang="ru-RU" b="1" dirty="0"/>
          </a:p>
          <a:p>
            <a:r>
              <a:rPr lang="ru-RU" dirty="0"/>
              <a:t> </a:t>
            </a:r>
            <a:endParaRPr lang="ru-RU" b="1" dirty="0"/>
          </a:p>
          <a:p>
            <a:r>
              <a:rPr lang="ru-RU" u="sng" dirty="0">
                <a:hlinkClick r:id="rId7"/>
              </a:rPr>
              <a:t>https://kolybanov.livejournal.com</a:t>
            </a:r>
            <a:endParaRPr lang="ru-RU" b="1" dirty="0"/>
          </a:p>
          <a:p>
            <a:r>
              <a:rPr lang="ru-RU" u="sng" dirty="0">
                <a:hlinkClick r:id="rId8"/>
              </a:rPr>
              <a:t>https://art-assorty.ru</a:t>
            </a:r>
            <a:endParaRPr lang="ru-RU" b="1" dirty="0"/>
          </a:p>
          <a:p>
            <a:r>
              <a:rPr lang="ru-RU" dirty="0"/>
              <a:t> </a:t>
            </a:r>
            <a:endParaRPr lang="ru-RU" b="1" dirty="0"/>
          </a:p>
        </p:txBody>
      </p:sp>
      <p:pic>
        <p:nvPicPr>
          <p:cNvPr id="4" name="Рисунок 3" descr="https://rdk-pristen.kursk.muzkult.ru/media/2021/06/06/1301811433/uzorishhe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301208"/>
            <a:ext cx="5940425" cy="76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825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2997" y="-1106789"/>
            <a:ext cx="6858002" cy="914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9752" y="2492896"/>
            <a:ext cx="424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БЛАГОДАРИМ ЗА ВНИМАНИЕ!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4970784"/>
            <a:ext cx="4032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dirty="0" smtClean="0"/>
          </a:p>
          <a:p>
            <a:pPr algn="r"/>
            <a:endParaRPr lang="ru-RU" b="1" dirty="0" smtClean="0"/>
          </a:p>
          <a:p>
            <a:pPr algn="r"/>
            <a:r>
              <a:rPr lang="ru-RU" b="1" dirty="0" smtClean="0"/>
              <a:t>© </a:t>
            </a:r>
            <a:r>
              <a:rPr lang="ru-RU" b="1" dirty="0"/>
              <a:t>НАУЧНАЯ БИБЛИОТЕКА - 2023</a:t>
            </a:r>
          </a:p>
        </p:txBody>
      </p:sp>
    </p:spTree>
    <p:extLst>
      <p:ext uri="{BB962C8B-B14F-4D97-AF65-F5344CB8AC3E}">
        <p14:creationId xmlns:p14="http://schemas.microsoft.com/office/powerpoint/2010/main" val="19168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78497" y="-1098377"/>
            <a:ext cx="6858001" cy="914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36429" y="1340768"/>
            <a:ext cx="4320480" cy="42131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i="1" spc="5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ea typeface="Calibri"/>
                <a:cs typeface="Times New Roman"/>
              </a:rPr>
              <a:t>Борис </a:t>
            </a:r>
            <a:r>
              <a:rPr lang="ru-RU" b="1" i="1" spc="5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ea typeface="Calibri"/>
                <a:cs typeface="Times New Roman"/>
              </a:rPr>
              <a:t>Кустодиев (1878-1927) </a:t>
            </a:r>
            <a:r>
              <a:rPr lang="ru-RU" b="1" i="1" spc="5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ea typeface="Calibri"/>
                <a:cs typeface="Times New Roman"/>
              </a:rPr>
              <a:t>был разноплановым </a:t>
            </a:r>
            <a:r>
              <a:rPr lang="ru-RU" b="1" i="1" spc="5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ea typeface="Calibri"/>
                <a:cs typeface="Times New Roman"/>
              </a:rPr>
              <a:t>художником, его творчество вызывало множество споров и противоречивых оценок. Он воспевал в своих работах специфическую женскую красоту, пытаясь запечатлеть народный идеал красоты. </a:t>
            </a:r>
            <a:r>
              <a:rPr lang="ru-RU" b="1" i="1" spc="5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ea typeface="Calibri"/>
                <a:cs typeface="Times New Roman"/>
              </a:rPr>
              <a:t>Но в нашем сознании он прочно ассоциируется как портретист, рисующий женщин с формами.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pic>
        <p:nvPicPr>
          <p:cNvPr id="6" name="Рисунок 5" descr="https://webpulse.imgsmail.ru/imgpreview?mb=webpulse&amp;key=pulse_cabinet-image-e1e2c758-eee2-49d6-a287-d8a8ba92afb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" t="15465"/>
          <a:stretch/>
        </p:blipFill>
        <p:spPr bwMode="auto">
          <a:xfrm>
            <a:off x="683568" y="1361229"/>
            <a:ext cx="3240405" cy="38385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rdk-pristen.kursk.muzkult.ru/media/2021/06/06/1301811433/uzorishh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553909"/>
            <a:ext cx="5940425" cy="76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49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1" y="-1106789"/>
            <a:ext cx="6858002" cy="914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620688"/>
            <a:ext cx="7344816" cy="62478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Борис Михайлович Кустодиев родился в Астрахани 7 марта 1878 года. Его отец, преподаватель Астраханской духовной семинарии, скончался, когда будущему художнику был один год. Все заботы о семье легли на плечи матери, Е.П.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Кустодиевой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любовь и благодарность к которой художник пронес через всю жизнь. </a:t>
            </a:r>
          </a:p>
          <a:p>
            <a:pPr algn="just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Семья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Кустодиевых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арендовала небольшой флигель в доме богатого, любившего жить на широкую ногу купца. Именно тогда мальчик получил первые яркие представления о быте и типах провинциального купечества.</a:t>
            </a:r>
            <a:b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«Весь уклад богатой и изобильной купеческой жизни, — писал впоследствии Б.М. Кустодиев, — был как на ладони... Это были живые типы Островского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...».</a:t>
            </a:r>
          </a:p>
          <a:p>
            <a:pPr algn="just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Обращение Бориса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Кустодиева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к эстетическим канонам прошлого было своеобразным бегством от реальности – тяжелейшая болезнь (паралич нижней части тела из-за опухоли в позвоночнике) приковала художника к инвалидному креслу, а российские реалии 1917-1920 гг. заставляли бежать в мир фантазий от разрушающегося на глазах старого уклада патриархальной России с купчихами и народными гуляньями в тихих провинциальных городах. Благодаря работам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Кустодиева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мы можем сложить представление о дореволюционной жизни поволжских крестьян и мещан, чей быт так полно и красочно отразился в картинах художника.</a:t>
            </a:r>
            <a:b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sz="1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94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2" y="-1143002"/>
            <a:ext cx="6858001" cy="914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KUPCIKA.-1915-GOSUDARSTVENNYI-RUSSKII-MUZEI-S.-PETERBUR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2736304" cy="51845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635896" y="692696"/>
            <a:ext cx="4572000" cy="52629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just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Однажды, гуляя по берегу Волги, Кустодиев увидел женщину, красота, стать и величие которой просто потрясли его, и художник написал эту картину.</a:t>
            </a:r>
            <a:b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Полотно для картины художник взял большое, женщину поставил в рост, во всей ее русской красе. Над буйством красок властвовал лиловый с багрянцем цвет. Он был наряден, праздничен и вместе с тем взволнован.</a:t>
            </a:r>
            <a:b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 женщина красива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величава, как широкая Волга за ее спиной. Это - русская Елена прекрасная, знающая силу своей красоты, за которую ее и выбрал в жены какой-нибудь купец первой гильдии. Это спящая наяву красавица, стоящая высоко над рекой, как стройная белоствольная береза, олицетворение покоя и довольства.</a:t>
            </a:r>
            <a:b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sz="1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Рисунок 4" descr="https://rdk-pristen.kursk.muzkult.ru/media/2021/06/06/1301811433/uzorishh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471" y="5805264"/>
            <a:ext cx="5940425" cy="76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006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2" y="-1143002"/>
            <a:ext cx="6858001" cy="914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960" y="1268760"/>
            <a:ext cx="4104456" cy="42780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образе «Купчихи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»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открылась особая женская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красота.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 ней прекрасно сказал писатель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Евг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 Замятин: «...Настоящая красавица русская, не какая-нибудь там питерская вертунья-оса, а как Волга: вальяжная, медленная, широкая, полногрудая...»</a:t>
            </a:r>
          </a:p>
          <a:p>
            <a:pPr algn="just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Можно отнести к «Купчихе»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Кустодиева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стихи Павла Васильева:</a:t>
            </a:r>
          </a:p>
          <a:p>
            <a:pPr algn="just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*****</a:t>
            </a:r>
            <a:b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Прогуляться ль выйдешь, дорогая,</a:t>
            </a:r>
            <a:b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Все в тебе ценя и прославляя,</a:t>
            </a:r>
            <a:b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Смотрит долго умный наш народ.</a:t>
            </a:r>
            <a:b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 шумит во след за величавой:</a:t>
            </a:r>
            <a:b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«По стране красавица идет!...»</a:t>
            </a:r>
          </a:p>
        </p:txBody>
      </p:sp>
      <p:pic>
        <p:nvPicPr>
          <p:cNvPr id="5" name="Рисунок 4" descr="KUPCIKA.-1919-VARIANT-KARTINY-1915-G.-VOLOGODSKAY-OBLASTNAY-KARTINNAY-GALEREY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3312368" cy="496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sewingadvisor.ru/image/cache/catalog/digital/user_3973/18_01_2020_15_22_30-800x60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37" r="-1636" b="35471"/>
          <a:stretch/>
        </p:blipFill>
        <p:spPr bwMode="auto">
          <a:xfrm>
            <a:off x="4571999" y="5805264"/>
            <a:ext cx="3181985" cy="555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3006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35623" y="-1176023"/>
            <a:ext cx="6858001" cy="914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imgonline-com-ua-2to1-P9IVJzdRhX694H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2" t="1489"/>
          <a:stretch/>
        </p:blipFill>
        <p:spPr bwMode="auto">
          <a:xfrm>
            <a:off x="539552" y="1268760"/>
            <a:ext cx="3600400" cy="3600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55976" y="908721"/>
            <a:ext cx="4104456" cy="57861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...Провинциальный городок. Чаепитие. Молодая красавица купчиха сидит в теплый вечер на балконе. Она безмятежна, как вечернее небо над нею. Это какая-то наивная богиня плодородия и изобилия. Недаром стол перед нею ломится от яств: рядом с самоваром, золоченой посудой в тарелках фрукты, сдоба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</a:t>
            </a:r>
          </a:p>
          <a:p>
            <a:pPr algn="ctr"/>
            <a:endParaRPr lang="ru-RU" sz="16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Пахнет свежею булкой и чаем,</a:t>
            </a:r>
            <a:b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Что в фарфоровой чашке дымится,</a:t>
            </a:r>
            <a:b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 веселый и хитрый котенок,</a:t>
            </a:r>
            <a:b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Как обычно, к хозяйке ластится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*****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 биении этом размеренном</a:t>
            </a:r>
            <a:b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Есть особая тихая прелесть.</a:t>
            </a:r>
            <a:b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Так спокойно здесь и уверенно,</a:t>
            </a:r>
            <a:b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Так бы к ней мы за стол и уселись......</a:t>
            </a:r>
          </a:p>
          <a:p>
            <a:pPr algn="ctr"/>
            <a:endParaRPr lang="ru-RU" sz="1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84168" y="3395978"/>
            <a:ext cx="864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*****</a:t>
            </a:r>
            <a:endParaRPr lang="ru-RU" dirty="0"/>
          </a:p>
        </p:txBody>
      </p:sp>
      <p:pic>
        <p:nvPicPr>
          <p:cNvPr id="6" name="Рисунок 5" descr="https://rdk-pristen.kursk.muzkult.ru/media/2021/06/06/1301811433/uzorishh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763" y="5805264"/>
            <a:ext cx="5940425" cy="76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477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2997" y="-1091603"/>
            <a:ext cx="6858002" cy="914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ZENSINA-PYSAY-CAI.-1918-MODELY-POSLUZILA-GALINA-ADERKAS-SOSEDKA-KUDOZNIKA-PO-DOMU.-GOSUDARSTVENNYI-RUSSKI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011327"/>
            <a:ext cx="3397885" cy="47180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649284" y="1412776"/>
            <a:ext cx="3816424" cy="37856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</a:rPr>
              <a:t>В реальной жизни у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</a:rPr>
              <a:t>Кустодиева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</a:rPr>
              <a:t> был один вкус, а в живописи — другой. Моделями для его купчих часто были представительницы интеллигенции, дородные женщины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</a:rPr>
              <a:t>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</a:rPr>
              <a:t>Сам Кустодиев не был поклонником такого типажа, да и жена его, Юлия, не обладала пышными формами, будучи хрупкой, неброской внешности. В связи с этим Кустодиев отмечал, что «худые женщины на творчество не вдохновляют».</a:t>
            </a:r>
          </a:p>
        </p:txBody>
      </p:sp>
      <p:pic>
        <p:nvPicPr>
          <p:cNvPr id="7" name="Рисунок 6" descr="https://rdk-pristen.kursk.muzkult.ru/media/2021/06/06/1301811433/uzorishh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877272"/>
            <a:ext cx="5940425" cy="76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612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1" y="-1106789"/>
            <a:ext cx="6858002" cy="914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KUPCIKA-S-ZERKALOM.-1920-GOSUDARSTVENNYI-RUSSKII-MUZEI-S.-PETERBUR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64982"/>
            <a:ext cx="3384376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788024" y="1052736"/>
            <a:ext cx="3528392" cy="45243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 вот купчиха любуется собой в новой, расписанной цветами, шали. Так и вспоминается пушкинское: "Я ль на свете всех милее, всех румяней и белее?.."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 дверях стоит, любуется своей женой муж, купец, который, вероятно, и привез ей эту шаль с ярмарки. И счастлив он, что сумел доставить своей любимой женушке эту радость...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b="1" i="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Рисунок 4" descr="https://rdk-pristen.kursk.muzkult.ru/media/2021/06/06/1301811433/uzorishh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680284"/>
            <a:ext cx="5940425" cy="76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022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1" y="-1106789"/>
            <a:ext cx="6858002" cy="914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3464138"/>
            <a:ext cx="8208912" cy="26776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</a:rPr>
              <a:t>Все тот же 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</a:rPr>
              <a:t>кустодиевский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</a:rPr>
              <a:t> тип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</a:rPr>
              <a:t>женщины –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</a:rPr>
              <a:t>милая, нежная девица-краса, про которых на Руси говорили "писаная", "сахарная". Лицо полно той же милой прелести, которой наделены героини русского эпоса, народных песен и сказок: легкий румянец, что называется, кровь с молоком, высокие дуги бровей, точеный носик, рот вишенкой, тугая, перекинутая на грудь коса...Она - живая, реальная и безумно привлекательная, манящая.</a:t>
            </a:r>
            <a:b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</a:rPr>
            </a:b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</a:rPr>
              <a:t>Она 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</a:rPr>
              <a:t>полуприлегла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</a:rPr>
              <a:t> на пригорке среди ромашек и одуванчиков, а за нею, под горой, разворачивается такой широкий волжский простор, такое обилие церквей, что дух захватывает.</a:t>
            </a:r>
            <a:b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</a:rPr>
            </a:b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</a:rPr>
              <a:t>Кустодиев сливает здесь эту земную, красивую девушку и эту природу, этот волжский простор в единое неразрывное целое. Девушка - высочайший, поэтический символ этой земли, всей России.</a:t>
            </a:r>
          </a:p>
        </p:txBody>
      </p:sp>
      <p:pic>
        <p:nvPicPr>
          <p:cNvPr id="5" name="Рисунок 4" descr="NATIONALNYI-MUZEI-IZOBRAZITELNYK-ISKUSSTV-IM.-GAPARA-AITIEVA-BISKEK-KYRGYZTA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0457"/>
            <a:ext cx="4464496" cy="3116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rdk-pristen.kursk.muzkult.ru/media/2021/06/06/1301811433/uzorishh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5949280"/>
            <a:ext cx="5940425" cy="76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84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789</Words>
  <Application>Microsoft Office PowerPoint</Application>
  <PresentationFormat>Экран (4:3)</PresentationFormat>
  <Paragraphs>54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Библиотекарь</dc:creator>
  <cp:lastModifiedBy>Берестнева Надежда Ивановна</cp:lastModifiedBy>
  <cp:revision>62</cp:revision>
  <dcterms:created xsi:type="dcterms:W3CDTF">2023-02-20T10:36:42Z</dcterms:created>
  <dcterms:modified xsi:type="dcterms:W3CDTF">2023-03-07T04:22:18Z</dcterms:modified>
</cp:coreProperties>
</file>