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1"/>
  </p:handoutMasterIdLst>
  <p:sldIdLst>
    <p:sldId id="256" r:id="rId2"/>
    <p:sldId id="313" r:id="rId3"/>
    <p:sldId id="339" r:id="rId4"/>
    <p:sldId id="978" r:id="rId5"/>
    <p:sldId id="984" r:id="rId6"/>
    <p:sldId id="908" r:id="rId7"/>
    <p:sldId id="976" r:id="rId8"/>
    <p:sldId id="896" r:id="rId9"/>
    <p:sldId id="921" r:id="rId10"/>
    <p:sldId id="974" r:id="rId11"/>
    <p:sldId id="989" r:id="rId12"/>
    <p:sldId id="956" r:id="rId13"/>
    <p:sldId id="990" r:id="rId14"/>
    <p:sldId id="314" r:id="rId15"/>
    <p:sldId id="975" r:id="rId16"/>
    <p:sldId id="926" r:id="rId17"/>
    <p:sldId id="949" r:id="rId18"/>
    <p:sldId id="982" r:id="rId19"/>
    <p:sldId id="927" r:id="rId20"/>
    <p:sldId id="315" r:id="rId21"/>
    <p:sldId id="983" r:id="rId22"/>
    <p:sldId id="981" r:id="rId23"/>
    <p:sldId id="977" r:id="rId24"/>
    <p:sldId id="968" r:id="rId25"/>
    <p:sldId id="900" r:id="rId26"/>
    <p:sldId id="911" r:id="rId27"/>
    <p:sldId id="906" r:id="rId28"/>
    <p:sldId id="928" r:id="rId29"/>
    <p:sldId id="910" r:id="rId30"/>
    <p:sldId id="918" r:id="rId31"/>
    <p:sldId id="980" r:id="rId32"/>
    <p:sldId id="929" r:id="rId33"/>
    <p:sldId id="947" r:id="rId34"/>
    <p:sldId id="948" r:id="rId35"/>
    <p:sldId id="940" r:id="rId36"/>
    <p:sldId id="904" r:id="rId37"/>
    <p:sldId id="986" r:id="rId38"/>
    <p:sldId id="960" r:id="rId39"/>
    <p:sldId id="957" r:id="rId40"/>
    <p:sldId id="959" r:id="rId41"/>
    <p:sldId id="933" r:id="rId42"/>
    <p:sldId id="937" r:id="rId43"/>
    <p:sldId id="962" r:id="rId44"/>
    <p:sldId id="915" r:id="rId45"/>
    <p:sldId id="973" r:id="rId46"/>
    <p:sldId id="913" r:id="rId47"/>
    <p:sldId id="898" r:id="rId48"/>
    <p:sldId id="901" r:id="rId49"/>
    <p:sldId id="963" r:id="rId50"/>
    <p:sldId id="914" r:id="rId51"/>
    <p:sldId id="938" r:id="rId52"/>
    <p:sldId id="931" r:id="rId53"/>
    <p:sldId id="924" r:id="rId54"/>
    <p:sldId id="934" r:id="rId55"/>
    <p:sldId id="935" r:id="rId56"/>
    <p:sldId id="936" r:id="rId57"/>
    <p:sldId id="941" r:id="rId58"/>
    <p:sldId id="943" r:id="rId59"/>
    <p:sldId id="944" r:id="rId60"/>
    <p:sldId id="942" r:id="rId61"/>
    <p:sldId id="958" r:id="rId62"/>
    <p:sldId id="930" r:id="rId63"/>
    <p:sldId id="961" r:id="rId64"/>
    <p:sldId id="967" r:id="rId65"/>
    <p:sldId id="922" r:id="rId66"/>
    <p:sldId id="955" r:id="rId67"/>
    <p:sldId id="987" r:id="rId68"/>
    <p:sldId id="964" r:id="rId69"/>
    <p:sldId id="970" r:id="rId70"/>
    <p:sldId id="988" r:id="rId71"/>
    <p:sldId id="903" r:id="rId72"/>
    <p:sldId id="985" r:id="rId73"/>
    <p:sldId id="965" r:id="rId74"/>
    <p:sldId id="316" r:id="rId75"/>
    <p:sldId id="349" r:id="rId76"/>
    <p:sldId id="916" r:id="rId77"/>
    <p:sldId id="909" r:id="rId78"/>
    <p:sldId id="897" r:id="rId79"/>
    <p:sldId id="920" r:id="rId80"/>
    <p:sldId id="907" r:id="rId81"/>
    <p:sldId id="919" r:id="rId82"/>
    <p:sldId id="945" r:id="rId83"/>
    <p:sldId id="917" r:id="rId84"/>
    <p:sldId id="953" r:id="rId85"/>
    <p:sldId id="954" r:id="rId86"/>
    <p:sldId id="894" r:id="rId87"/>
    <p:sldId id="902" r:id="rId88"/>
    <p:sldId id="925" r:id="rId89"/>
    <p:sldId id="939" r:id="rId90"/>
    <p:sldId id="905" r:id="rId91"/>
    <p:sldId id="874" r:id="rId92"/>
    <p:sldId id="912" r:id="rId93"/>
    <p:sldId id="895" r:id="rId94"/>
    <p:sldId id="951" r:id="rId95"/>
    <p:sldId id="946" r:id="rId96"/>
    <p:sldId id="952" r:id="rId97"/>
    <p:sldId id="880" r:id="rId98"/>
    <p:sldId id="899" r:id="rId99"/>
    <p:sldId id="884" r:id="rId100"/>
    <p:sldId id="969" r:id="rId101"/>
    <p:sldId id="971" r:id="rId102"/>
    <p:sldId id="979" r:id="rId103"/>
    <p:sldId id="932" r:id="rId104"/>
    <p:sldId id="966" r:id="rId105"/>
    <p:sldId id="972" r:id="rId106"/>
    <p:sldId id="923" r:id="rId107"/>
    <p:sldId id="888" r:id="rId108"/>
    <p:sldId id="950" r:id="rId109"/>
    <p:sldId id="891" r:id="rId1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Третьякова Наталья Вениаминовна" initials="ТНВ"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p:scale>
          <a:sx n="86" d="100"/>
          <a:sy n="86" d="100"/>
        </p:scale>
        <p:origin x="-2298"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7344"/>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FE8B8F-9EA0-4F42-8180-219B7C79EA6D}" type="datetimeFigureOut">
              <a:rPr lang="ru-RU" smtClean="0"/>
              <a:t>02.02.2017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2234CF-72E4-47E8-9924-5A32F8BF30BD}" type="slidenum">
              <a:rPr lang="ru-RU" smtClean="0"/>
              <a:t>‹#›</a:t>
            </a:fld>
            <a:endParaRPr lang="ru-RU"/>
          </a:p>
        </p:txBody>
      </p:sp>
    </p:spTree>
    <p:extLst>
      <p:ext uri="{BB962C8B-B14F-4D97-AF65-F5344CB8AC3E}">
        <p14:creationId xmlns:p14="http://schemas.microsoft.com/office/powerpoint/2010/main" val="39618479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02.02.2017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02.02.2017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02.02.2017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02.02.2017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3.xml"/><Relationship Id="rId7" Type="http://schemas.openxmlformats.org/officeDocument/2006/relationships/slide" Target="slide9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75.xml"/><Relationship Id="rId11" Type="http://schemas.openxmlformats.org/officeDocument/2006/relationships/image" Target="../media/image2.png"/><Relationship Id="rId5" Type="http://schemas.openxmlformats.org/officeDocument/2006/relationships/slide" Target="slide20.xml"/><Relationship Id="rId10" Type="http://schemas.openxmlformats.org/officeDocument/2006/relationships/slide" Target="slide107.xml"/><Relationship Id="rId4" Type="http://schemas.openxmlformats.org/officeDocument/2006/relationships/slide" Target="slide14.xml"/><Relationship Id="rId9" Type="http://schemas.openxmlformats.org/officeDocument/2006/relationships/slide" Target="slide9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5888" y="0"/>
            <a:ext cx="9164624" cy="6858000"/>
            <a:chOff x="15888" y="0"/>
            <a:chExt cx="9164624" cy="685800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4" name="Picture 10" descr="http://www.jumpintoabook.com/wp-content/uploads/2013/01/book-pile.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8066" r="13157"/>
            <a:stretch/>
          </p:blipFill>
          <p:spPr bwMode="auto">
            <a:xfrm>
              <a:off x="73766" y="332656"/>
              <a:ext cx="3418114"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48" y="2272804"/>
              <a:ext cx="5976664" cy="2308324"/>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400" b="1" dirty="0" smtClean="0">
                  <a:solidFill>
                    <a:srgbClr val="C00000"/>
                  </a:solidFill>
                  <a:latin typeface="Bookman Old Style" pitchFamily="18" charset="0"/>
                </a:rPr>
                <a:t>НОВЫЕ КНИГИ, ПОСТУПИВШИЕ</a:t>
              </a:r>
            </a:p>
            <a:p>
              <a:pPr algn="ctr">
                <a:lnSpc>
                  <a:spcPct val="150000"/>
                </a:lnSpc>
              </a:pPr>
              <a:r>
                <a:rPr lang="ru-RU" sz="2400" b="1" dirty="0" smtClean="0">
                  <a:solidFill>
                    <a:srgbClr val="C00000"/>
                  </a:solidFill>
                  <a:latin typeface="Bookman Old Style" pitchFamily="18" charset="0"/>
                </a:rPr>
                <a:t>В НАУЧНУЮ БИБЛИОТЕКУ ПЕРМСКОЙ ГСХА </a:t>
              </a:r>
            </a:p>
            <a:p>
              <a:pPr algn="ctr">
                <a:lnSpc>
                  <a:spcPct val="150000"/>
                </a:lnSpc>
              </a:pPr>
              <a:r>
                <a:rPr lang="ru-RU" sz="2400" b="1" dirty="0" smtClean="0">
                  <a:solidFill>
                    <a:srgbClr val="C00000"/>
                  </a:solidFill>
                  <a:latin typeface="Bookman Old Style" pitchFamily="18" charset="0"/>
                </a:rPr>
                <a:t>В ДЕКАБРЕ 2016 ГОДА</a:t>
              </a:r>
            </a:p>
          </p:txBody>
        </p:sp>
        <p:grpSp>
          <p:nvGrpSpPr>
            <p:cNvPr id="4" name="Группа 3"/>
            <p:cNvGrpSpPr/>
            <p:nvPr/>
          </p:nvGrpSpPr>
          <p:grpSpPr>
            <a:xfrm>
              <a:off x="251520" y="144016"/>
              <a:ext cx="5544616" cy="620688"/>
              <a:chOff x="251520" y="144016"/>
              <a:chExt cx="5544616" cy="620688"/>
            </a:xfrm>
          </p:grpSpPr>
          <p:pic>
            <p:nvPicPr>
              <p:cNvPr id="1026" name="Picture 2" descr="sitehead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8505"/>
              <a:stretch/>
            </p:blipFill>
            <p:spPr bwMode="auto">
              <a:xfrm>
                <a:off x="251520" y="144016"/>
                <a:ext cx="703741" cy="620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592" y="260648"/>
                <a:ext cx="4896544" cy="307777"/>
              </a:xfrm>
              <a:prstGeom prst="rect">
                <a:avLst/>
              </a:prstGeom>
              <a:noFill/>
            </p:spPr>
            <p:txBody>
              <a:bodyPr wrap="square" rtlCol="0">
                <a:spAutoFit/>
              </a:bodyPr>
              <a:lstStyle/>
              <a:p>
                <a:r>
                  <a:rPr lang="ru-RU" sz="1400" b="1" dirty="0" smtClean="0">
                    <a:solidFill>
                      <a:srgbClr val="002060"/>
                    </a:solidFill>
                    <a:latin typeface="Bookman Old Style" pitchFamily="18" charset="0"/>
                  </a:rPr>
                  <a:t>Научная библиотека Пермской ГСХА</a:t>
                </a:r>
                <a:endParaRPr lang="ru-RU" sz="1400" b="1" dirty="0">
                  <a:solidFill>
                    <a:srgbClr val="002060"/>
                  </a:solidFill>
                  <a:latin typeface="Bookman Old Style" pitchFamily="18" charset="0"/>
                </a:endParaRPr>
              </a:p>
            </p:txBody>
          </p:sp>
        </p:grpSp>
      </p:grpSp>
    </p:spTree>
    <p:extLst>
      <p:ext uri="{BB962C8B-B14F-4D97-AF65-F5344CB8AC3E}">
        <p14:creationId xmlns:p14="http://schemas.microsoft.com/office/powerpoint/2010/main" val="1847895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вопросы общей вирусологии и биотехнологии. Дана характеристика и описаны особенности вирусов, бактериофагов и </a:t>
            </a:r>
            <a:r>
              <a:rPr lang="ru-RU" sz="1200" dirty="0" err="1">
                <a:solidFill>
                  <a:srgbClr val="002060"/>
                </a:solidFill>
                <a:latin typeface="Bookman Old Style" pitchFamily="18" charset="0"/>
              </a:rPr>
              <a:t>прионов</a:t>
            </a:r>
            <a:r>
              <a:rPr lang="ru-RU" sz="1200" dirty="0">
                <a:solidFill>
                  <a:srgbClr val="002060"/>
                </a:solidFill>
                <a:latin typeface="Bookman Old Style" pitchFamily="18" charset="0"/>
              </a:rPr>
              <a:t>. Изложены особенности противовирусного иммунитета, специфической профилактики и диагностики вирусных болезней. Даны основы биотехнологии и генной инженерии в области вирусологии. Учебник предназначен для студентов вузов, обучающихся по специальности «Ветеринария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3314" name="Picture 2" descr="C:\Users\tretyakova-nv\Desktop\ВИРТУАЛЬНЫЕ ВЫСТАВКИ\Декабрь\Лань\Изображение 0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00" y="260647"/>
            <a:ext cx="4219577" cy="633670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7"/>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526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Вирусология </a:t>
            </a:r>
            <a:r>
              <a:rPr lang="ru-RU" sz="1600" b="1" dirty="0">
                <a:solidFill>
                  <a:srgbClr val="002060"/>
                </a:solidFill>
                <a:latin typeface="Bookman Old Style" pitchFamily="18" charset="0"/>
              </a:rPr>
              <a:t>и биотехнология</a:t>
            </a:r>
            <a:r>
              <a:rPr lang="ru-RU" sz="1600" dirty="0">
                <a:solidFill>
                  <a:srgbClr val="002060"/>
                </a:solidFill>
                <a:latin typeface="Bookman Old Style" pitchFamily="18" charset="0"/>
              </a:rPr>
              <a:t> [Текст] : учебник для студентов вузов* / Р. В. Белоусова [и др.]. - Москва ; Санкт-Петербург ; Краснодар : Лань, 2016. - 218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15441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3" y="3211972"/>
            <a:ext cx="4824536"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книге изложены основы концепции анализа опасностей и критических контрольных точек (НАССР), позволяющей обеспечить безопасность пищевых продуктов на протяжении всего производственного цикла, начиная получением сырья и заканчивая реализацией продукции потребителю. На конкретных примерах приведено описание опыта реализации всех принципов НАССР; изложены последовательность разработки, внедрения и контроля функционирования концепции НАССР; подробно рассмотрена методика выявления и анализа опасных факторов, описаны процедуры мониторинга применительно к производству и распространению продуктов питания. </a:t>
            </a:r>
          </a:p>
        </p:txBody>
      </p:sp>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188640"/>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679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Донченко, Л.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Концепция НАССР на малых и средних предприятиях </a:t>
            </a:r>
            <a:r>
              <a:rPr lang="ru-RU" sz="1600" dirty="0">
                <a:solidFill>
                  <a:srgbClr val="002060"/>
                </a:solidFill>
                <a:latin typeface="Bookman Old Style" pitchFamily="18" charset="0"/>
              </a:rPr>
              <a:t>: учебное пособие* / Л. В. Донченко, Е. А. </a:t>
            </a:r>
            <a:r>
              <a:rPr lang="ru-RU" sz="1600" dirty="0" err="1">
                <a:solidFill>
                  <a:srgbClr val="002060"/>
                </a:solidFill>
                <a:latin typeface="Bookman Old Style" pitchFamily="18" charset="0"/>
              </a:rPr>
              <a:t>Ольховатов</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 Москва ; Санкт-Петербург ; Краснодар : Лань, 2016. - 178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pic>
        <p:nvPicPr>
          <p:cNvPr id="8194" name="Picture 2" descr="C:\Users\tretyakova-nv\Desktop\ВИРТУАЛЬНЫЕ ВЫСТАВКИ\АВГУСТ\Лань\Изображение 01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726" y="236617"/>
            <a:ext cx="4121233" cy="636073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95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приведены сведения о конструкционных материалах, транспортирующих устройствах, общем и специализированном оборудовании для производства хлебных, макаронных и кондитерских изделий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АВГУСТ\Лань\Изображение 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235" y="260648"/>
            <a:ext cx="4288484"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397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721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Драгилев</a:t>
            </a:r>
            <a:r>
              <a:rPr lang="ru-RU" sz="1600" b="1" dirty="0">
                <a:solidFill>
                  <a:srgbClr val="002060"/>
                </a:solidFill>
                <a:latin typeface="Bookman Old Style" pitchFamily="18" charset="0"/>
              </a:rPr>
              <a:t>, А.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Технологическое оборудование: хлебопекарное, макаронное и кондитерское </a:t>
            </a:r>
            <a:r>
              <a:rPr lang="ru-RU" sz="1600" dirty="0">
                <a:solidFill>
                  <a:srgbClr val="002060"/>
                </a:solidFill>
                <a:latin typeface="Bookman Old Style" pitchFamily="18" charset="0"/>
              </a:rPr>
              <a:t>: учебник* / А. И. </a:t>
            </a:r>
            <a:r>
              <a:rPr lang="ru-RU" sz="1600" dirty="0" err="1">
                <a:solidFill>
                  <a:srgbClr val="002060"/>
                </a:solidFill>
                <a:latin typeface="Bookman Old Style" pitchFamily="18" charset="0"/>
              </a:rPr>
              <a:t>Драгилев</a:t>
            </a:r>
            <a:r>
              <a:rPr lang="ru-RU" sz="1600" dirty="0">
                <a:solidFill>
                  <a:srgbClr val="002060"/>
                </a:solidFill>
                <a:latin typeface="Bookman Old Style" pitchFamily="18" charset="0"/>
              </a:rPr>
              <a:t>, В. М. </a:t>
            </a:r>
            <a:r>
              <a:rPr lang="ru-RU" sz="1600" dirty="0" err="1">
                <a:solidFill>
                  <a:srgbClr val="002060"/>
                </a:solidFill>
                <a:latin typeface="Bookman Old Style" pitchFamily="18" charset="0"/>
              </a:rPr>
              <a:t>Хромеенков</a:t>
            </a:r>
            <a:r>
              <a:rPr lang="ru-RU" sz="1600" dirty="0">
                <a:solidFill>
                  <a:srgbClr val="002060"/>
                </a:solidFill>
                <a:latin typeface="Bookman Old Style" pitchFamily="18" charset="0"/>
              </a:rPr>
              <a:t>, М. Е. Чернов. - 3-е изд., стер. - Москва ; Санкт-Петербург ; Краснодар : Лань, 2016. - 429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58334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пособии рассмотрены основные принципы и подходы к созданию новых рецептур, медико-биологические требования к проектируемому продукту, вопросы компьютерного моделирования производственного плана и плана организации транспортировки сырья и продуктов питания, </a:t>
            </a:r>
            <a:r>
              <a:rPr lang="ru-RU" sz="1200" dirty="0" err="1">
                <a:solidFill>
                  <a:srgbClr val="002060"/>
                </a:solidFill>
                <a:latin typeface="Bookman Old Style" pitchFamily="18" charset="0"/>
              </a:rPr>
              <a:t>анизотропность</a:t>
            </a:r>
            <a:r>
              <a:rPr lang="ru-RU" sz="1200" dirty="0">
                <a:solidFill>
                  <a:srgbClr val="002060"/>
                </a:solidFill>
                <a:latin typeface="Bookman Old Style" pitchFamily="18" charset="0"/>
              </a:rPr>
              <a:t> продуктов и </a:t>
            </a:r>
            <a:r>
              <a:rPr lang="ru-RU" sz="1200" dirty="0" err="1">
                <a:solidFill>
                  <a:srgbClr val="002060"/>
                </a:solidFill>
                <a:latin typeface="Bookman Old Style" pitchFamily="18" charset="0"/>
              </a:rPr>
              <a:t>биотермодинамическая</a:t>
            </a:r>
            <a:r>
              <a:rPr lang="ru-RU" sz="1200" dirty="0">
                <a:solidFill>
                  <a:srgbClr val="002060"/>
                </a:solidFill>
                <a:latin typeface="Bookman Old Style" pitchFamily="18" charset="0"/>
              </a:rPr>
              <a:t> оценка структурированности продуктов питания. В каждой главе приведены примеры решения поставленных задач. В конце каждой главы пособия приведены вопросы и задания для закрепления изучаемого материала. Для самостоятельного изучения вопросов приводится список рекомендуемой литературы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Декабрь\Лань\Изображение 00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80706"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83968" y="188639"/>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Л 632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Лисин</a:t>
            </a:r>
            <a:r>
              <a:rPr lang="ru-RU" sz="1600" b="1" dirty="0">
                <a:solidFill>
                  <a:srgbClr val="002060"/>
                </a:solidFill>
                <a:latin typeface="Bookman Old Style" pitchFamily="18" charset="0"/>
              </a:rPr>
              <a:t>, П.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Компьютерное моделирование производственных процессов в пищевой промышленности </a:t>
            </a:r>
            <a:r>
              <a:rPr lang="ru-RU" sz="1600" dirty="0">
                <a:solidFill>
                  <a:srgbClr val="002060"/>
                </a:solidFill>
                <a:latin typeface="Bookman Old Style" pitchFamily="18" charset="0"/>
              </a:rPr>
              <a:t>[Текст] : учебное пособие* / П. А. Лисин. - Москва ; Санкт-Петербург ; Краснодар : Лань, 2016. - 255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908674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579943" y="3211972"/>
            <a:ext cx="4384545"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этом авторитетном справочнике, подготовленном авторским коллективом из более чем 50 экспертов по выращиванию и переработке овощей и фруктов, приведены новейшие сведения о составе отдельных видов плодоовощного сырья, их </a:t>
            </a:r>
            <a:r>
              <a:rPr lang="ru-RU" sz="1200" dirty="0" err="1">
                <a:solidFill>
                  <a:srgbClr val="002060"/>
                </a:solidFill>
                <a:latin typeface="Bookman Old Style" pitchFamily="18" charset="0"/>
              </a:rPr>
              <a:t>нутритивных</a:t>
            </a:r>
            <a:r>
              <a:rPr lang="ru-RU" sz="1200" dirty="0">
                <a:solidFill>
                  <a:srgbClr val="002060"/>
                </a:solidFill>
                <a:latin typeface="Bookman Old Style" pitchFamily="18" charset="0"/>
              </a:rPr>
              <a:t> свойствах и возможностях переработки. В пяти частях представлены основные данные об изменении свойств сырья в ходе переработки (консервирования, сушки, замораживания и др.) и применяемых технологиях упаковывания, включая научные основы и практические рекомендации. Последняя пятая часть посвящена переработке наиболее распространенных видов овощей и съедобных грибов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Сентябрь\Пермкнига\Изображение 0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46522"/>
            <a:ext cx="4623731" cy="635083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46522"/>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323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Настольная </a:t>
            </a:r>
            <a:r>
              <a:rPr lang="ru-RU" sz="1600" b="1" dirty="0">
                <a:solidFill>
                  <a:srgbClr val="002060"/>
                </a:solidFill>
                <a:latin typeface="Bookman Old Style" pitchFamily="18" charset="0"/>
              </a:rPr>
              <a:t>книга производителя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 переработчика плодоовощной продукции </a:t>
            </a:r>
            <a:r>
              <a:rPr lang="ru-RU" sz="1600" dirty="0">
                <a:solidFill>
                  <a:srgbClr val="002060"/>
                </a:solidFill>
                <a:latin typeface="Bookman Old Style" pitchFamily="18" charset="0"/>
              </a:rPr>
              <a:t>: справочное издание: пер. с англ. / ред.: Н. К. </a:t>
            </a:r>
            <a:r>
              <a:rPr lang="ru-RU" sz="1600" dirty="0" err="1">
                <a:solidFill>
                  <a:srgbClr val="002060"/>
                </a:solidFill>
                <a:latin typeface="Bookman Old Style" pitchFamily="18" charset="0"/>
              </a:rPr>
              <a:t>Синха</a:t>
            </a:r>
            <a:r>
              <a:rPr lang="ru-RU" sz="1600" dirty="0">
                <a:solidFill>
                  <a:srgbClr val="002060"/>
                </a:solidFill>
                <a:latin typeface="Bookman Old Style" pitchFamily="18" charset="0"/>
              </a:rPr>
              <a:t>, И. Г. Хью. - Санкт-Петербург : Профессия, 2014. - 911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434106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4049" y="3211972"/>
            <a:ext cx="4830439" cy="360098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разработано в соответствии с требованиями основной образовательной программы подготовки бакалавров по направлению "Продукты питания из растительного сырья", профилю "Технология хлеба, кондитерских и макаронных изделий". Оно предназначено для закрепления теоретических знаний дисциплин профессионального цикла. В учебном пособии описываются работы по оценке качества сырья, полуфабрикатов, готовых изделий хлебопекарного производства с применением ЭВМ для обработки экспериментальных данных. В пособии приведены оригинальные установки, разработанные авторами, по исследованию свойств полуфабрикатов, позволяющие регулировать качество изделий в технологическом потоке. Для усиления самостоятельной подготовки студентов приведены варианты ситуационных заданий, деловая игра, контрольные вопросы. Предназначено для бакалавров профиля "Технология хлеба, кондитерских и макаронных изделий". </a:t>
            </a:r>
          </a:p>
        </p:txBody>
      </p:sp>
      <p:pic>
        <p:nvPicPr>
          <p:cNvPr id="5122" name="Picture 2" descr="C:\Users\tretyakova-nv\Desktop\ВИРТУАЛЬНЫЕ ВЫСТАВКИ\АВГУСТ\Лань\Изображение 01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6389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34049" y="260648"/>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691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Практикум </a:t>
            </a:r>
            <a:r>
              <a:rPr lang="ru-RU" sz="1600" b="1" dirty="0">
                <a:solidFill>
                  <a:srgbClr val="002060"/>
                </a:solidFill>
                <a:latin typeface="Bookman Old Style" pitchFamily="18" charset="0"/>
              </a:rPr>
              <a:t>по технологии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отрасли. Технология хлебобулочных изделий </a:t>
            </a:r>
            <a:r>
              <a:rPr lang="ru-RU" sz="1600" dirty="0">
                <a:solidFill>
                  <a:srgbClr val="002060"/>
                </a:solidFill>
                <a:latin typeface="Bookman Old Style" pitchFamily="18" charset="0"/>
              </a:rPr>
              <a:t>: учебное пособие* / Е. И. Пономарева [и др.]. - Москва ; Санкт-Петербург ; Краснодар : Лань, 2016. - 314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08250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обобщены сведения о состоянии и перспективе технического обеспечения пищевых и перерабатывающих производств малых предприятий по переработке сырья животного происхождения. Представлены современные формы организации технологических комплексов для переработки сельскохозяйственного сырья животного происхождения в продукты питания. Описано ведущее технологическое оборудование и даны инженерные расчеты важнейших технических характеристик машин и аппаратов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АВГУСТ\Лань\Изображение 00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48472"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18660"/>
            <a:ext cx="4824536" cy="2292935"/>
          </a:xfrm>
          <a:prstGeom prst="rect">
            <a:avLst/>
          </a:prstGeom>
          <a:noFill/>
        </p:spPr>
        <p:txBody>
          <a:bodyPr wrap="square" rtlCol="0">
            <a:spAutoFit/>
          </a:bodyPr>
          <a:lstStyle/>
          <a:p>
            <a:r>
              <a:rPr lang="ru-RU" sz="1500" b="1" dirty="0">
                <a:solidFill>
                  <a:srgbClr val="002060"/>
                </a:solidFill>
                <a:latin typeface="Bookman Old Style" pitchFamily="18" charset="0"/>
              </a:rPr>
              <a:t>664</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Т 381</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Техника </a:t>
            </a:r>
            <a:r>
              <a:rPr lang="ru-RU" sz="1500" b="1" dirty="0">
                <a:solidFill>
                  <a:srgbClr val="002060"/>
                </a:solidFill>
                <a:latin typeface="Bookman Old Style" pitchFamily="18" charset="0"/>
              </a:rPr>
              <a:t>пищевых производств</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малых предприятий. Производство пищевых продуктов животного происхождения </a:t>
            </a:r>
            <a:r>
              <a:rPr lang="ru-RU" sz="1500" dirty="0">
                <a:solidFill>
                  <a:srgbClr val="002060"/>
                </a:solidFill>
                <a:latin typeface="Bookman Old Style" pitchFamily="18" charset="0"/>
              </a:rPr>
              <a:t>: учебник* / С. Т. Антипов [и др.]. - 2-е изд., </a:t>
            </a:r>
            <a:r>
              <a:rPr lang="ru-RU" sz="1500" dirty="0" err="1">
                <a:solidFill>
                  <a:srgbClr val="002060"/>
                </a:solidFill>
                <a:latin typeface="Bookman Old Style" pitchFamily="18" charset="0"/>
              </a:rPr>
              <a:t>перераб</a:t>
            </a:r>
            <a:r>
              <a:rPr lang="ru-RU" sz="1500" dirty="0">
                <a:solidFill>
                  <a:srgbClr val="002060"/>
                </a:solidFill>
                <a:latin typeface="Bookman Old Style" pitchFamily="18" charset="0"/>
              </a:rPr>
              <a:t>. и доп. - Москва ; Санкт-Петербург ; Краснодар : Лань, 2016. - 485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27456002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вопросы послеуборочной обработки и технологии хранения растениеводческой продукции, в частности, зерновых масс, картофеля, плодов и овощей. Приведены режимы хранения зерновых масс, научные принципы хранения сельскохозяйственной продукции, история развития дисциплины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АВГУСТ\Заменный акт 4.08.2016\Изображение 0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83674"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384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Технология </a:t>
            </a:r>
            <a:r>
              <a:rPr lang="ru-RU" sz="1600" b="1" dirty="0">
                <a:solidFill>
                  <a:srgbClr val="002060"/>
                </a:solidFill>
                <a:latin typeface="Bookman Old Style" pitchFamily="18" charset="0"/>
              </a:rPr>
              <a:t>хранения растениеводческой</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продукции</a:t>
            </a:r>
            <a:r>
              <a:rPr lang="ru-RU" sz="1600" dirty="0">
                <a:solidFill>
                  <a:srgbClr val="002060"/>
                </a:solidFill>
                <a:latin typeface="Bookman Old Style" pitchFamily="18" charset="0"/>
              </a:rPr>
              <a:t> : учебное пособие* для бакалавров / В. И. </a:t>
            </a:r>
            <a:r>
              <a:rPr lang="ru-RU" sz="1600" dirty="0" err="1">
                <a:solidFill>
                  <a:srgbClr val="002060"/>
                </a:solidFill>
                <a:latin typeface="Bookman Old Style" pitchFamily="18" charset="0"/>
              </a:rPr>
              <a:t>Манжесов</a:t>
            </a:r>
            <a:r>
              <a:rPr lang="ru-RU" sz="1600" dirty="0">
                <a:solidFill>
                  <a:srgbClr val="002060"/>
                </a:solidFill>
                <a:latin typeface="Bookman Old Style" pitchFamily="18" charset="0"/>
              </a:rPr>
              <a:t> [и др.] ; ред. В. И. Горячева ; Воронежский ГАУ. - Воронеж : ВГАУ, 2013. - 367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380339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0664" name="Picture 8" descr="http://www.playcast.ru/uploads/2014/10/26/10360744.jpg"/>
          <p:cNvPicPr>
            <a:picLocks noChangeAspect="1" noChangeArrowheads="1"/>
          </p:cNvPicPr>
          <p:nvPr/>
        </p:nvPicPr>
        <p:blipFill rotWithShape="1">
          <a:blip r:embed="rId3">
            <a:extLst>
              <a:ext uri="{28A0092B-C50C-407E-A947-70E740481C1C}">
                <a14:useLocalDpi xmlns:a14="http://schemas.microsoft.com/office/drawing/2010/main"/>
              </a:ext>
            </a:extLst>
          </a:blip>
          <a:srcRect l="6945" r="3185" b="6711"/>
          <a:stretch/>
        </p:blipFill>
        <p:spPr bwMode="auto">
          <a:xfrm>
            <a:off x="11967" y="-7640"/>
            <a:ext cx="9123931" cy="6865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5533062"/>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4681" y="5582850"/>
            <a:ext cx="9180512"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9. ЯЗЫКОЗНАНИЕ. ЛИТЕРАТУРОВЕДЕНИЕ.</a:t>
            </a:r>
          </a:p>
          <a:p>
            <a:pPr algn="ctr"/>
            <a:r>
              <a:rPr lang="ru-RU" sz="2000" b="1" dirty="0" smtClean="0">
                <a:solidFill>
                  <a:srgbClr val="C00000"/>
                </a:solidFill>
                <a:latin typeface="Bookman Old Style" pitchFamily="18" charset="0"/>
              </a:rPr>
              <a:t>ХУДОЖЕСТВЕННАЯ ЛИТЕРАТУРА</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58456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3" y="3068960"/>
            <a:ext cx="4824536"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Авторы учебника — преподаватели ряда военных академий — в доступной форме излагают современные взгляды на содержание риторики как древнейшего, но никогда не терявшего актуальности учения об общественной речи. Оригинальная авторская трактовка риторики как науки, технологии и искусства изобретения, построения и произнесения речи позволяет проследить весь путь от рождения мысли до выражения ее в слове и донесения его до адресата. Учебник отличается обилием исторических материалов, полученных в ходе глубокого изучения военной риторики, а также образцов современной педагогической и академической риторики, литературных и публицистических текстов. Уникальность изданию придает хрестоматия, составленная из произведений, принадлежащих перу выдающихся ученых из различных областей науки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188640"/>
            <a:ext cx="4824536" cy="2677656"/>
          </a:xfrm>
          <a:prstGeom prst="rect">
            <a:avLst/>
          </a:prstGeom>
          <a:noFill/>
        </p:spPr>
        <p:txBody>
          <a:bodyPr wrap="square" rtlCol="0">
            <a:spAutoFit/>
          </a:bodyPr>
          <a:lstStyle/>
          <a:p>
            <a:r>
              <a:rPr lang="ru-RU" sz="1600" b="1" dirty="0">
                <a:solidFill>
                  <a:srgbClr val="002060"/>
                </a:solidFill>
                <a:latin typeface="Bookman Old Style" pitchFamily="18" charset="0"/>
              </a:rPr>
              <a:t>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З-433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Зверев</a:t>
            </a:r>
            <a:r>
              <a:rPr lang="ru-RU" sz="1600" b="1" dirty="0">
                <a:solidFill>
                  <a:srgbClr val="002060"/>
                </a:solidFill>
                <a:latin typeface="Bookman Old Style" pitchFamily="18" charset="0"/>
              </a:rPr>
              <a:t>, С. Э.</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Риторика</a:t>
            </a:r>
            <a:r>
              <a:rPr lang="ru-RU" sz="1600" dirty="0">
                <a:solidFill>
                  <a:srgbClr val="002060"/>
                </a:solidFill>
                <a:latin typeface="Bookman Old Style" pitchFamily="18" charset="0"/>
              </a:rPr>
              <a:t> [Текст] : учебник и практикум для бакалавриата и магистратуры* / С. Э. Зверев, О. Ю. Ефремов, А. Е. </a:t>
            </a:r>
            <a:r>
              <a:rPr lang="ru-RU" sz="1600" dirty="0" err="1">
                <a:solidFill>
                  <a:srgbClr val="002060"/>
                </a:solidFill>
                <a:latin typeface="Bookman Old Style" pitchFamily="18" charset="0"/>
              </a:rPr>
              <a:t>Шаповалова</a:t>
            </a:r>
            <a:r>
              <a:rPr lang="ru-RU" sz="1600" dirty="0">
                <a:solidFill>
                  <a:srgbClr val="002060"/>
                </a:solidFill>
                <a:latin typeface="Bookman Old Style" pitchFamily="18" charset="0"/>
              </a:rPr>
              <a:t>. - Москва : </a:t>
            </a:r>
            <a:r>
              <a:rPr lang="ru-RU" sz="1600" dirty="0" err="1">
                <a:solidFill>
                  <a:srgbClr val="002060"/>
                </a:solidFill>
                <a:latin typeface="Bookman Old Style" pitchFamily="18" charset="0"/>
              </a:rPr>
              <a:t>Юрайт</a:t>
            </a:r>
            <a:r>
              <a:rPr lang="ru-RU" sz="1600" dirty="0">
                <a:solidFill>
                  <a:srgbClr val="002060"/>
                </a:solidFill>
                <a:latin typeface="Bookman Old Style" pitchFamily="18" charset="0"/>
              </a:rPr>
              <a:t>, 2016. - 311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(17)</a:t>
            </a:r>
          </a:p>
        </p:txBody>
      </p:sp>
      <p:pic>
        <p:nvPicPr>
          <p:cNvPr id="1026" name="Picture 2" descr="C:\Users\tretyakova-nv\Desktop\ВИРТУАЛЬНЫЕ ВЫСТАВКИ\Октябрь\Юрайт-Восток. 14.11.16\Изображение 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86" y="260648"/>
            <a:ext cx="412856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38995564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http://kotoff.org/images/phocagallery/any_pics/paint_cats/098.jpg"/>
          <p:cNvPicPr>
            <a:picLocks noChangeAspect="1" noChangeArrowheads="1"/>
          </p:cNvPicPr>
          <p:nvPr/>
        </p:nvPicPr>
        <p:blipFill rotWithShape="1">
          <a:blip r:embed="rId3">
            <a:extLst>
              <a:ext uri="{28A0092B-C50C-407E-A947-70E740481C1C}">
                <a14:useLocalDpi xmlns:a14="http://schemas.microsoft.com/office/drawing/2010/main"/>
              </a:ext>
            </a:extLst>
          </a:blip>
          <a:srcRect t="2479" b="1517"/>
          <a:stretch/>
        </p:blipFill>
        <p:spPr bwMode="auto">
          <a:xfrm>
            <a:off x="-1" y="1"/>
            <a:ext cx="914399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1437" y="416858"/>
            <a:ext cx="9180513"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10. ЛИТЕРАТУРА УНИВЕРСАЛЬНОГО СОДЕРЖАНИЯ. БИОГРАФИИ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799288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Проанализирован микробиологический риск при производстве лекарственных препаратов и пищевых продуктов вследствие </a:t>
            </a:r>
            <a:r>
              <a:rPr lang="ru-RU" sz="1200" dirty="0" err="1">
                <a:solidFill>
                  <a:srgbClr val="002060"/>
                </a:solidFill>
                <a:latin typeface="Bookman Old Style" pitchFamily="18" charset="0"/>
              </a:rPr>
              <a:t>микробно</a:t>
            </a:r>
            <a:r>
              <a:rPr lang="ru-RU" sz="1200" dirty="0">
                <a:solidFill>
                  <a:srgbClr val="002060"/>
                </a:solidFill>
                <a:latin typeface="Bookman Old Style" pitchFamily="18" charset="0"/>
              </a:rPr>
              <a:t>-растительного взаимодействия. Рассмотрены болезни растений и </a:t>
            </a:r>
            <a:r>
              <a:rPr lang="ru-RU" sz="1200" dirty="0" err="1">
                <a:solidFill>
                  <a:srgbClr val="002060"/>
                </a:solidFill>
                <a:latin typeface="Bookman Old Style" pitchFamily="18" charset="0"/>
              </a:rPr>
              <a:t>контаминтация</a:t>
            </a:r>
            <a:r>
              <a:rPr lang="ru-RU" sz="1200" dirty="0">
                <a:solidFill>
                  <a:srgbClr val="002060"/>
                </a:solidFill>
                <a:latin typeface="Bookman Old Style" pitchFamily="18" charset="0"/>
              </a:rPr>
              <a:t> растительного сырья. Описана методология системы выращивания растений GACP. Приведена характеристика санитарно-показательных микроорганизмов. Выявлена опасность влияния анаэробных микроорганизмов. Приведен анализ технико-производственных рисков в системах НАССР, GMP и QRM. Рассмотрены основные концепции менеджмента риска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2290" name="Picture 2" descr="C:\Users\tretyakova-nv\Desktop\ВИРТУАЛЬНЫЕ ВЫСТАВКИ\Ноябрь\Проспект науки\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48472" cy="636522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18660"/>
            <a:ext cx="4824536" cy="2554545"/>
          </a:xfrm>
          <a:prstGeom prst="rect">
            <a:avLst/>
          </a:prstGeom>
          <a:noFill/>
        </p:spPr>
        <p:txBody>
          <a:bodyPr wrap="square" rtlCol="0">
            <a:spAutoFit/>
          </a:bodyPr>
          <a:lstStyle/>
          <a:p>
            <a:r>
              <a:rPr lang="ru-RU" sz="1550" b="1" dirty="0">
                <a:solidFill>
                  <a:srgbClr val="002060"/>
                </a:solidFill>
                <a:latin typeface="Bookman Old Style" pitchFamily="18" charset="0"/>
              </a:rPr>
              <a:t>57</a:t>
            </a:r>
            <a:br>
              <a:rPr lang="ru-RU" sz="1550" b="1" dirty="0">
                <a:solidFill>
                  <a:srgbClr val="002060"/>
                </a:solidFill>
                <a:latin typeface="Bookman Old Style" pitchFamily="18" charset="0"/>
              </a:rPr>
            </a:br>
            <a:r>
              <a:rPr lang="ru-RU" sz="1550" b="1" dirty="0">
                <a:solidFill>
                  <a:srgbClr val="002060"/>
                </a:solidFill>
                <a:latin typeface="Bookman Old Style" pitchFamily="18" charset="0"/>
              </a:rPr>
              <a:t>Г 121</a:t>
            </a:r>
            <a:br>
              <a:rPr lang="ru-RU" sz="1550" b="1" dirty="0">
                <a:solidFill>
                  <a:srgbClr val="002060"/>
                </a:solidFill>
                <a:latin typeface="Bookman Old Style" pitchFamily="18" charset="0"/>
              </a:rPr>
            </a:br>
            <a:r>
              <a:rPr lang="ru-RU" sz="1550" b="1" dirty="0" smtClean="0">
                <a:solidFill>
                  <a:srgbClr val="002060"/>
                </a:solidFill>
                <a:latin typeface="Bookman Old Style" pitchFamily="18" charset="0"/>
              </a:rPr>
              <a:t>        </a:t>
            </a:r>
            <a:r>
              <a:rPr lang="ru-RU" sz="1550" b="1" dirty="0" err="1" smtClean="0">
                <a:solidFill>
                  <a:srgbClr val="002060"/>
                </a:solidFill>
                <a:latin typeface="Bookman Old Style" pitchFamily="18" charset="0"/>
              </a:rPr>
              <a:t>Габидова</a:t>
            </a:r>
            <a:r>
              <a:rPr lang="ru-RU" sz="1550" b="1" dirty="0">
                <a:solidFill>
                  <a:srgbClr val="002060"/>
                </a:solidFill>
                <a:latin typeface="Bookman Old Style" pitchFamily="18" charset="0"/>
              </a:rPr>
              <a:t>, А. Э.</a:t>
            </a:r>
            <a:r>
              <a:rPr lang="ru-RU" sz="1550" dirty="0">
                <a:solidFill>
                  <a:srgbClr val="002060"/>
                </a:solidFill>
                <a:latin typeface="Bookman Old Style" pitchFamily="18" charset="0"/>
              </a:rPr>
              <a:t> </a:t>
            </a:r>
            <a:r>
              <a:rPr lang="ru-RU" sz="1550" b="1" dirty="0">
                <a:solidFill>
                  <a:srgbClr val="002060"/>
                </a:solidFill>
                <a:latin typeface="Bookman Old Style" pitchFamily="18" charset="0"/>
              </a:rPr>
              <a:t>Анализ микробиологического риска в производстве пищевых продуктов и лекарственных препаратов </a:t>
            </a:r>
            <a:r>
              <a:rPr lang="ru-RU" sz="1550" dirty="0">
                <a:solidFill>
                  <a:srgbClr val="002060"/>
                </a:solidFill>
                <a:latin typeface="Bookman Old Style" pitchFamily="18" charset="0"/>
              </a:rPr>
              <a:t>[Текст] : учебное пособие* / А. Э. </a:t>
            </a:r>
            <a:r>
              <a:rPr lang="ru-RU" sz="1550" dirty="0" err="1">
                <a:solidFill>
                  <a:srgbClr val="002060"/>
                </a:solidFill>
                <a:latin typeface="Bookman Old Style" pitchFamily="18" charset="0"/>
              </a:rPr>
              <a:t>Габидова</a:t>
            </a:r>
            <a:r>
              <a:rPr lang="ru-RU" sz="1550" dirty="0">
                <a:solidFill>
                  <a:srgbClr val="002060"/>
                </a:solidFill>
                <a:latin typeface="Bookman Old Style" pitchFamily="18" charset="0"/>
              </a:rPr>
              <a:t> ; ред. В. А. </a:t>
            </a:r>
            <a:r>
              <a:rPr lang="ru-RU" sz="1550" dirty="0" err="1">
                <a:solidFill>
                  <a:srgbClr val="002060"/>
                </a:solidFill>
                <a:latin typeface="Bookman Old Style" pitchFamily="18" charset="0"/>
              </a:rPr>
              <a:t>Галынкин</a:t>
            </a:r>
            <a:r>
              <a:rPr lang="ru-RU" sz="1550" dirty="0">
                <a:solidFill>
                  <a:srgbClr val="002060"/>
                </a:solidFill>
                <a:latin typeface="Bookman Old Style" pitchFamily="18" charset="0"/>
              </a:rPr>
              <a:t>. - Санкт-Петербург : Проспект Науки, 2016. - 383 с.</a:t>
            </a:r>
            <a:endParaRPr lang="ru-RU" sz="1550" b="1" dirty="0">
              <a:solidFill>
                <a:srgbClr val="002060"/>
              </a:solidFill>
              <a:latin typeface="Bookman Old Style" pitchFamily="18" charset="0"/>
            </a:endParaRPr>
          </a:p>
          <a:p>
            <a:pPr algn="r"/>
            <a:r>
              <a:rPr lang="ru-RU" sz="1550" b="1" dirty="0">
                <a:solidFill>
                  <a:srgbClr val="002060"/>
                </a:solidFill>
                <a:latin typeface="Bookman Old Style" pitchFamily="18" charset="0"/>
              </a:rPr>
              <a:t>Издание находится в: </a:t>
            </a:r>
            <a:r>
              <a:rPr lang="ru-RU" sz="1550" b="1" dirty="0" err="1" smtClean="0">
                <a:solidFill>
                  <a:srgbClr val="002060"/>
                </a:solidFill>
                <a:latin typeface="Bookman Old Style" pitchFamily="18" charset="0"/>
              </a:rPr>
              <a:t>чзлг</a:t>
            </a:r>
            <a:r>
              <a:rPr lang="ru-RU" sz="1550" b="1" dirty="0" smtClean="0">
                <a:solidFill>
                  <a:srgbClr val="002060"/>
                </a:solidFill>
                <a:latin typeface="Bookman Old Style" pitchFamily="18" charset="0"/>
              </a:rPr>
              <a:t> </a:t>
            </a:r>
            <a:r>
              <a:rPr lang="ru-RU" sz="1550" b="1" dirty="0">
                <a:solidFill>
                  <a:srgbClr val="002060"/>
                </a:solidFill>
                <a:latin typeface="Bookman Old Style" pitchFamily="18" charset="0"/>
              </a:rPr>
              <a:t>(1</a:t>
            </a:r>
            <a:r>
              <a:rPr lang="ru-RU" sz="1550" b="1" dirty="0" smtClean="0">
                <a:solidFill>
                  <a:srgbClr val="002060"/>
                </a:solidFill>
                <a:latin typeface="Bookman Old Style" pitchFamily="18" charset="0"/>
              </a:rPr>
              <a:t>)</a:t>
            </a:r>
            <a:endParaRPr lang="ru-RU" sz="1550" b="1" dirty="0">
              <a:solidFill>
                <a:srgbClr val="002060"/>
              </a:solidFill>
              <a:latin typeface="Bookman Old Style" pitchFamily="18" charset="0"/>
            </a:endParaRPr>
          </a:p>
        </p:txBody>
      </p:sp>
    </p:spTree>
    <p:extLst>
      <p:ext uri="{BB962C8B-B14F-4D97-AF65-F5344CB8AC3E}">
        <p14:creationId xmlns:p14="http://schemas.microsoft.com/office/powerpoint/2010/main" val="3586107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изложены положения современной инженерной биологии. На основе отечественного и зарубежного опыта обобщены и приведены эффективные мероприятия и сооружения по инженерно-биологическому обустройству территорий. Составлен словарь основных терминов на русском, английском, немецком, французском, итальянском, португальском, испанском языках</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АВГУСТ\Лань\Изображение 01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839" y="228218"/>
            <a:ext cx="4484104" cy="640156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39952" y="248182"/>
            <a:ext cx="4824536" cy="2062103"/>
          </a:xfrm>
          <a:prstGeom prst="rect">
            <a:avLst/>
          </a:prstGeom>
          <a:noFill/>
        </p:spPr>
        <p:txBody>
          <a:bodyPr wrap="square" rtlCol="0">
            <a:spAutoFit/>
          </a:bodyPr>
          <a:lstStyle/>
          <a:p>
            <a:r>
              <a:rPr lang="ru-RU" sz="1600" b="1" dirty="0">
                <a:solidFill>
                  <a:srgbClr val="002060"/>
                </a:solidFill>
                <a:latin typeface="Bookman Old Style" pitchFamily="18" charset="0"/>
              </a:rPr>
              <a:t>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И 622</a:t>
            </a:r>
            <a:br>
              <a:rPr lang="ru-RU" sz="1600" b="1" dirty="0">
                <a:solidFill>
                  <a:srgbClr val="002060"/>
                </a:solidFill>
                <a:latin typeface="Bookman Old Style" pitchFamily="18" charset="0"/>
              </a:rPr>
            </a:br>
            <a:r>
              <a:rPr lang="en-US" sz="1600" b="1" dirty="0" smtClean="0">
                <a:solidFill>
                  <a:srgbClr val="002060"/>
                </a:solidFill>
                <a:latin typeface="Bookman Old Style" pitchFamily="18" charset="0"/>
              </a:rPr>
              <a:t>         </a:t>
            </a:r>
            <a:r>
              <a:rPr lang="ru-RU" sz="1600" b="1" dirty="0" smtClean="0">
                <a:solidFill>
                  <a:srgbClr val="002060"/>
                </a:solidFill>
                <a:latin typeface="Bookman Old Style" pitchFamily="18" charset="0"/>
              </a:rPr>
              <a:t>Инженерная </a:t>
            </a:r>
            <a:r>
              <a:rPr lang="ru-RU" sz="1600" b="1" dirty="0">
                <a:solidFill>
                  <a:srgbClr val="002060"/>
                </a:solidFill>
                <a:latin typeface="Bookman Old Style" pitchFamily="18" charset="0"/>
              </a:rPr>
              <a:t>биология</a:t>
            </a:r>
            <a:r>
              <a:rPr lang="ru-RU" sz="1600" dirty="0">
                <a:solidFill>
                  <a:srgbClr val="002060"/>
                </a:solidFill>
                <a:latin typeface="Bookman Old Style" pitchFamily="18" charset="0"/>
              </a:rPr>
              <a:t> : учебник для бакалавров* / Ю. И. Сухоруких [и др.] ; ред. Ю. И. Сухоруких. - 3-е изд., доп. - Москва ; Санкт-Петербург ; Краснодар : Лань, 2016. - 343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290479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Первая часть (Общая физиология) посвящена описанию тканей, органов и систем органов животных. Вторая часть (Частная физиология) содержит сведения о физиологии продуктивности (молочной, мясной, шерстной, яйценоскости) разных видов сельскохозяйственных животных (КРС, свиней, мелких жвачных, лошадей, верблюдиц, оленей). Теоретический материал дополнен практикумом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3314" name="Picture 2" descr="C:\Users\tretyakova-nv\Desktop\ВИРТУАЛЬНЫЕ ВЫСТАВКИ\Ноябрь\Проспект науки\Изображение 00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60648"/>
            <a:ext cx="4183673"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2736"/>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59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443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Скопичев</a:t>
            </a:r>
            <a:r>
              <a:rPr lang="ru-RU" sz="1600" b="1" dirty="0">
                <a:solidFill>
                  <a:srgbClr val="002060"/>
                </a:solidFill>
                <a:latin typeface="Bookman Old Style" pitchFamily="18" charset="0"/>
              </a:rPr>
              <a:t>, В. Г.</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Физиология для </a:t>
            </a:r>
            <a:r>
              <a:rPr lang="ru-RU" sz="1600" b="1" dirty="0" err="1">
                <a:solidFill>
                  <a:srgbClr val="002060"/>
                </a:solidFill>
                <a:latin typeface="Bookman Old Style" pitchFamily="18" charset="0"/>
              </a:rPr>
              <a:t>ветсанэкспертов</a:t>
            </a:r>
            <a:r>
              <a:rPr lang="ru-RU" sz="1600" b="1" dirty="0">
                <a:solidFill>
                  <a:srgbClr val="002060"/>
                </a:solidFill>
                <a:latin typeface="Bookman Old Style" pitchFamily="18" charset="0"/>
              </a:rPr>
              <a:t>. Теория и практикум </a:t>
            </a:r>
            <a:r>
              <a:rPr lang="ru-RU" sz="1600" dirty="0">
                <a:solidFill>
                  <a:srgbClr val="002060"/>
                </a:solidFill>
                <a:latin typeface="Bookman Old Style" pitchFamily="18" charset="0"/>
              </a:rPr>
              <a:t>[Текст] : учебное пособие* / В. Г. </a:t>
            </a:r>
            <a:r>
              <a:rPr lang="ru-RU" sz="1600" dirty="0" err="1">
                <a:solidFill>
                  <a:srgbClr val="002060"/>
                </a:solidFill>
                <a:latin typeface="Bookman Old Style" pitchFamily="18" charset="0"/>
              </a:rPr>
              <a:t>Скопичев</a:t>
            </a:r>
            <a:r>
              <a:rPr lang="ru-RU" sz="1600" dirty="0">
                <a:solidFill>
                  <a:srgbClr val="002060"/>
                </a:solidFill>
                <a:latin typeface="Bookman Old Style" pitchFamily="18" charset="0"/>
              </a:rPr>
              <a:t>, Л. Ю. Карпенко, А. Б. Андреева. - Санкт-Петербург : Проспект Науки, 2016. - 304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6" name="Группа 5"/>
          <p:cNvGrpSpPr/>
          <p:nvPr/>
        </p:nvGrpSpPr>
        <p:grpSpPr>
          <a:xfrm>
            <a:off x="5450615" y="6237312"/>
            <a:ext cx="3600400" cy="504056"/>
            <a:chOff x="107504" y="5877272"/>
            <a:chExt cx="3600400" cy="504056"/>
          </a:xfrm>
        </p:grpSpPr>
        <p:sp>
          <p:nvSpPr>
            <p:cNvPr id="7" name="Прямоугольник 6"/>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3"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3162964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3496" name="Picture 8" descr="http://ushistoryscene.com/wp-content/uploads/2015/03/CurrierIves-ProgressCentury-1024x712.jpg"/>
          <p:cNvPicPr>
            <a:picLocks noChangeAspect="1" noChangeArrowheads="1"/>
          </p:cNvPicPr>
          <p:nvPr/>
        </p:nvPicPr>
        <p:blipFill rotWithShape="1">
          <a:blip r:embed="rId3">
            <a:extLst>
              <a:ext uri="{28A0092B-C50C-407E-A947-70E740481C1C}">
                <a14:useLocalDpi xmlns:a14="http://schemas.microsoft.com/office/drawing/2010/main"/>
              </a:ext>
            </a:extLst>
          </a:blip>
          <a:srcRect r="13687" b="7807"/>
          <a:stretch/>
        </p:blipFill>
        <p:spPr bwMode="auto">
          <a:xfrm>
            <a:off x="30290" y="0"/>
            <a:ext cx="907699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295062"/>
            <a:ext cx="9144000" cy="829682"/>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5496" y="356463"/>
            <a:ext cx="910728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2. ТЕХНИЧЕСКИЕ НАУКИ. СТРОИТЕЛЬСТВО. АРХИТЕКТУРА. ГРАДОСТРОИТЕЛЬСТВО. ИНФОРМАЦИОННЫЕ ТЕХНОЛОГИИ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174410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41632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рассматриваются теоретические основы и технологии построения локальных компьютерных сетей. Излагаются вопросы базовых понятий, моделей и способов построения компьютерных сетей, организации стека протоколов TCP/IP (IPv4 и IPv6), создания серверов общего доступа и служб для IP-сетей (DNS, электронная почта, веб и др.). Отдельное внимание уделяется вопросам организации локальных сетей на </a:t>
            </a:r>
            <a:r>
              <a:rPr lang="ru-RU" sz="1200" dirty="0" err="1">
                <a:solidFill>
                  <a:srgbClr val="002060"/>
                </a:solidFill>
                <a:latin typeface="Bookman Old Style" pitchFamily="18" charset="0"/>
              </a:rPr>
              <a:t>Windows</a:t>
            </a:r>
            <a:r>
              <a:rPr lang="ru-RU" sz="1200" dirty="0">
                <a:solidFill>
                  <a:srgbClr val="002060"/>
                </a:solidFill>
                <a:latin typeface="Bookman Old Style" pitchFamily="18" charset="0"/>
              </a:rPr>
              <a:t> (рабочая группа и домен), физического построения кабельных и беспроводных локальных сетей. Рекомендовано студентам, изучающим вопросы теории и практики построения компьютерных сетей (дисциплины "Компьютерные сети", "Вычислительные системы, сети и телекоммуникации", "Информационные системы" и др.), а также специалистам сферы информационных технологий, осуществляющим создание и сопровождение компьютерных сетей. </a:t>
            </a:r>
          </a:p>
        </p:txBody>
      </p:sp>
      <p:pic>
        <p:nvPicPr>
          <p:cNvPr id="14338" name="Picture 2" descr="C:\Users\tretyakova-nv\Desktop\ВИРТУАЛЬНЫЕ ВЫСТАВКИ\Декабрь\Лань\Изображение 01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75097"/>
            <a:ext cx="4248472" cy="63222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75097"/>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004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322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Сергеев</a:t>
            </a:r>
            <a:r>
              <a:rPr lang="ru-RU" sz="1600" b="1" dirty="0">
                <a:solidFill>
                  <a:srgbClr val="002060"/>
                </a:solidFill>
                <a:latin typeface="Bookman Old Style" pitchFamily="18" charset="0"/>
              </a:rPr>
              <a:t>, А.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Основы локальных компьютерных сетей </a:t>
            </a:r>
            <a:r>
              <a:rPr lang="ru-RU" sz="1600" dirty="0">
                <a:solidFill>
                  <a:srgbClr val="002060"/>
                </a:solidFill>
                <a:latin typeface="Bookman Old Style" pitchFamily="18" charset="0"/>
              </a:rPr>
              <a:t>[Текст] : учебное пособие / А. Н. Сергеев. - Москва ; Санкт-Петербург ; Краснодар : Лань, 2016. - 183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2077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приведены лабораторные и практические работы по дисциплине "Эксплуатация электрооборудования", предложена методика их выполнения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4338" name="Picture 2" descr="C:\Users\tretyakova-nv\Desktop\ВИРТУАЛЬНЫЕ ВЫСТАВКИ\АВГУСТ\Заменный акт 4.08.2016\Изображение 03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20406"/>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621.3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555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Помогаев</a:t>
            </a:r>
            <a:r>
              <a:rPr lang="ru-RU" sz="1600" b="1" dirty="0">
                <a:solidFill>
                  <a:srgbClr val="002060"/>
                </a:solidFill>
                <a:latin typeface="Bookman Old Style" pitchFamily="18" charset="0"/>
              </a:rPr>
              <a:t>, Ю.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Практикум по эксплуатации электрооборудования </a:t>
            </a:r>
            <a:r>
              <a:rPr lang="ru-RU" sz="1600" dirty="0">
                <a:solidFill>
                  <a:srgbClr val="002060"/>
                </a:solidFill>
                <a:latin typeface="Bookman Old Style" pitchFamily="18" charset="0"/>
              </a:rPr>
              <a:t>[Текст] : учебное пособие* / Ю. М. </a:t>
            </a:r>
            <a:r>
              <a:rPr lang="ru-RU" sz="1600" dirty="0" err="1">
                <a:solidFill>
                  <a:srgbClr val="002060"/>
                </a:solidFill>
                <a:latin typeface="Bookman Old Style" pitchFamily="18" charset="0"/>
              </a:rPr>
              <a:t>Помогаев</a:t>
            </a:r>
            <a:r>
              <a:rPr lang="ru-RU" sz="1600" dirty="0">
                <a:solidFill>
                  <a:srgbClr val="002060"/>
                </a:solidFill>
                <a:latin typeface="Bookman Old Style" pitchFamily="18" charset="0"/>
              </a:rPr>
              <a:t>, В. В. </a:t>
            </a:r>
            <a:r>
              <a:rPr lang="ru-RU" sz="1600" dirty="0" err="1">
                <a:solidFill>
                  <a:srgbClr val="002060"/>
                </a:solidFill>
                <a:latin typeface="Bookman Old Style" pitchFamily="18" charset="0"/>
              </a:rPr>
              <a:t>Картавцев</a:t>
            </a:r>
            <a:r>
              <a:rPr lang="ru-RU" sz="1600" dirty="0">
                <a:solidFill>
                  <a:srgbClr val="002060"/>
                </a:solidFill>
                <a:latin typeface="Bookman Old Style" pitchFamily="18" charset="0"/>
              </a:rPr>
              <a:t>, Н. А. </a:t>
            </a:r>
            <a:r>
              <a:rPr lang="ru-RU" sz="1600" dirty="0" err="1">
                <a:solidFill>
                  <a:srgbClr val="002060"/>
                </a:solidFill>
                <a:latin typeface="Bookman Old Style" pitchFamily="18" charset="0"/>
              </a:rPr>
              <a:t>Мазуха</a:t>
            </a:r>
            <a:r>
              <a:rPr lang="ru-RU" sz="1600" dirty="0">
                <a:solidFill>
                  <a:srgbClr val="002060"/>
                </a:solidFill>
                <a:latin typeface="Bookman Old Style" pitchFamily="18" charset="0"/>
              </a:rPr>
              <a:t> ; ред. С. А. Дубова ; Воронежский ГАУ. - Воронеж : ВГАУ, 2013. - 199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618190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альбоме приведены основные нормативы и показатели проектирования автотранспортных предприятий различной мощности, схемы генеральных планов и технологические планировки современных автотранспортных предприятий, включая зоны хранения, технического обслуживания и текущего ремонта грузовых, легковых автомобилей и автобусов, материалы по станциям технического обслуживания автомобилей, топливозаправочным станциям, грузовым и пассажирским автостанциям, автовокзалам, автомобильным гостиницам и лагерям, различные варианты технологических устройств и оборудование рабочих постов, отражающие современный уровень развития автотранспортных </a:t>
            </a:r>
            <a:r>
              <a:rPr lang="ru-RU" sz="1200" dirty="0" smtClean="0">
                <a:solidFill>
                  <a:srgbClr val="002060"/>
                </a:solidFill>
                <a:latin typeface="Bookman Old Style" pitchFamily="18" charset="0"/>
              </a:rPr>
              <a:t>предприятий</a:t>
            </a:r>
            <a:endParaRPr lang="ru-RU" sz="1200" dirty="0">
              <a:solidFill>
                <a:srgbClr val="002060"/>
              </a:solidFill>
              <a:latin typeface="Bookman Old Style" pitchFamily="18" charset="0"/>
            </a:endParaRPr>
          </a:p>
        </p:txBody>
      </p:sp>
      <p:pic>
        <p:nvPicPr>
          <p:cNvPr id="19458" name="Picture 2" descr="C:\Users\tretyakova-nv\Desktop\ВИРТУАЛЬНЫЕ ВЫСТАВКИ\Ноябрь\АльянС\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32655"/>
            <a:ext cx="4248472" cy="61926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779912" y="116633"/>
            <a:ext cx="5256584"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851920" y="220405"/>
            <a:ext cx="5076564" cy="2431435"/>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941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Афанасьев, Л. Л.</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Гаражи и станции технического обслуживания автомобилей </a:t>
            </a:r>
            <a:r>
              <a:rPr lang="ru-RU" sz="1600" dirty="0">
                <a:solidFill>
                  <a:srgbClr val="002060"/>
                </a:solidFill>
                <a:latin typeface="Bookman Old Style" pitchFamily="18" charset="0"/>
              </a:rPr>
              <a:t>: альбом чертежей / Л. Л. Афанасьев, А. А. Маслов, Б. С. </a:t>
            </a:r>
            <a:r>
              <a:rPr lang="ru-RU" sz="1600" dirty="0" err="1">
                <a:solidFill>
                  <a:srgbClr val="002060"/>
                </a:solidFill>
                <a:latin typeface="Bookman Old Style" pitchFamily="18" charset="0"/>
              </a:rPr>
              <a:t>Колясинский</a:t>
            </a:r>
            <a:r>
              <a:rPr lang="ru-RU" sz="1600" dirty="0">
                <a:solidFill>
                  <a:srgbClr val="002060"/>
                </a:solidFill>
                <a:latin typeface="Bookman Old Style" pitchFamily="18" charset="0"/>
              </a:rPr>
              <a:t>.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Альянс, 2016. - 216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золг</a:t>
            </a:r>
            <a:r>
              <a:rPr lang="ru-RU" sz="1600" b="1" dirty="0">
                <a:solidFill>
                  <a:srgbClr val="002060"/>
                </a:solidFill>
                <a:latin typeface="Bookman Old Style" pitchFamily="18" charset="0"/>
              </a:rPr>
              <a:t> (4), </a:t>
            </a:r>
            <a:r>
              <a:rPr lang="ru-RU" sz="1600" b="1" dirty="0" err="1">
                <a:solidFill>
                  <a:srgbClr val="002060"/>
                </a:solidFill>
                <a:latin typeface="Bookman Old Style" pitchFamily="18" charset="0"/>
              </a:rPr>
              <a:t>аблг</a:t>
            </a:r>
            <a:r>
              <a:rPr lang="ru-RU" sz="1600" b="1" dirty="0">
                <a:solidFill>
                  <a:srgbClr val="002060"/>
                </a:solidFill>
                <a:latin typeface="Bookman Old Style" pitchFamily="18" charset="0"/>
              </a:rPr>
              <a:t> (10)</a:t>
            </a:r>
          </a:p>
        </p:txBody>
      </p:sp>
    </p:spTree>
    <p:extLst>
      <p:ext uri="{BB962C8B-B14F-4D97-AF65-F5344CB8AC3E}">
        <p14:creationId xmlns:p14="http://schemas.microsoft.com/office/powerpoint/2010/main" val="546906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59" y="3071804"/>
            <a:ext cx="4824535" cy="38164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000" dirty="0">
                <a:solidFill>
                  <a:srgbClr val="002060"/>
                </a:solidFill>
                <a:latin typeface="Bookman Old Style" pitchFamily="18" charset="0"/>
              </a:rPr>
              <a:t>Рассмотрены вопросы современного кузовостроения. Приведено описание компьютерных технологий проектирования кузовных автомобильных конструкций с примерами и иллюстрациями, а также примеры производства и основы технологии изготовления кузовов современных автомобилей. Рассмотрены перспективные методы проектирования кузовов различных автомобилей и особенности применения различных материалов для производства кузовных конструкций, в том числе пластмасс и композитных материалов. Широта охвата и достаточная подробность изложенных в пособии вопросов позволяет ему быть полезным не только студентам, бакалаврам и магистрантам высших учебных заведений очной и заочной форм обучения по направлениям подготовки "Наземные транспортно-технологические средства" (специализация "Автомобили и тракторы"), бакалаврам по направлениям подготовки "Наземные транспортно-технологические комплексы" (профиль подготовки "Автомобили и тракторы"), "Наземные транспортно-технологические комплексы" (профиль "Автомобильный сервис"), "Эксплуатация транспортно-технологических машин и комплексов" (профиль подготовки "Автомобили и автомобильное хозяйство") и магистрам по направлению подготовки "Наземные транспортно-технологические комплексы" (магистерская программа "Автомобили"), но и аспирантам, преподавателям и инженерно-техническим работникам, интересующимся данными вопросами. </a:t>
            </a:r>
          </a:p>
        </p:txBody>
      </p:sp>
      <p:pic>
        <p:nvPicPr>
          <p:cNvPr id="5122" name="Picture 2" descr="C:\Users\tretyakova-nv\Desktop\ВИРТУАЛЬНЫЕ ВЫСТАВКИ\Декабрь\Лань\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727" y="260648"/>
            <a:ext cx="4251411"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066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892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Кузов </a:t>
            </a:r>
            <a:r>
              <a:rPr lang="ru-RU" sz="1600" b="1" dirty="0">
                <a:solidFill>
                  <a:srgbClr val="002060"/>
                </a:solidFill>
                <a:latin typeface="Bookman Old Style" pitchFamily="18" charset="0"/>
              </a:rPr>
              <a:t>современного автомобиля: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материалы, проектирование и производство </a:t>
            </a:r>
            <a:r>
              <a:rPr lang="ru-RU" sz="1600" dirty="0">
                <a:solidFill>
                  <a:srgbClr val="002060"/>
                </a:solidFill>
                <a:latin typeface="Bookman Old Style" pitchFamily="18" charset="0"/>
              </a:rPr>
              <a:t>[Текст] : учебное пособие* / Г. В. </a:t>
            </a:r>
            <a:r>
              <a:rPr lang="ru-RU" sz="1600" dirty="0" err="1">
                <a:solidFill>
                  <a:srgbClr val="002060"/>
                </a:solidFill>
                <a:latin typeface="Bookman Old Style" pitchFamily="18" charset="0"/>
              </a:rPr>
              <a:t>Пачурин</a:t>
            </a:r>
            <a:r>
              <a:rPr lang="ru-RU" sz="1600" dirty="0">
                <a:solidFill>
                  <a:srgbClr val="002060"/>
                </a:solidFill>
                <a:latin typeface="Bookman Old Style" pitchFamily="18" charset="0"/>
              </a:rPr>
              <a:t> [и др.] ; ред. Г. В. </a:t>
            </a:r>
            <a:r>
              <a:rPr lang="ru-RU" sz="1600" dirty="0" err="1">
                <a:solidFill>
                  <a:srgbClr val="002060"/>
                </a:solidFill>
                <a:latin typeface="Bookman Old Style" pitchFamily="18" charset="0"/>
              </a:rPr>
              <a:t>Пачурин</a:t>
            </a:r>
            <a:r>
              <a:rPr lang="ru-RU" sz="1600" dirty="0">
                <a:solidFill>
                  <a:srgbClr val="002060"/>
                </a:solidFill>
                <a:latin typeface="Bookman Old Style" pitchFamily="18" charset="0"/>
              </a:rPr>
              <a:t>.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Санкт-Петербург ; Краснодар : Лань, 2016. - 312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618718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описывается историческое развитие архитектурного благоустройства сельских поселений, расположенных на территории в границах современной Беларуси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5362" name="Picture 2" descr="C:\Users\tretyakova-nv\Desktop\ВИРТУАЛЬНЫЕ ВЫСТАВКИ\АВГУСТ\Заменный акт 4.08.2016\Изображение 03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538" y="263836"/>
            <a:ext cx="4158640" cy="633351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1652"/>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72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760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Другомилов</a:t>
            </a:r>
            <a:r>
              <a:rPr lang="ru-RU" sz="1600" b="1" dirty="0">
                <a:solidFill>
                  <a:srgbClr val="002060"/>
                </a:solidFill>
                <a:latin typeface="Bookman Old Style" pitchFamily="18" charset="0"/>
              </a:rPr>
              <a:t>, Р.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Историческое развитие архитектурного благоустройства сельских поселений Беларуси </a:t>
            </a:r>
            <a:r>
              <a:rPr lang="ru-RU" sz="1600" dirty="0">
                <a:solidFill>
                  <a:srgbClr val="002060"/>
                </a:solidFill>
                <a:latin typeface="Bookman Old Style" pitchFamily="18" charset="0"/>
              </a:rPr>
              <a:t>: монография / Р. А. </a:t>
            </a:r>
            <a:r>
              <a:rPr lang="ru-RU" sz="1600" dirty="0" err="1">
                <a:solidFill>
                  <a:srgbClr val="002060"/>
                </a:solidFill>
                <a:latin typeface="Bookman Old Style" pitchFamily="18" charset="0"/>
              </a:rPr>
              <a:t>Другомилов</a:t>
            </a:r>
            <a:r>
              <a:rPr lang="ru-RU" sz="1600" dirty="0">
                <a:solidFill>
                  <a:srgbClr val="002060"/>
                </a:solidFill>
                <a:latin typeface="Bookman Old Style" pitchFamily="18" charset="0"/>
              </a:rPr>
              <a:t> ; Белорусская ГСХА. - Горки : БГСХА, 2015. - 98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2948057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5888" y="0"/>
            <a:ext cx="9128111" cy="6858000"/>
            <a:chOff x="15888" y="0"/>
            <a:chExt cx="9128111" cy="685800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31913" y="548680"/>
              <a:ext cx="5204183" cy="954107"/>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800" b="1" dirty="0" smtClean="0">
                  <a:solidFill>
                    <a:srgbClr val="C00000"/>
                  </a:solidFill>
                  <a:latin typeface="Bookman Old Style" pitchFamily="18" charset="0"/>
                </a:rPr>
                <a:t>Издания распределены по разделам знаний:</a:t>
              </a:r>
              <a:endParaRPr lang="ru-RU" sz="2800" b="1" dirty="0">
                <a:solidFill>
                  <a:srgbClr val="C00000"/>
                </a:solidFill>
                <a:latin typeface="Bookman Old Style" pitchFamily="18" charset="0"/>
              </a:endParaRPr>
            </a:p>
          </p:txBody>
        </p:sp>
      </p:grpSp>
      <p:sp>
        <p:nvSpPr>
          <p:cNvPr id="2" name="Прямоугольник 1"/>
          <p:cNvSpPr/>
          <p:nvPr/>
        </p:nvSpPr>
        <p:spPr>
          <a:xfrm>
            <a:off x="467544" y="1723449"/>
            <a:ext cx="5544616" cy="4585871"/>
          </a:xfrm>
          <a:prstGeom prst="rect">
            <a:avLst/>
          </a:prstGeom>
        </p:spPr>
        <p:txBody>
          <a:bodyPr wrap="square">
            <a:spAutoFit/>
          </a:bodyPr>
          <a:lstStyle/>
          <a:p>
            <a:pPr marL="342900" indent="-342900">
              <a:buFont typeface="+mj-lt"/>
              <a:buAutoNum type="arabicPeriod"/>
            </a:pPr>
            <a:r>
              <a:rPr lang="ru-RU" sz="2000" b="1" dirty="0" smtClean="0">
                <a:solidFill>
                  <a:srgbClr val="C00000"/>
                </a:solidFill>
                <a:latin typeface="Bookman Old Style" pitchFamily="18" charset="0"/>
                <a:hlinkClick r:id="rId3" action="ppaction://hlinksldjump"/>
              </a:rPr>
              <a:t> </a:t>
            </a:r>
            <a:r>
              <a:rPr lang="ru-RU" sz="1600" b="1" dirty="0" smtClean="0">
                <a:solidFill>
                  <a:srgbClr val="002060"/>
                </a:solidFill>
                <a:latin typeface="Bookman Old Style" pitchFamily="18" charset="0"/>
                <a:hlinkClick r:id="rId3" action="ppaction://hlinksldjump"/>
              </a:rPr>
              <a:t>Естественные науки</a:t>
            </a:r>
            <a:r>
              <a:rPr lang="ru-RU" sz="1600" b="1" dirty="0" smtClean="0">
                <a:solidFill>
                  <a:srgbClr val="002060"/>
                </a:solidFill>
                <a:latin typeface="Bookman Old Style" pitchFamily="18" charset="0"/>
              </a:rPr>
              <a:t>.</a:t>
            </a: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4" action="ppaction://hlinksldjump"/>
              </a:rPr>
              <a:t>Технические науки. Строительство. Архитектура.   Градостроительство. Информационные технологии.</a:t>
            </a:r>
            <a:endParaRPr lang="ru-RU" sz="1600" b="1" dirty="0" smtClean="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5" action="ppaction://hlinksldjump"/>
              </a:rPr>
              <a:t>Лесное </a:t>
            </a:r>
            <a:r>
              <a:rPr lang="ru-RU" sz="1600" b="1" dirty="0">
                <a:solidFill>
                  <a:srgbClr val="002060"/>
                </a:solidFill>
                <a:latin typeface="Bookman Old Style" pitchFamily="18" charset="0"/>
                <a:hlinkClick r:id="rId5" action="ppaction://hlinksldjump"/>
              </a:rPr>
              <a:t>хозяйство. Сельское хозяйство. </a:t>
            </a:r>
            <a:r>
              <a:rPr lang="ru-RU" sz="1600" b="1" dirty="0" smtClean="0">
                <a:solidFill>
                  <a:srgbClr val="002060"/>
                </a:solidFill>
                <a:latin typeface="Bookman Old Style" pitchFamily="18" charset="0"/>
                <a:hlinkClick r:id="rId5" action="ppaction://hlinksldjump"/>
              </a:rPr>
              <a:t>Ветеринария;</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rPr>
              <a:t>Медицина (0).</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6" action="ppaction://hlinksldjump"/>
              </a:rPr>
              <a:t>Экономика</a:t>
            </a:r>
            <a:r>
              <a:rPr lang="ru-RU" sz="1600" b="1" dirty="0">
                <a:solidFill>
                  <a:srgbClr val="002060"/>
                </a:solidFill>
                <a:latin typeface="Bookman Old Style" pitchFamily="18" charset="0"/>
                <a:hlinkClick r:id="rId6" action="ppaction://hlinksldjump"/>
              </a:rPr>
              <a:t>. Бухгалтерский учет. Управление </a:t>
            </a:r>
            <a:r>
              <a:rPr lang="ru-RU" sz="1600" b="1" dirty="0" smtClean="0">
                <a:solidFill>
                  <a:srgbClr val="002060"/>
                </a:solidFill>
                <a:latin typeface="Bookman Old Style" pitchFamily="18" charset="0"/>
                <a:hlinkClick r:id="rId6" action="ppaction://hlinksldjump"/>
              </a:rPr>
              <a:t>предприятием.</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7" action="ppaction://hlinksldjump"/>
              </a:rPr>
              <a:t>Общественные </a:t>
            </a:r>
            <a:r>
              <a:rPr lang="ru-RU" sz="1600" b="1" dirty="0">
                <a:solidFill>
                  <a:srgbClr val="002060"/>
                </a:solidFill>
                <a:latin typeface="Bookman Old Style" pitchFamily="18" charset="0"/>
                <a:hlinkClick r:id="rId7" action="ppaction://hlinksldjump"/>
              </a:rPr>
              <a:t>и гуманитарные </a:t>
            </a:r>
            <a:r>
              <a:rPr lang="ru-RU" sz="1600" b="1" dirty="0" smtClean="0">
                <a:solidFill>
                  <a:srgbClr val="002060"/>
                </a:solidFill>
                <a:latin typeface="Bookman Old Style" pitchFamily="18" charset="0"/>
                <a:hlinkClick r:id="rId7" action="ppaction://hlinksldjump"/>
              </a:rPr>
              <a:t>науки.</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8" action="ppaction://hlinksldjump"/>
              </a:rPr>
              <a:t>Культура</a:t>
            </a:r>
            <a:r>
              <a:rPr lang="ru-RU" sz="1600" b="1" dirty="0">
                <a:solidFill>
                  <a:srgbClr val="002060"/>
                </a:solidFill>
                <a:latin typeface="Bookman Old Style" pitchFamily="18" charset="0"/>
                <a:hlinkClick r:id="rId8" action="ppaction://hlinksldjump"/>
              </a:rPr>
              <a:t>. Науки. Образование. Печать. СМИ. </a:t>
            </a:r>
            <a:r>
              <a:rPr lang="ru-RU" sz="1600" b="1" dirty="0" smtClean="0">
                <a:solidFill>
                  <a:srgbClr val="002060"/>
                </a:solidFill>
                <a:latin typeface="Bookman Old Style" pitchFamily="18" charset="0"/>
                <a:hlinkClick r:id="rId8" action="ppaction://hlinksldjump"/>
              </a:rPr>
              <a:t>Искусство.</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9" action="ppaction://hlinksldjump"/>
              </a:rPr>
              <a:t>Отрасли </a:t>
            </a:r>
            <a:r>
              <a:rPr lang="ru-RU" sz="1600" b="1" dirty="0">
                <a:solidFill>
                  <a:srgbClr val="002060"/>
                </a:solidFill>
                <a:latin typeface="Bookman Old Style" pitchFamily="18" charset="0"/>
                <a:hlinkClick r:id="rId9" action="ppaction://hlinksldjump"/>
              </a:rPr>
              <a:t>промышленности. Технология переработки </a:t>
            </a:r>
            <a:r>
              <a:rPr lang="ru-RU" sz="1600" b="1" dirty="0" smtClean="0">
                <a:solidFill>
                  <a:srgbClr val="002060"/>
                </a:solidFill>
                <a:latin typeface="Bookman Old Style" pitchFamily="18" charset="0"/>
                <a:hlinkClick r:id="rId9" action="ppaction://hlinksldjump"/>
              </a:rPr>
              <a:t>продукции.</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10" action="ppaction://hlinksldjump"/>
              </a:rPr>
              <a:t>Языкознание</a:t>
            </a:r>
            <a:r>
              <a:rPr lang="ru-RU" sz="1600" b="1" dirty="0">
                <a:solidFill>
                  <a:srgbClr val="002060"/>
                </a:solidFill>
                <a:latin typeface="Bookman Old Style" pitchFamily="18" charset="0"/>
                <a:hlinkClick r:id="rId10" action="ppaction://hlinksldjump"/>
              </a:rPr>
              <a:t>. Литературоведение. Художественная </a:t>
            </a:r>
            <a:r>
              <a:rPr lang="ru-RU" sz="1600" b="1" dirty="0" smtClean="0">
                <a:solidFill>
                  <a:srgbClr val="002060"/>
                </a:solidFill>
                <a:latin typeface="Bookman Old Style" pitchFamily="18" charset="0"/>
                <a:hlinkClick r:id="rId10" action="ppaction://hlinksldjump"/>
              </a:rPr>
              <a:t>литература.</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rPr>
              <a:t>Литература </a:t>
            </a:r>
            <a:r>
              <a:rPr lang="ru-RU" sz="1600" b="1" dirty="0">
                <a:solidFill>
                  <a:srgbClr val="002060"/>
                </a:solidFill>
                <a:latin typeface="Bookman Old Style" pitchFamily="18" charset="0"/>
              </a:rPr>
              <a:t>универсального содержания. </a:t>
            </a:r>
            <a:r>
              <a:rPr lang="ru-RU" sz="1600" b="1" dirty="0" smtClean="0">
                <a:solidFill>
                  <a:srgbClr val="002060"/>
                </a:solidFill>
                <a:latin typeface="Bookman Old Style" pitchFamily="18" charset="0"/>
              </a:rPr>
              <a:t>Биографии (0).</a:t>
            </a:r>
            <a:endParaRPr lang="ru-RU" sz="1600" b="1" dirty="0">
              <a:solidFill>
                <a:srgbClr val="002060"/>
              </a:solidFill>
              <a:latin typeface="Bookman Old Style" pitchFamily="18" charset="0"/>
            </a:endParaRPr>
          </a:p>
        </p:txBody>
      </p:sp>
      <p:pic>
        <p:nvPicPr>
          <p:cNvPr id="8" name="Picture 10" descr="http://www.jumpintoabook.com/wp-content/uploads/2013/01/book-pile.pn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8066" r="13157"/>
          <a:stretch/>
        </p:blipFill>
        <p:spPr bwMode="auto">
          <a:xfrm flipH="1">
            <a:off x="5618382" y="188640"/>
            <a:ext cx="3418114"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64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516" name="Picture 4" descr="http://vps-1028306-6795.host4g.ru/uploads/posts/2013-03/1363933711_makovskiy-k.e.-krestyanskiy-obed.jpg"/>
          <p:cNvPicPr>
            <a:picLocks noChangeAspect="1" noChangeArrowheads="1"/>
          </p:cNvPicPr>
          <p:nvPr/>
        </p:nvPicPr>
        <p:blipFill rotWithShape="1">
          <a:blip r:embed="rId3">
            <a:extLst>
              <a:ext uri="{28A0092B-C50C-407E-A947-70E740481C1C}">
                <a14:useLocalDpi xmlns:a14="http://schemas.microsoft.com/office/drawing/2010/main"/>
              </a:ext>
            </a:extLst>
          </a:blip>
          <a:srcRect r="17294"/>
          <a:stretch/>
        </p:blipFill>
        <p:spPr bwMode="auto">
          <a:xfrm>
            <a:off x="0" y="0"/>
            <a:ext cx="9169959" cy="6833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69"/>
            <a:ext cx="9144000" cy="81748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9" y="476672"/>
            <a:ext cx="912811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3. ЛЕСНОЕ ХОЗЯЙСТВО.</a:t>
            </a:r>
          </a:p>
          <a:p>
            <a:pPr algn="ctr"/>
            <a:r>
              <a:rPr lang="ru-RU" sz="2000" b="1" dirty="0" smtClean="0">
                <a:solidFill>
                  <a:srgbClr val="C00000"/>
                </a:solidFill>
                <a:latin typeface="Bookman Old Style" pitchFamily="18" charset="0"/>
              </a:rPr>
              <a:t>СЕЛЬСКОЕ ХОЗЯЙСТВО. ВЕТЕРИНАРИЯ</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655306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описано развитие в ходе филогенеза и анатомо-физиологические особенности мочевыделительной системы животных, приведено гистологическое строение органов, представлена регуляция их функции. Представлена классификация заболеваний почек и органов мочевыделительной системы. По общепринятой схеме описаны основные заболевания почек, современные методы диагностики и лечения патологий у животных. Уделено внимание диетотерапии при болезнях почек, лабораторным методам исследования мочи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Декабрь\Лань\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17" y="260648"/>
            <a:ext cx="4218359"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619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404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Гертман</a:t>
            </a:r>
            <a:r>
              <a:rPr lang="ru-RU" sz="1600" b="1" dirty="0">
                <a:solidFill>
                  <a:srgbClr val="002060"/>
                </a:solidFill>
                <a:latin typeface="Bookman Old Style" pitchFamily="18" charset="0"/>
              </a:rPr>
              <a:t>, А.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Болезни почек и органов мочевыделительной системы животных </a:t>
            </a:r>
            <a:r>
              <a:rPr lang="ru-RU" sz="1600" dirty="0">
                <a:solidFill>
                  <a:srgbClr val="002060"/>
                </a:solidFill>
                <a:latin typeface="Bookman Old Style" pitchFamily="18" charset="0"/>
              </a:rPr>
              <a:t>[Текст] : учебное пособие* / А. М. </a:t>
            </a:r>
            <a:r>
              <a:rPr lang="ru-RU" sz="1600" dirty="0" err="1">
                <a:solidFill>
                  <a:srgbClr val="002060"/>
                </a:solidFill>
                <a:latin typeface="Bookman Old Style" pitchFamily="18" charset="0"/>
              </a:rPr>
              <a:t>Гертман</a:t>
            </a:r>
            <a:r>
              <a:rPr lang="ru-RU" sz="1600" dirty="0">
                <a:solidFill>
                  <a:srgbClr val="002060"/>
                </a:solidFill>
                <a:latin typeface="Bookman Old Style" pitchFamily="18" charset="0"/>
              </a:rPr>
              <a:t>, Т. С. Самсонова.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 Москва ; Санкт-Петербург ; Краснодар : Лань, 2016. - 385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155249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справочном пособии изложены сведения о лекарственных средствах, применяемых в ветеринарном акушерстве, гинекологии, андрологии и в современных репродуктивных технологиях. Препараты изложены с учетом их групповой принадлежности на основании данных научных исследований и/или официальных инструкций по их применению</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Декабрь\Лань\Изображение 0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637" y="221094"/>
            <a:ext cx="4199540" cy="637625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92698"/>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21094"/>
            <a:ext cx="4824536" cy="2400657"/>
          </a:xfrm>
          <a:prstGeom prst="rect">
            <a:avLst/>
          </a:prstGeom>
          <a:noFill/>
        </p:spPr>
        <p:txBody>
          <a:bodyPr wrap="square" rtlCol="0">
            <a:spAutoFit/>
          </a:bodyPr>
          <a:lstStyle/>
          <a:p>
            <a:r>
              <a:rPr lang="ru-RU" sz="1500" b="1" dirty="0">
                <a:solidFill>
                  <a:srgbClr val="002060"/>
                </a:solidFill>
                <a:latin typeface="Bookman Old Style" pitchFamily="18" charset="0"/>
              </a:rPr>
              <a:t>619</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Л 430</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Лекарственные </a:t>
            </a:r>
            <a:r>
              <a:rPr lang="ru-RU" sz="1500" b="1" dirty="0">
                <a:solidFill>
                  <a:srgbClr val="002060"/>
                </a:solidFill>
                <a:latin typeface="Bookman Old Style" pitchFamily="18" charset="0"/>
              </a:rPr>
              <a:t>средства, применяемые</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в ветеринарном акушерстве, гинекологии, андрологии и биотехнике размножения животных </a:t>
            </a:r>
            <a:r>
              <a:rPr lang="ru-RU" sz="1500" dirty="0">
                <a:solidFill>
                  <a:srgbClr val="002060"/>
                </a:solidFill>
                <a:latin typeface="Bookman Old Style" pitchFamily="18" charset="0"/>
              </a:rPr>
              <a:t>[Текст] : справочное пособие / Г. П. </a:t>
            </a:r>
            <a:r>
              <a:rPr lang="ru-RU" sz="1500" dirty="0" err="1">
                <a:solidFill>
                  <a:srgbClr val="002060"/>
                </a:solidFill>
                <a:latin typeface="Bookman Old Style" pitchFamily="18" charset="0"/>
              </a:rPr>
              <a:t>Дюльгер</a:t>
            </a:r>
            <a:r>
              <a:rPr lang="ru-RU" sz="1500" dirty="0">
                <a:solidFill>
                  <a:srgbClr val="002060"/>
                </a:solidFill>
                <a:latin typeface="Bookman Old Style" pitchFamily="18" charset="0"/>
              </a:rPr>
              <a:t> [и др.]. - Москва ; Санкт-Петербург ; Краснодар : Лань, 2016. - 272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990027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обобщены материалы по анатомическим и физиологическим особенностям свиней в возрастном аспекте. Представлен порядок проведения, метод и особенности вскрытия трупов свиней, а также правила отбора, фиксации и пересылки патологического материала для лабораторных исследований. Описаны методы изготовления музейных препаратов. Учебное пособие предназначено для студентов вузов, обучающихся по специальности «Ветеринария», практикующим ветеринарным врачам, аспирантам, биологам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Декабрь\Лань\Изображение 0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18" y="261244"/>
            <a:ext cx="4218359" cy="633610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0667"/>
            <a:ext cx="4824536" cy="2400657"/>
          </a:xfrm>
          <a:prstGeom prst="rect">
            <a:avLst/>
          </a:prstGeom>
          <a:noFill/>
        </p:spPr>
        <p:txBody>
          <a:bodyPr wrap="square" rtlCol="0">
            <a:spAutoFit/>
          </a:bodyPr>
          <a:lstStyle/>
          <a:p>
            <a:r>
              <a:rPr lang="ru-RU" sz="1500" b="1" dirty="0">
                <a:solidFill>
                  <a:srgbClr val="002060"/>
                </a:solidFill>
                <a:latin typeface="Bookman Old Style" pitchFamily="18" charset="0"/>
              </a:rPr>
              <a:t>619</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Л 840</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a:t>
            </a:r>
            <a:r>
              <a:rPr lang="ru-RU" sz="1500" b="1" dirty="0" err="1" smtClean="0">
                <a:solidFill>
                  <a:srgbClr val="002060"/>
                </a:solidFill>
                <a:latin typeface="Bookman Old Style" pitchFamily="18" charset="0"/>
              </a:rPr>
              <a:t>Лукашик</a:t>
            </a:r>
            <a:r>
              <a:rPr lang="ru-RU" sz="1500" b="1" dirty="0">
                <a:solidFill>
                  <a:srgbClr val="002060"/>
                </a:solidFill>
                <a:latin typeface="Bookman Old Style" pitchFamily="18" charset="0"/>
              </a:rPr>
              <a:t>, Г. В.</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Анатомо-физиологические особенности свиней и патологоанатомическое вскрытие их трупов </a:t>
            </a:r>
            <a:r>
              <a:rPr lang="ru-RU" sz="1500" dirty="0">
                <a:solidFill>
                  <a:srgbClr val="002060"/>
                </a:solidFill>
                <a:latin typeface="Bookman Old Style" pitchFamily="18" charset="0"/>
              </a:rPr>
              <a:t>[Текст] : учебное пособие / Г. В. </a:t>
            </a:r>
            <a:r>
              <a:rPr lang="ru-RU" sz="1500" dirty="0" err="1">
                <a:solidFill>
                  <a:srgbClr val="002060"/>
                </a:solidFill>
                <a:latin typeface="Bookman Old Style" pitchFamily="18" charset="0"/>
              </a:rPr>
              <a:t>Лукашик</a:t>
            </a:r>
            <a:r>
              <a:rPr lang="ru-RU" sz="1500" dirty="0">
                <a:solidFill>
                  <a:srgbClr val="002060"/>
                </a:solidFill>
                <a:latin typeface="Bookman Old Style" pitchFamily="18" charset="0"/>
              </a:rPr>
              <a:t>, В. Г. Соколов, Н. В. Саенко. - Москва ; Санкт-Петербург ; Краснодар : Лань, 2016. - 98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3289808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особенности патоморфологической и дифференциальной диагностики </a:t>
            </a:r>
            <a:r>
              <a:rPr lang="ru-RU" sz="1200" dirty="0" err="1">
                <a:solidFill>
                  <a:srgbClr val="002060"/>
                </a:solidFill>
                <a:latin typeface="Bookman Old Style" pitchFamily="18" charset="0"/>
              </a:rPr>
              <a:t>эшерихиозов</a:t>
            </a:r>
            <a:r>
              <a:rPr lang="ru-RU" sz="1200" dirty="0">
                <a:solidFill>
                  <a:srgbClr val="002060"/>
                </a:solidFill>
                <a:latin typeface="Bookman Old Style" pitchFamily="18" charset="0"/>
              </a:rPr>
              <a:t>, сальмонеллёзов, </a:t>
            </a:r>
            <a:r>
              <a:rPr lang="ru-RU" sz="1200" dirty="0" err="1">
                <a:solidFill>
                  <a:srgbClr val="002060"/>
                </a:solidFill>
                <a:latin typeface="Bookman Old Style" pitchFamily="18" charset="0"/>
              </a:rPr>
              <a:t>пастереллёзов</a:t>
            </a:r>
            <a:r>
              <a:rPr lang="ru-RU" sz="1200" dirty="0">
                <a:solidFill>
                  <a:srgbClr val="002060"/>
                </a:solidFill>
                <a:latin typeface="Bookman Old Style" pitchFamily="18" charset="0"/>
              </a:rPr>
              <a:t>, анаэробных </a:t>
            </a:r>
            <a:r>
              <a:rPr lang="ru-RU" sz="1200" dirty="0" err="1">
                <a:solidFill>
                  <a:srgbClr val="002060"/>
                </a:solidFill>
                <a:latin typeface="Bookman Old Style" pitchFamily="18" charset="0"/>
              </a:rPr>
              <a:t>энтеротоксемий</a:t>
            </a:r>
            <a:r>
              <a:rPr lang="ru-RU" sz="1200" dirty="0">
                <a:solidFill>
                  <a:srgbClr val="002060"/>
                </a:solidFill>
                <a:latin typeface="Bookman Old Style" pitchFamily="18" charset="0"/>
              </a:rPr>
              <a:t>, кандидамикоза, их ассоциаций у поросят и телят. Освещены факторы возникновения болезней, на рисунках обозначены детали изменений. </a:t>
            </a:r>
          </a:p>
        </p:txBody>
      </p:sp>
      <p:pic>
        <p:nvPicPr>
          <p:cNvPr id="7170" name="Picture 2" descr="C:\Users\tretyakova-nv\Desktop\ВИРТУАЛЬНЫЕ ВЫСТАВКИ\АВГУСТ\Лань\Изображение 00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76645"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7"/>
            <a:ext cx="4824536" cy="2400657"/>
          </a:xfrm>
          <a:prstGeom prst="rect">
            <a:avLst/>
          </a:prstGeom>
          <a:noFill/>
        </p:spPr>
        <p:txBody>
          <a:bodyPr wrap="square" rtlCol="0">
            <a:spAutoFit/>
          </a:bodyPr>
          <a:lstStyle/>
          <a:p>
            <a:r>
              <a:rPr lang="ru-RU" sz="1400" b="1" dirty="0">
                <a:solidFill>
                  <a:srgbClr val="002060"/>
                </a:solidFill>
                <a:latin typeface="Bookman Old Style" pitchFamily="18" charset="0"/>
              </a:rPr>
              <a:t>619</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С 162</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a:t>
            </a:r>
            <a:r>
              <a:rPr lang="ru-RU" sz="1400" b="1" dirty="0" err="1" smtClean="0">
                <a:solidFill>
                  <a:srgbClr val="002060"/>
                </a:solidFill>
                <a:latin typeface="Bookman Old Style" pitchFamily="18" charset="0"/>
              </a:rPr>
              <a:t>Салимов</a:t>
            </a:r>
            <a:r>
              <a:rPr lang="ru-RU" sz="1400" b="1" dirty="0">
                <a:solidFill>
                  <a:srgbClr val="002060"/>
                </a:solidFill>
                <a:latin typeface="Bookman Old Style" pitchFamily="18" charset="0"/>
              </a:rPr>
              <a:t>, В. А.</a:t>
            </a:r>
            <a:r>
              <a:rPr lang="ru-RU" sz="1400" dirty="0">
                <a:solidFill>
                  <a:srgbClr val="002060"/>
                </a:solidFill>
                <a:latin typeface="Bookman Old Style" pitchFamily="18" charset="0"/>
              </a:rPr>
              <a:t> </a:t>
            </a:r>
            <a:r>
              <a:rPr lang="ru-RU" sz="1400" b="1" dirty="0">
                <a:solidFill>
                  <a:srgbClr val="002060"/>
                </a:solidFill>
                <a:latin typeface="Bookman Old Style" pitchFamily="18" charset="0"/>
              </a:rPr>
              <a:t>Патология и дифференциальная диагностика факторных болезней молодняка сельскохозяйственных животных. Атлас</a:t>
            </a:r>
            <a:r>
              <a:rPr lang="ru-RU" sz="1400" dirty="0">
                <a:solidFill>
                  <a:srgbClr val="002060"/>
                </a:solidFill>
                <a:latin typeface="Bookman Old Style" pitchFamily="18" charset="0"/>
              </a:rPr>
              <a:t> : учебно-методическое пособие* / В. А. </a:t>
            </a:r>
            <a:r>
              <a:rPr lang="ru-RU" sz="1400" dirty="0" err="1">
                <a:solidFill>
                  <a:srgbClr val="002060"/>
                </a:solidFill>
                <a:latin typeface="Bookman Old Style" pitchFamily="18" charset="0"/>
              </a:rPr>
              <a:t>Салимов</a:t>
            </a:r>
            <a:r>
              <a:rPr lang="ru-RU" sz="1400" dirty="0">
                <a:solidFill>
                  <a:srgbClr val="002060"/>
                </a:solidFill>
                <a:latin typeface="Bookman Old Style" pitchFamily="18" charset="0"/>
              </a:rPr>
              <a:t>. - 2-е изд., </a:t>
            </a:r>
            <a:r>
              <a:rPr lang="ru-RU" sz="1400" dirty="0" err="1">
                <a:solidFill>
                  <a:srgbClr val="002060"/>
                </a:solidFill>
                <a:latin typeface="Bookman Old Style" pitchFamily="18" charset="0"/>
              </a:rPr>
              <a:t>перераб</a:t>
            </a:r>
            <a:r>
              <a:rPr lang="ru-RU" sz="1400" dirty="0">
                <a:solidFill>
                  <a:srgbClr val="002060"/>
                </a:solidFill>
                <a:latin typeface="Bookman Old Style" pitchFamily="18" charset="0"/>
              </a:rPr>
              <a:t>. - Москва ; Санкт-Петербург ; Краснодар : Лань, 2016. - 383 с.</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400" b="1" dirty="0" smtClean="0">
                <a:solidFill>
                  <a:srgbClr val="002060"/>
                </a:solidFill>
                <a:latin typeface="Bookman Old Style" pitchFamily="18" charset="0"/>
              </a:rPr>
              <a:t>Издание </a:t>
            </a:r>
            <a:r>
              <a:rPr lang="ru-RU" sz="1400" b="1" dirty="0">
                <a:solidFill>
                  <a:srgbClr val="002060"/>
                </a:solidFill>
                <a:latin typeface="Bookman Old Style" pitchFamily="18" charset="0"/>
              </a:rPr>
              <a:t>находится в: </a:t>
            </a:r>
            <a:endParaRPr lang="ru-RU" sz="1400" b="1" dirty="0" smtClean="0">
              <a:solidFill>
                <a:srgbClr val="002060"/>
              </a:solidFill>
              <a:latin typeface="Bookman Old Style" pitchFamily="18" charset="0"/>
            </a:endParaRPr>
          </a:p>
          <a:p>
            <a:pPr algn="r"/>
            <a:r>
              <a:rPr lang="ru-RU" sz="1400" b="1" dirty="0" err="1" smtClean="0">
                <a:solidFill>
                  <a:srgbClr val="002060"/>
                </a:solidFill>
                <a:latin typeface="Bookman Old Style" pitchFamily="18" charset="0"/>
              </a:rPr>
              <a:t>чзлг</a:t>
            </a:r>
            <a:r>
              <a:rPr lang="ru-RU" sz="1400" b="1" dirty="0" smtClean="0">
                <a:solidFill>
                  <a:srgbClr val="002060"/>
                </a:solidFill>
                <a:latin typeface="Bookman Old Style" pitchFamily="18" charset="0"/>
              </a:rPr>
              <a:t> </a:t>
            </a:r>
            <a:r>
              <a:rPr lang="ru-RU" sz="1400" b="1" dirty="0">
                <a:solidFill>
                  <a:srgbClr val="002060"/>
                </a:solidFill>
                <a:latin typeface="Bookman Old Style" pitchFamily="18" charset="0"/>
              </a:rPr>
              <a:t>(1), </a:t>
            </a:r>
            <a:r>
              <a:rPr lang="ru-RU" sz="1400" b="1" dirty="0" err="1">
                <a:solidFill>
                  <a:srgbClr val="002060"/>
                </a:solidFill>
                <a:latin typeface="Bookman Old Style" pitchFamily="18" charset="0"/>
              </a:rPr>
              <a:t>ветаб</a:t>
            </a:r>
            <a:r>
              <a:rPr lang="ru-RU" sz="1400" b="1" dirty="0">
                <a:solidFill>
                  <a:srgbClr val="002060"/>
                </a:solidFill>
                <a:latin typeface="Bookman Old Style" pitchFamily="18" charset="0"/>
              </a:rPr>
              <a:t> (1)</a:t>
            </a:r>
            <a:r>
              <a:rPr lang="ru-RU" sz="1600" b="1" dirty="0">
                <a:solidFill>
                  <a:srgbClr val="002060"/>
                </a:solidFill>
                <a:latin typeface="Bookman Old Style" pitchFamily="18" charset="0"/>
              </a:rPr>
              <a:t> </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956281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40671" y="3212976"/>
            <a:ext cx="4608917"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состоит из 7 разделов. Первый раздел - введение, во 2-5-м разделах описываются: биологические особенности перепелов, корма и условия кормления, инкубация перепелиных яиц, гигиена содержания перепелов. В 6-м и 7-м разделах особое внимание уделяется расшифровке одной из основных причин вынужденного убоя и падежа птицы как в период выращивания ремонтного молодняка, так и в период яичной продуктивности - технологическому травматизму</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АВГУСТ\Заменный акт 4.08.2016\Изображение 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012" y="260648"/>
            <a:ext cx="4183956"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779912" y="116633"/>
            <a:ext cx="5256584"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851920" y="249692"/>
            <a:ext cx="5076564" cy="2677656"/>
          </a:xfrm>
          <a:prstGeom prst="rect">
            <a:avLst/>
          </a:prstGeom>
          <a:noFill/>
        </p:spPr>
        <p:txBody>
          <a:bodyPr wrap="square" rtlCol="0">
            <a:spAutoFit/>
          </a:bodyPr>
          <a:lstStyle/>
          <a:p>
            <a:r>
              <a:rPr lang="ru-RU" sz="1400" b="1" dirty="0">
                <a:solidFill>
                  <a:srgbClr val="002060"/>
                </a:solidFill>
                <a:latin typeface="Bookman Old Style" pitchFamily="18" charset="0"/>
              </a:rPr>
              <a:t>619</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Т 769</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Трояновская</a:t>
            </a:r>
            <a:r>
              <a:rPr lang="ru-RU" sz="1400" b="1" dirty="0">
                <a:solidFill>
                  <a:srgbClr val="002060"/>
                </a:solidFill>
                <a:latin typeface="Bookman Old Style" pitchFamily="18" charset="0"/>
              </a:rPr>
              <a:t>, Л. П.</a:t>
            </a:r>
            <a:r>
              <a:rPr lang="ru-RU" sz="1400" dirty="0">
                <a:solidFill>
                  <a:srgbClr val="002060"/>
                </a:solidFill>
                <a:latin typeface="Bookman Old Style" pitchFamily="18" charset="0"/>
              </a:rPr>
              <a:t> </a:t>
            </a:r>
            <a:r>
              <a:rPr lang="ru-RU" sz="1400" b="1" dirty="0">
                <a:solidFill>
                  <a:srgbClr val="002060"/>
                </a:solidFill>
                <a:latin typeface="Bookman Old Style" pitchFamily="18" charset="0"/>
              </a:rPr>
              <a:t>Технологический травматизм в промышленном </a:t>
            </a:r>
            <a:r>
              <a:rPr lang="ru-RU" sz="1400" b="1" dirty="0" err="1">
                <a:solidFill>
                  <a:srgbClr val="002060"/>
                </a:solidFill>
                <a:latin typeface="Bookman Old Style" pitchFamily="18" charset="0"/>
              </a:rPr>
              <a:t>перепеловодстве</a:t>
            </a:r>
            <a:r>
              <a:rPr lang="ru-RU" sz="1400" b="1" dirty="0">
                <a:solidFill>
                  <a:srgbClr val="002060"/>
                </a:solidFill>
                <a:latin typeface="Bookman Old Style" pitchFamily="18" charset="0"/>
              </a:rPr>
              <a:t>, его профилактика </a:t>
            </a:r>
            <a:r>
              <a:rPr lang="ru-RU" sz="1400" dirty="0">
                <a:solidFill>
                  <a:srgbClr val="002060"/>
                </a:solidFill>
                <a:latin typeface="Bookman Old Style" pitchFamily="18" charset="0"/>
              </a:rPr>
              <a:t>: учебное пособие (для студентов очной и заочной форм обучения) Специальность 111201 "Ветеринария" направление 111900.62 "Ветеринарно-санитарная экспертиза" / Л. П. Трояновская, А. Н. </a:t>
            </a:r>
            <a:r>
              <a:rPr lang="ru-RU" sz="1400" dirty="0" err="1">
                <a:solidFill>
                  <a:srgbClr val="002060"/>
                </a:solidFill>
                <a:latin typeface="Bookman Old Style" pitchFamily="18" charset="0"/>
              </a:rPr>
              <a:t>Белогуров</a:t>
            </a:r>
            <a:r>
              <a:rPr lang="ru-RU" sz="1400" dirty="0">
                <a:solidFill>
                  <a:srgbClr val="002060"/>
                </a:solidFill>
                <a:latin typeface="Bookman Old Style" pitchFamily="18" charset="0"/>
              </a:rPr>
              <a:t> ; ред. А. В. </a:t>
            </a:r>
            <a:r>
              <a:rPr lang="ru-RU" sz="1400" dirty="0" err="1">
                <a:solidFill>
                  <a:srgbClr val="002060"/>
                </a:solidFill>
                <a:latin typeface="Bookman Old Style" pitchFamily="18" charset="0"/>
              </a:rPr>
              <a:t>Квасникова</a:t>
            </a:r>
            <a:r>
              <a:rPr lang="ru-RU" sz="1400" dirty="0">
                <a:solidFill>
                  <a:srgbClr val="002060"/>
                </a:solidFill>
                <a:latin typeface="Bookman Old Style" pitchFamily="18" charset="0"/>
              </a:rPr>
              <a:t> ; Воронежский ГАУ. - Воронеж : ВГАУ, 2012. - 94 с.</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400" b="1" dirty="0" smtClean="0">
                <a:solidFill>
                  <a:srgbClr val="002060"/>
                </a:solidFill>
                <a:latin typeface="Bookman Old Style" pitchFamily="18" charset="0"/>
              </a:rPr>
              <a:t>Издание </a:t>
            </a:r>
            <a:r>
              <a:rPr lang="ru-RU" sz="1400" b="1" dirty="0">
                <a:solidFill>
                  <a:srgbClr val="002060"/>
                </a:solidFill>
                <a:latin typeface="Bookman Old Style" pitchFamily="18" charset="0"/>
              </a:rPr>
              <a:t>находится в: </a:t>
            </a:r>
            <a:r>
              <a:rPr lang="ru-RU" sz="1400" b="1" dirty="0" err="1" smtClean="0">
                <a:solidFill>
                  <a:srgbClr val="002060"/>
                </a:solidFill>
                <a:latin typeface="Bookman Old Style" pitchFamily="18" charset="0"/>
              </a:rPr>
              <a:t>чзлг</a:t>
            </a:r>
            <a:r>
              <a:rPr lang="ru-RU" sz="1400" b="1" dirty="0" smtClean="0">
                <a:solidFill>
                  <a:srgbClr val="002060"/>
                </a:solidFill>
                <a:latin typeface="Bookman Old Style" pitchFamily="18" charset="0"/>
              </a:rPr>
              <a:t> </a:t>
            </a:r>
            <a:r>
              <a:rPr lang="ru-RU" sz="1400" b="1" dirty="0">
                <a:solidFill>
                  <a:srgbClr val="002060"/>
                </a:solidFill>
                <a:latin typeface="Bookman Old Style" pitchFamily="18" charset="0"/>
              </a:rPr>
              <a:t>(1</a:t>
            </a:r>
            <a:r>
              <a:rPr lang="ru-RU" sz="1400" b="1" dirty="0" smtClean="0">
                <a:solidFill>
                  <a:srgbClr val="002060"/>
                </a:solidFill>
                <a:latin typeface="Bookman Old Style" pitchFamily="18" charset="0"/>
              </a:rPr>
              <a:t>)</a:t>
            </a:r>
            <a:endParaRPr lang="ru-RU" sz="1400" b="1" dirty="0">
              <a:solidFill>
                <a:srgbClr val="002060"/>
              </a:solidFill>
              <a:latin typeface="Bookman Old Style" pitchFamily="18" charset="0"/>
            </a:endParaRPr>
          </a:p>
        </p:txBody>
      </p:sp>
    </p:spTree>
    <p:extLst>
      <p:ext uri="{BB962C8B-B14F-4D97-AF65-F5344CB8AC3E}">
        <p14:creationId xmlns:p14="http://schemas.microsoft.com/office/powerpoint/2010/main" val="1594110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212976"/>
            <a:ext cx="4849627"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дается научный анализ источников и литературы, касающихся процессов становления и развития правового регулирования лесопользования, совершенствования системы управления лесным хозяйством страны с ХII в. до 1917 г. В книге представлены средства и методы создания системы охраны лесов, а также формирования новой культуры лесопользования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АВГУСТ\Заменный акт 4.08.2016\Изображение 01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7646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630</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931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Рыбалкин</a:t>
            </a:r>
            <a:r>
              <a:rPr lang="ru-RU" sz="1600" b="1" dirty="0">
                <a:solidFill>
                  <a:srgbClr val="002060"/>
                </a:solidFill>
                <a:latin typeface="Bookman Old Style" pitchFamily="18" charset="0"/>
              </a:rPr>
              <a:t>, А.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Источники и историография лесного дела в Российской империи </a:t>
            </a:r>
            <a:r>
              <a:rPr lang="ru-RU" sz="1600" dirty="0">
                <a:solidFill>
                  <a:srgbClr val="002060"/>
                </a:solidFill>
                <a:latin typeface="Bookman Old Style" pitchFamily="18" charset="0"/>
              </a:rPr>
              <a:t>: монография / А. И. Рыбалкин ; науч. ред. В. Н. Плаксин ; Воронежский ГАУ. - Воронеж : ВГАУ, 2013. - 206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32388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06270" y="3712369"/>
            <a:ext cx="4608917"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Отражены различные научные направления в сфере агропромышленной науки (селекция, генетика, экономика в АПК, </a:t>
            </a:r>
            <a:r>
              <a:rPr lang="ru-RU" sz="1200" dirty="0" err="1">
                <a:solidFill>
                  <a:srgbClr val="002060"/>
                </a:solidFill>
                <a:latin typeface="Bookman Old Style" pitchFamily="18" charset="0"/>
              </a:rPr>
              <a:t>зооветеринария</a:t>
            </a:r>
            <a:r>
              <a:rPr lang="ru-RU" sz="1200" dirty="0">
                <a:solidFill>
                  <a:srgbClr val="002060"/>
                </a:solidFill>
                <a:latin typeface="Bookman Old Style" pitchFamily="18" charset="0"/>
              </a:rPr>
              <a:t>, вопросы </a:t>
            </a:r>
            <a:r>
              <a:rPr lang="ru-RU" sz="1200" dirty="0" err="1">
                <a:solidFill>
                  <a:srgbClr val="002060"/>
                </a:solidFill>
                <a:latin typeface="Bookman Old Style" pitchFamily="18" charset="0"/>
              </a:rPr>
              <a:t>агроинженерной</a:t>
            </a:r>
            <a:r>
              <a:rPr lang="ru-RU" sz="1200" dirty="0">
                <a:solidFill>
                  <a:srgbClr val="002060"/>
                </a:solidFill>
                <a:latin typeface="Bookman Old Style" pitchFamily="18" charset="0"/>
              </a:rPr>
              <a:t> науки, проблемы </a:t>
            </a:r>
            <a:r>
              <a:rPr lang="ru-RU" sz="1200" dirty="0" err="1">
                <a:solidFill>
                  <a:srgbClr val="002060"/>
                </a:solidFill>
                <a:latin typeface="Bookman Old Style" pitchFamily="18" charset="0"/>
              </a:rPr>
              <a:t>природообустройства</a:t>
            </a:r>
            <a:r>
              <a:rPr lang="ru-RU" sz="1200" dirty="0">
                <a:solidFill>
                  <a:srgbClr val="002060"/>
                </a:solidFill>
                <a:latin typeface="Bookman Old Style" pitchFamily="18" charset="0"/>
              </a:rPr>
              <a:t> и землеустройства в АПК и др. Подготовлен при поддержке Минсельхоза России, ассоциации "</a:t>
            </a:r>
            <a:r>
              <a:rPr lang="ru-RU" sz="1200" dirty="0" err="1">
                <a:solidFill>
                  <a:srgbClr val="002060"/>
                </a:solidFill>
                <a:latin typeface="Bookman Old Style" pitchFamily="18" charset="0"/>
              </a:rPr>
              <a:t>Агрообразование</a:t>
            </a:r>
            <a:r>
              <a:rPr lang="ru-RU" sz="1200" dirty="0">
                <a:solidFill>
                  <a:srgbClr val="002060"/>
                </a:solidFill>
                <a:latin typeface="Bookman Old Style" pitchFamily="18" charset="0"/>
              </a:rPr>
              <a:t>" и Всероссийского совета молодых ученых и специалистов аграрных образовательных и научных учреждений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АВГУСТ\Заменный акт 4.08.2016\Изображение 0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963" y="260648"/>
            <a:ext cx="3993985"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563888" y="116632"/>
            <a:ext cx="5472608" cy="3600400"/>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653898" y="247567"/>
            <a:ext cx="5292588" cy="3108543"/>
          </a:xfrm>
          <a:prstGeom prst="rect">
            <a:avLst/>
          </a:prstGeom>
          <a:noFill/>
        </p:spPr>
        <p:txBody>
          <a:bodyPr wrap="square" rtlCol="0">
            <a:spAutoFit/>
          </a:bodyPr>
          <a:lstStyle/>
          <a:p>
            <a:r>
              <a:rPr lang="ru-RU" sz="1400" b="1" dirty="0">
                <a:solidFill>
                  <a:srgbClr val="002060"/>
                </a:solidFill>
                <a:latin typeface="Bookman Old Style" pitchFamily="18" charset="0"/>
              </a:rPr>
              <a:t>631(06)</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Р 750</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a:t>
            </a:r>
            <a:r>
              <a:rPr lang="ru-RU" sz="1400" b="1" dirty="0" err="1" smtClean="0">
                <a:solidFill>
                  <a:srgbClr val="002060"/>
                </a:solidFill>
                <a:latin typeface="Bookman Old Style" pitchFamily="18" charset="0"/>
              </a:rPr>
              <a:t>Росинформагротех</a:t>
            </a:r>
            <a:r>
              <a:rPr lang="ru-RU" sz="1400" b="1" dirty="0" smtClean="0">
                <a:solidFill>
                  <a:srgbClr val="002060"/>
                </a:solidFill>
                <a:latin typeface="Bookman Old Style" pitchFamily="18" charset="0"/>
              </a:rPr>
              <a:t> </a:t>
            </a:r>
            <a:r>
              <a:rPr lang="ru-RU" sz="1400" b="1" dirty="0">
                <a:solidFill>
                  <a:srgbClr val="002060"/>
                </a:solidFill>
                <a:latin typeface="Bookman Old Style" pitchFamily="18" charset="0"/>
              </a:rPr>
              <a:t>(Российский научно-исследовательский институт информации и технико-экономических исследований по инженерно-техническому обеспечению агропромышленного комплекса). Перспективные направления развития сельского хозяйства </a:t>
            </a:r>
            <a:r>
              <a:rPr lang="ru-RU" sz="1400" dirty="0">
                <a:solidFill>
                  <a:srgbClr val="002060"/>
                </a:solidFill>
                <a:latin typeface="Bookman Old Style" pitchFamily="18" charset="0"/>
              </a:rPr>
              <a:t>: труды Всероссийского совета молодых ученых и специалистов аграрных образовательных и научных учреждений / </a:t>
            </a:r>
            <a:r>
              <a:rPr lang="ru-RU" sz="1400" dirty="0" err="1">
                <a:solidFill>
                  <a:srgbClr val="002060"/>
                </a:solidFill>
                <a:latin typeface="Bookman Old Style" pitchFamily="18" charset="0"/>
              </a:rPr>
              <a:t>Росинформагротех</a:t>
            </a:r>
            <a:r>
              <a:rPr lang="ru-RU" sz="1400" dirty="0">
                <a:solidFill>
                  <a:srgbClr val="002060"/>
                </a:solidFill>
                <a:latin typeface="Bookman Old Style" pitchFamily="18" charset="0"/>
              </a:rPr>
              <a:t> ; сост.: И. М. Сутугина, Н. В. Пименов. - Москва : </a:t>
            </a:r>
            <a:r>
              <a:rPr lang="ru-RU" sz="1400" dirty="0" err="1">
                <a:solidFill>
                  <a:srgbClr val="002060"/>
                </a:solidFill>
                <a:latin typeface="Bookman Old Style" pitchFamily="18" charset="0"/>
              </a:rPr>
              <a:t>Росинформагротех</a:t>
            </a:r>
            <a:r>
              <a:rPr lang="ru-RU" sz="1400" dirty="0">
                <a:solidFill>
                  <a:srgbClr val="002060"/>
                </a:solidFill>
                <a:latin typeface="Bookman Old Style" pitchFamily="18" charset="0"/>
              </a:rPr>
              <a:t>, 2015. - 254 с. </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400" b="1" dirty="0" smtClean="0">
                <a:solidFill>
                  <a:srgbClr val="002060"/>
                </a:solidFill>
                <a:latin typeface="Bookman Old Style" pitchFamily="18" charset="0"/>
              </a:rPr>
              <a:t>Издание </a:t>
            </a:r>
            <a:r>
              <a:rPr lang="ru-RU" sz="1400" b="1" dirty="0">
                <a:solidFill>
                  <a:srgbClr val="002060"/>
                </a:solidFill>
                <a:latin typeface="Bookman Old Style" pitchFamily="18" charset="0"/>
              </a:rPr>
              <a:t>находится в: </a:t>
            </a:r>
            <a:r>
              <a:rPr lang="ru-RU" sz="1400" b="1" dirty="0" smtClean="0">
                <a:solidFill>
                  <a:srgbClr val="002060"/>
                </a:solidFill>
                <a:latin typeface="Bookman Old Style" pitchFamily="18" charset="0"/>
              </a:rPr>
              <a:t>п </a:t>
            </a:r>
            <a:r>
              <a:rPr lang="ru-RU" sz="1400" b="1" dirty="0">
                <a:solidFill>
                  <a:srgbClr val="002060"/>
                </a:solidFill>
                <a:latin typeface="Bookman Old Style" pitchFamily="18" charset="0"/>
              </a:rPr>
              <a:t>(1</a:t>
            </a:r>
            <a:r>
              <a:rPr lang="ru-RU" sz="1400" b="1" dirty="0" smtClean="0">
                <a:solidFill>
                  <a:srgbClr val="002060"/>
                </a:solidFill>
                <a:latin typeface="Bookman Old Style" pitchFamily="18" charset="0"/>
              </a:rPr>
              <a:t>)</a:t>
            </a:r>
            <a:endParaRPr lang="ru-RU" sz="1400" b="1" dirty="0">
              <a:solidFill>
                <a:srgbClr val="002060"/>
              </a:solidFill>
              <a:latin typeface="Bookman Old Style" pitchFamily="18" charset="0"/>
            </a:endParaRPr>
          </a:p>
        </p:txBody>
      </p:sp>
    </p:spTree>
    <p:extLst>
      <p:ext uri="{BB962C8B-B14F-4D97-AF65-F5344CB8AC3E}">
        <p14:creationId xmlns:p14="http://schemas.microsoft.com/office/powerpoint/2010/main" val="3655760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1-8 апреля 2013 года в Воронежском </a:t>
            </a:r>
            <a:r>
              <a:rPr lang="ru-RU" sz="1200" dirty="0" err="1">
                <a:solidFill>
                  <a:srgbClr val="002060"/>
                </a:solidFill>
                <a:latin typeface="Bookman Old Style" pitchFamily="18" charset="0"/>
              </a:rPr>
              <a:t>госагроуниверситете</a:t>
            </a:r>
            <a:r>
              <a:rPr lang="ru-RU" sz="1200" dirty="0">
                <a:solidFill>
                  <a:srgbClr val="002060"/>
                </a:solidFill>
                <a:latin typeface="Bookman Old Style" pitchFamily="18" charset="0"/>
              </a:rPr>
              <a:t> состоялась научная конференция профессорско-преподавательского состава, научных сотрудников и аспирантов по актуальным проблемам АПК в области механизации, электрификации сельского хозяйства и переработки сельскохозяйственной продукции. В сборнике материалов конференции опубликованы результаты многочисленных научно-исследовательских работ с большим объемом проведенных исследований по различным направлениям </a:t>
            </a:r>
            <a:r>
              <a:rPr lang="ru-RU" sz="1200" dirty="0" err="1">
                <a:solidFill>
                  <a:srgbClr val="002060"/>
                </a:solidFill>
                <a:latin typeface="Bookman Old Style" pitchFamily="18" charset="0"/>
              </a:rPr>
              <a:t>агроинженерии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АВГУСТ\Заменный акт 4.08.2016\Изображение 03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01" y="260648"/>
            <a:ext cx="4267175"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38"/>
            <a:ext cx="4824536" cy="2492990"/>
          </a:xfrm>
          <a:prstGeom prst="rect">
            <a:avLst/>
          </a:prstGeom>
          <a:noFill/>
        </p:spPr>
        <p:txBody>
          <a:bodyPr wrap="square" rtlCol="0">
            <a:spAutoFit/>
          </a:bodyPr>
          <a:lstStyle/>
          <a:p>
            <a:r>
              <a:rPr lang="ru-RU" sz="1300" b="1" dirty="0" smtClean="0">
                <a:solidFill>
                  <a:srgbClr val="002060"/>
                </a:solidFill>
                <a:latin typeface="Bookman Old Style" pitchFamily="18" charset="0"/>
              </a:rPr>
              <a:t>631(06)</a:t>
            </a:r>
            <a:br>
              <a:rPr lang="ru-RU" sz="1300" b="1" dirty="0" smtClean="0">
                <a:solidFill>
                  <a:srgbClr val="002060"/>
                </a:solidFill>
                <a:latin typeface="Bookman Old Style" pitchFamily="18" charset="0"/>
              </a:rPr>
            </a:br>
            <a:r>
              <a:rPr lang="ru-RU" sz="1300" b="1" dirty="0" smtClean="0">
                <a:solidFill>
                  <a:srgbClr val="002060"/>
                </a:solidFill>
                <a:latin typeface="Bookman Old Style" pitchFamily="18" charset="0"/>
              </a:rPr>
              <a:t>В 752</a:t>
            </a:r>
            <a:br>
              <a:rPr lang="ru-RU" sz="1300" b="1" dirty="0" smtClean="0">
                <a:solidFill>
                  <a:srgbClr val="002060"/>
                </a:solidFill>
                <a:latin typeface="Bookman Old Style" pitchFamily="18" charset="0"/>
              </a:rPr>
            </a:br>
            <a:r>
              <a:rPr lang="ru-RU" sz="1300" b="1" dirty="0" smtClean="0">
                <a:solidFill>
                  <a:srgbClr val="002060"/>
                </a:solidFill>
                <a:latin typeface="Bookman Old Style" pitchFamily="18" charset="0"/>
              </a:rPr>
              <a:t>         Воронежский государственный аграрный университет им. императора Петра I (Воронеж). </a:t>
            </a:r>
            <a:r>
              <a:rPr lang="ru-RU" sz="1300" dirty="0" smtClean="0">
                <a:solidFill>
                  <a:srgbClr val="002060"/>
                </a:solidFill>
                <a:latin typeface="Bookman Old Style" pitchFamily="18" charset="0"/>
              </a:rPr>
              <a:t>Инновационные технологии и технические средства для АПК : сборник научных трудов / Воронежский ГАУ ; Науч. </a:t>
            </a:r>
            <a:r>
              <a:rPr lang="ru-RU" sz="1300" dirty="0" err="1" smtClean="0">
                <a:solidFill>
                  <a:srgbClr val="002060"/>
                </a:solidFill>
                <a:latin typeface="Bookman Old Style" pitchFamily="18" charset="0"/>
              </a:rPr>
              <a:t>конф</a:t>
            </a:r>
            <a:r>
              <a:rPr lang="ru-RU" sz="1300" dirty="0" smtClean="0">
                <a:solidFill>
                  <a:srgbClr val="002060"/>
                </a:solidFill>
                <a:latin typeface="Bookman Old Style" pitchFamily="18" charset="0"/>
              </a:rPr>
              <a:t>. проф.-преп. состава, науч. </a:t>
            </a:r>
            <a:r>
              <a:rPr lang="ru-RU" sz="1300" dirty="0" err="1" smtClean="0">
                <a:solidFill>
                  <a:srgbClr val="002060"/>
                </a:solidFill>
                <a:latin typeface="Bookman Old Style" pitchFamily="18" charset="0"/>
              </a:rPr>
              <a:t>сотр</a:t>
            </a:r>
            <a:r>
              <a:rPr lang="ru-RU" sz="1300" dirty="0" smtClean="0">
                <a:solidFill>
                  <a:srgbClr val="002060"/>
                </a:solidFill>
                <a:latin typeface="Bookman Old Style" pitchFamily="18" charset="0"/>
              </a:rPr>
              <a:t>. и </a:t>
            </a:r>
            <a:r>
              <a:rPr lang="ru-RU" sz="1300" dirty="0" err="1" smtClean="0">
                <a:solidFill>
                  <a:srgbClr val="002060"/>
                </a:solidFill>
                <a:latin typeface="Bookman Old Style" pitchFamily="18" charset="0"/>
              </a:rPr>
              <a:t>аспир</a:t>
            </a:r>
            <a:r>
              <a:rPr lang="ru-RU" sz="1300" dirty="0" smtClean="0">
                <a:solidFill>
                  <a:srgbClr val="002060"/>
                </a:solidFill>
                <a:latin typeface="Bookman Old Style" pitchFamily="18" charset="0"/>
              </a:rPr>
              <a:t>. (1-8 апреля 2013 ; Воронеж) ; ред.: В. И. </a:t>
            </a:r>
            <a:r>
              <a:rPr lang="ru-RU" sz="1300" dirty="0" err="1" smtClean="0">
                <a:solidFill>
                  <a:srgbClr val="002060"/>
                </a:solidFill>
                <a:latin typeface="Bookman Old Style" pitchFamily="18" charset="0"/>
              </a:rPr>
              <a:t>Оробинский</a:t>
            </a:r>
            <a:r>
              <a:rPr lang="ru-RU" sz="1300" dirty="0" smtClean="0">
                <a:solidFill>
                  <a:srgbClr val="002060"/>
                </a:solidFill>
                <a:latin typeface="Bookman Old Style" pitchFamily="18" charset="0"/>
              </a:rPr>
              <a:t>, Е. А. Андрианов, В. Г. Козлов. - Воронеж : ВГАУ, 2013. - 143 с.</a:t>
            </a:r>
            <a:endParaRPr lang="ru-RU" sz="1300" b="1" dirty="0" smtClean="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300" b="1" dirty="0" smtClean="0">
                <a:solidFill>
                  <a:srgbClr val="002060"/>
                </a:solidFill>
                <a:latin typeface="Bookman Old Style" pitchFamily="18" charset="0"/>
              </a:rPr>
              <a:t>Издание находится в: </a:t>
            </a:r>
            <a:r>
              <a:rPr lang="ru-RU" sz="1300" b="1" dirty="0" err="1" smtClean="0">
                <a:solidFill>
                  <a:srgbClr val="002060"/>
                </a:solidFill>
                <a:latin typeface="Bookman Old Style" pitchFamily="18" charset="0"/>
              </a:rPr>
              <a:t>чзлг</a:t>
            </a:r>
            <a:r>
              <a:rPr lang="ru-RU" sz="1300" b="1" dirty="0" smtClean="0">
                <a:solidFill>
                  <a:srgbClr val="002060"/>
                </a:solidFill>
                <a:latin typeface="Bookman Old Style" pitchFamily="18" charset="0"/>
              </a:rPr>
              <a:t> (1)</a:t>
            </a:r>
            <a:endParaRPr lang="ru-RU" sz="1300" b="1" dirty="0">
              <a:solidFill>
                <a:srgbClr val="002060"/>
              </a:solidFill>
              <a:latin typeface="Bookman Old Style" pitchFamily="18" charset="0"/>
            </a:endParaRPr>
          </a:p>
        </p:txBody>
      </p:sp>
    </p:spTree>
    <p:extLst>
      <p:ext uri="{BB962C8B-B14F-4D97-AF65-F5344CB8AC3E}">
        <p14:creationId xmlns:p14="http://schemas.microsoft.com/office/powerpoint/2010/main" val="755779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1" y="3507078"/>
            <a:ext cx="4747348"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rPr>
              <a:t>В материалах конференции опубликованы результаты исследований ученых Беларуси, Российской Федерации, Украины в области кормления, содержания, разведения, селекции и генетики животных, воспроизводства и биотехнологии, ветеринарной медицины, технологии производства, переработки и хранения продукции животноводства</a:t>
            </a:r>
            <a:r>
              <a:rPr lang="ru-RU" sz="1200" dirty="0" smtClean="0">
                <a:solidFill>
                  <a:srgbClr val="002060"/>
                </a:solidFill>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АВГУСТ\Заменный акт 4.08.2016\Изображение 0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992" y="260648"/>
            <a:ext cx="4228258"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2"/>
            <a:ext cx="5040560" cy="3240360"/>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995936" y="260648"/>
            <a:ext cx="5040560" cy="2793072"/>
          </a:xfrm>
          <a:prstGeom prst="rect">
            <a:avLst/>
          </a:prstGeom>
          <a:noFill/>
        </p:spPr>
        <p:txBody>
          <a:bodyPr wrap="square" rtlCol="0">
            <a:spAutoFit/>
          </a:bodyPr>
          <a:lstStyle/>
          <a:p>
            <a:r>
              <a:rPr lang="ru-RU" sz="1350" b="1" dirty="0">
                <a:solidFill>
                  <a:srgbClr val="002060"/>
                </a:solidFill>
                <a:latin typeface="Bookman Old Style" pitchFamily="18" charset="0"/>
              </a:rPr>
              <a:t>631(06)</a:t>
            </a:r>
            <a:br>
              <a:rPr lang="ru-RU" sz="1350" b="1" dirty="0">
                <a:solidFill>
                  <a:srgbClr val="002060"/>
                </a:solidFill>
                <a:latin typeface="Bookman Old Style" pitchFamily="18" charset="0"/>
              </a:rPr>
            </a:br>
            <a:r>
              <a:rPr lang="ru-RU" sz="1350" b="1" dirty="0">
                <a:solidFill>
                  <a:srgbClr val="002060"/>
                </a:solidFill>
                <a:latin typeface="Bookman Old Style" pitchFamily="18" charset="0"/>
              </a:rPr>
              <a:t>Б 437</a:t>
            </a:r>
            <a:br>
              <a:rPr lang="ru-RU" sz="1350" b="1" dirty="0">
                <a:solidFill>
                  <a:srgbClr val="002060"/>
                </a:solidFill>
                <a:latin typeface="Bookman Old Style" pitchFamily="18" charset="0"/>
              </a:rPr>
            </a:br>
            <a:r>
              <a:rPr lang="ru-RU" sz="1350" b="1" dirty="0" smtClean="0">
                <a:solidFill>
                  <a:srgbClr val="002060"/>
                </a:solidFill>
                <a:latin typeface="Bookman Old Style" pitchFamily="18" charset="0"/>
              </a:rPr>
              <a:t>        Белорусская </a:t>
            </a:r>
            <a:r>
              <a:rPr lang="ru-RU" sz="1350" b="1" dirty="0">
                <a:solidFill>
                  <a:srgbClr val="002060"/>
                </a:solidFill>
                <a:latin typeface="Bookman Old Style" pitchFamily="18" charset="0"/>
              </a:rPr>
              <a:t>государственная сельскохозяйственная академия (Горки). Актуальные проблемы интенсивного развития животноводства </a:t>
            </a:r>
            <a:r>
              <a:rPr lang="ru-RU" sz="1350" dirty="0">
                <a:solidFill>
                  <a:srgbClr val="002060"/>
                </a:solidFill>
                <a:latin typeface="Bookman Old Style" pitchFamily="18" charset="0"/>
              </a:rPr>
              <a:t>: сборник научных трудов / БГСХА ; XVIII </a:t>
            </a:r>
            <a:r>
              <a:rPr lang="ru-RU" sz="1350" dirty="0" err="1">
                <a:solidFill>
                  <a:srgbClr val="002060"/>
                </a:solidFill>
                <a:latin typeface="Bookman Old Style" pitchFamily="18" charset="0"/>
              </a:rPr>
              <a:t>Междунар</a:t>
            </a:r>
            <a:r>
              <a:rPr lang="ru-RU" sz="1350" dirty="0">
                <a:solidFill>
                  <a:srgbClr val="002060"/>
                </a:solidFill>
                <a:latin typeface="Bookman Old Style" pitchFamily="18" charset="0"/>
              </a:rPr>
              <a:t>. науч.-</a:t>
            </a:r>
            <a:r>
              <a:rPr lang="ru-RU" sz="1350" dirty="0" err="1">
                <a:solidFill>
                  <a:srgbClr val="002060"/>
                </a:solidFill>
                <a:latin typeface="Bookman Old Style" pitchFamily="18" charset="0"/>
              </a:rPr>
              <a:t>практ</a:t>
            </a:r>
            <a:r>
              <a:rPr lang="ru-RU" sz="1350" dirty="0">
                <a:solidFill>
                  <a:srgbClr val="002060"/>
                </a:solidFill>
                <a:latin typeface="Bookman Old Style" pitchFamily="18" charset="0"/>
              </a:rPr>
              <a:t>. </a:t>
            </a:r>
            <a:r>
              <a:rPr lang="ru-RU" sz="1350" dirty="0" err="1">
                <a:solidFill>
                  <a:srgbClr val="002060"/>
                </a:solidFill>
                <a:latin typeface="Bookman Old Style" pitchFamily="18" charset="0"/>
              </a:rPr>
              <a:t>конф</a:t>
            </a:r>
            <a:r>
              <a:rPr lang="ru-RU" sz="1350" dirty="0">
                <a:solidFill>
                  <a:srgbClr val="002060"/>
                </a:solidFill>
                <a:latin typeface="Bookman Old Style" pitchFamily="18" charset="0"/>
              </a:rPr>
              <a:t>., </a:t>
            </a:r>
            <a:r>
              <a:rPr lang="ru-RU" sz="1350" dirty="0" err="1">
                <a:solidFill>
                  <a:srgbClr val="002060"/>
                </a:solidFill>
                <a:latin typeface="Bookman Old Style" pitchFamily="18" charset="0"/>
              </a:rPr>
              <a:t>посвящ</a:t>
            </a:r>
            <a:r>
              <a:rPr lang="ru-RU" sz="1350" dirty="0">
                <a:solidFill>
                  <a:srgbClr val="002060"/>
                </a:solidFill>
                <a:latin typeface="Bookman Old Style" pitchFamily="18" charset="0"/>
              </a:rPr>
              <a:t>. 85-летию </a:t>
            </a:r>
            <a:r>
              <a:rPr lang="ru-RU" sz="1350" dirty="0" err="1">
                <a:solidFill>
                  <a:srgbClr val="002060"/>
                </a:solidFill>
                <a:latin typeface="Bookman Old Style" pitchFamily="18" charset="0"/>
              </a:rPr>
              <a:t>зооинженерного</a:t>
            </a:r>
            <a:r>
              <a:rPr lang="ru-RU" sz="1350" dirty="0">
                <a:solidFill>
                  <a:srgbClr val="002060"/>
                </a:solidFill>
                <a:latin typeface="Bookman Old Style" pitchFamily="18" charset="0"/>
              </a:rPr>
              <a:t> ф-та и 175-летию УО "Белорусская государственная сельскохозяйственная академия" (28-29 мая 2015 ; Горки) ; ред. Н. И. </a:t>
            </a:r>
            <a:r>
              <a:rPr lang="ru-RU" sz="1350" dirty="0" err="1">
                <a:solidFill>
                  <a:srgbClr val="002060"/>
                </a:solidFill>
                <a:latin typeface="Bookman Old Style" pitchFamily="18" charset="0"/>
              </a:rPr>
              <a:t>Гавриченко</a:t>
            </a:r>
            <a:r>
              <a:rPr lang="ru-RU" sz="1350" dirty="0">
                <a:solidFill>
                  <a:srgbClr val="002060"/>
                </a:solidFill>
                <a:latin typeface="Bookman Old Style" pitchFamily="18" charset="0"/>
              </a:rPr>
              <a:t>. - Горки : БГСХА, 2015. - 471 с.</a:t>
            </a:r>
            <a:endParaRPr lang="ru-RU" sz="135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350" b="1" dirty="0" smtClean="0">
                <a:solidFill>
                  <a:srgbClr val="002060"/>
                </a:solidFill>
                <a:latin typeface="Bookman Old Style" pitchFamily="18" charset="0"/>
              </a:rPr>
              <a:t>Издание </a:t>
            </a:r>
            <a:r>
              <a:rPr lang="ru-RU" sz="1350" b="1" dirty="0">
                <a:solidFill>
                  <a:srgbClr val="002060"/>
                </a:solidFill>
                <a:latin typeface="Bookman Old Style" pitchFamily="18" charset="0"/>
              </a:rPr>
              <a:t>находится в: </a:t>
            </a:r>
            <a:r>
              <a:rPr lang="ru-RU" sz="1350" b="1" dirty="0" err="1" smtClean="0">
                <a:solidFill>
                  <a:srgbClr val="002060"/>
                </a:solidFill>
                <a:latin typeface="Bookman Old Style" pitchFamily="18" charset="0"/>
              </a:rPr>
              <a:t>чзлг</a:t>
            </a:r>
            <a:r>
              <a:rPr lang="ru-RU" sz="1350" b="1" dirty="0" smtClean="0">
                <a:solidFill>
                  <a:srgbClr val="002060"/>
                </a:solidFill>
                <a:latin typeface="Bookman Old Style" pitchFamily="18" charset="0"/>
              </a:rPr>
              <a:t> </a:t>
            </a:r>
            <a:r>
              <a:rPr lang="ru-RU" sz="1350" b="1" dirty="0">
                <a:solidFill>
                  <a:srgbClr val="002060"/>
                </a:solidFill>
                <a:latin typeface="Bookman Old Style" pitchFamily="18" charset="0"/>
              </a:rPr>
              <a:t>(1</a:t>
            </a:r>
            <a:r>
              <a:rPr lang="ru-RU" sz="1350" b="1" dirty="0" smtClean="0">
                <a:solidFill>
                  <a:srgbClr val="002060"/>
                </a:solidFill>
                <a:latin typeface="Bookman Old Style" pitchFamily="18" charset="0"/>
              </a:rPr>
              <a:t>)</a:t>
            </a:r>
            <a:endParaRPr lang="ru-RU" sz="1350" b="1" dirty="0">
              <a:solidFill>
                <a:srgbClr val="002060"/>
              </a:solidFill>
              <a:latin typeface="Bookman Old Style" pitchFamily="18" charset="0"/>
            </a:endParaRPr>
          </a:p>
        </p:txBody>
      </p:sp>
    </p:spTree>
    <p:extLst>
      <p:ext uri="{BB962C8B-B14F-4D97-AF65-F5344CB8AC3E}">
        <p14:creationId xmlns:p14="http://schemas.microsoft.com/office/powerpoint/2010/main" val="868890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9"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10" descr="http://www.alchemywebsite.com/images/teniers_alchemist3.jpg"/>
          <p:cNvPicPr>
            <a:picLocks noChangeAspect="1" noChangeArrowheads="1"/>
          </p:cNvPicPr>
          <p:nvPr/>
        </p:nvPicPr>
        <p:blipFill rotWithShape="1">
          <a:blip r:embed="rId3">
            <a:extLst>
              <a:ext uri="{28A0092B-C50C-407E-A947-70E740481C1C}">
                <a14:useLocalDpi xmlns:a14="http://schemas.microsoft.com/office/drawing/2010/main"/>
              </a:ext>
            </a:extLst>
          </a:blip>
          <a:srcRect l="2552" r="3387"/>
          <a:stretch/>
        </p:blipFill>
        <p:spPr bwMode="auto">
          <a:xfrm>
            <a:off x="35496" y="-23560"/>
            <a:ext cx="9108504" cy="6909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367070"/>
            <a:ext cx="9144000" cy="6136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0" y="404664"/>
            <a:ext cx="9144000" cy="499239"/>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000" b="1" dirty="0" smtClean="0">
                <a:solidFill>
                  <a:srgbClr val="C00000"/>
                </a:solidFill>
                <a:latin typeface="Bookman Old Style" pitchFamily="18" charset="0"/>
              </a:rPr>
              <a:t>1. ЕСТЕСТВЕННЫЕ НАУКИ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888644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tretyakova-nv\Desktop\ВИРТУАЛЬНЫЕ ВЫСТАВКИ\АВГУСТ\Заменный акт 4.08.2016\Изображение 02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14317"/>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631:54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999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50 </a:t>
            </a:r>
            <a:r>
              <a:rPr lang="ru-RU" sz="1600" b="1" dirty="0">
                <a:solidFill>
                  <a:srgbClr val="002060"/>
                </a:solidFill>
                <a:latin typeface="Bookman Old Style" pitchFamily="18" charset="0"/>
              </a:rPr>
              <a:t>лет агрохимической</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службе Пермского края </a:t>
            </a:r>
            <a:r>
              <a:rPr lang="ru-RU" sz="1600" dirty="0">
                <a:solidFill>
                  <a:srgbClr val="002060"/>
                </a:solidFill>
                <a:latin typeface="Bookman Old Style" pitchFamily="18" charset="0"/>
              </a:rPr>
              <a:t>: брошюра / Гос. центр </a:t>
            </a:r>
            <a:r>
              <a:rPr lang="ru-RU" sz="1600" dirty="0" err="1">
                <a:solidFill>
                  <a:srgbClr val="002060"/>
                </a:solidFill>
                <a:latin typeface="Bookman Old Style" pitchFamily="18" charset="0"/>
              </a:rPr>
              <a:t>агрохим</a:t>
            </a:r>
            <a:r>
              <a:rPr lang="ru-RU" sz="1600" dirty="0">
                <a:solidFill>
                  <a:srgbClr val="002060"/>
                </a:solidFill>
                <a:latin typeface="Bookman Old Style" pitchFamily="18" charset="0"/>
              </a:rPr>
              <a:t>. службы "Пермский". - Пермь : [б. и.], 2014. - 51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сбо</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013375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изложены теоретические основы питания растений, свойства почвы и их значение для правильного применения удобрений, методы химической мелиорации почв, состав и взаимодействие с почвой минеральных и органических удобрений, системы удобрения в севообороте. Рассмотрены методы исследований и методика опытного дела в агрохимии, диагностика минерального питания растений, технология внесения удобрений, применение удобрений в связи с охраной окружающей среды, экологическая агрохимия. Для студентов вузов, обучающихся по направлению подготовки «Агрохимия и </a:t>
            </a:r>
            <a:r>
              <a:rPr lang="ru-RU" sz="1200" dirty="0" err="1">
                <a:solidFill>
                  <a:srgbClr val="002060"/>
                </a:solidFill>
                <a:latin typeface="Bookman Old Style" pitchFamily="18" charset="0"/>
              </a:rPr>
              <a:t>агропочвоведение</a:t>
            </a:r>
            <a:r>
              <a:rPr lang="ru-RU" sz="1200" dirty="0">
                <a:solidFill>
                  <a:srgbClr val="002060"/>
                </a:solidFill>
                <a:latin typeface="Bookman Old Style" pitchFamily="18" charset="0"/>
              </a:rPr>
              <a:t>». </a:t>
            </a:r>
          </a:p>
        </p:txBody>
      </p:sp>
      <p:pic>
        <p:nvPicPr>
          <p:cNvPr id="3074" name="Picture 2" descr="C:\Users\tretyakova-nv\Desktop\ВИРТУАЛЬНЫЕ ВЫСТАВКИ\Декабрь\Лань\Изображение 00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85" y="260647"/>
            <a:ext cx="4184891" cy="628929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06895"/>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631:54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Я 302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Ягодин</a:t>
            </a:r>
            <a:r>
              <a:rPr lang="ru-RU" sz="1600" b="1" dirty="0">
                <a:solidFill>
                  <a:srgbClr val="002060"/>
                </a:solidFill>
                <a:latin typeface="Bookman Old Style" pitchFamily="18" charset="0"/>
              </a:rPr>
              <a:t>, Б.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Агрохимия</a:t>
            </a:r>
            <a:r>
              <a:rPr lang="ru-RU" sz="1600" dirty="0">
                <a:solidFill>
                  <a:srgbClr val="002060"/>
                </a:solidFill>
                <a:latin typeface="Bookman Old Style" pitchFamily="18" charset="0"/>
              </a:rPr>
              <a:t> [Текст] : учебник* / Б. А. Ягодин, Ю. П. Жуков, В. И. Кобзаренко. - 2-е изд., стер. - Москва ; Санкт-Петербург ; Краснодар : Лань, 2016. - 583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06477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646331"/>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Сборник подготовлен Департаментом экономики и государственной поддержки АПК на основе данных Росстата и Минсельхоза </a:t>
            </a:r>
            <a:r>
              <a:rPr lang="ru-RU" sz="1200" dirty="0" smtClean="0">
                <a:solidFill>
                  <a:srgbClr val="002060"/>
                </a:solidFill>
                <a:latin typeface="Bookman Old Style" pitchFamily="18" charset="0"/>
              </a:rPr>
              <a:t>России.</a:t>
            </a:r>
            <a:endParaRPr lang="ru-RU" sz="1200" dirty="0">
              <a:solidFill>
                <a:srgbClr val="002060"/>
              </a:solidFill>
              <a:latin typeface="Bookman Old Style" pitchFamily="18" charset="0"/>
            </a:endParaRPr>
          </a:p>
        </p:txBody>
      </p:sp>
      <p:pic>
        <p:nvPicPr>
          <p:cNvPr id="17410" name="Picture 2" descr="C:\Users\tretyakova-nv\Desktop\ВИРТУАЛЬНЫЕ ВЫСТАВКИ\АВГУСТ\Заменный акт 4.08.2016\Изображение 03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969" y="260052"/>
            <a:ext cx="4279016" cy="631541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7554"/>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263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Агропромышленный </a:t>
            </a:r>
            <a:r>
              <a:rPr lang="ru-RU" sz="1600" b="1" dirty="0">
                <a:solidFill>
                  <a:srgbClr val="002060"/>
                </a:solidFill>
                <a:latin typeface="Bookman Old Style" pitchFamily="18" charset="0"/>
              </a:rPr>
              <a:t>комплекс России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 2014 году </a:t>
            </a:r>
            <a:r>
              <a:rPr lang="ru-RU" sz="1600" dirty="0">
                <a:solidFill>
                  <a:srgbClr val="002060"/>
                </a:solidFill>
                <a:latin typeface="Bookman Old Style" pitchFamily="18" charset="0"/>
              </a:rPr>
              <a:t>: статистический сборник / Минсельхоз России ; отв. за </a:t>
            </a:r>
            <a:r>
              <a:rPr lang="ru-RU" sz="1600" dirty="0" err="1">
                <a:solidFill>
                  <a:srgbClr val="002060"/>
                </a:solidFill>
                <a:latin typeface="Bookman Old Style" pitchFamily="18" charset="0"/>
              </a:rPr>
              <a:t>вып</a:t>
            </a:r>
            <a:r>
              <a:rPr lang="ru-RU" sz="1600" dirty="0">
                <a:solidFill>
                  <a:srgbClr val="002060"/>
                </a:solidFill>
                <a:latin typeface="Bookman Old Style" pitchFamily="18" charset="0"/>
              </a:rPr>
              <a:t>.: А. А. Куценко, Е. Б. Киселева. - Москва : [б. и.], 2015. - 704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сбо</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a:t>
            </a:r>
          </a:p>
        </p:txBody>
      </p:sp>
    </p:spTree>
    <p:extLst>
      <p:ext uri="{BB962C8B-B14F-4D97-AF65-F5344CB8AC3E}">
        <p14:creationId xmlns:p14="http://schemas.microsoft.com/office/powerpoint/2010/main" val="2479871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410" name="Picture 2" descr="C:\Users\tretyakova-nv\Desktop\ВИРТУАЛЬНЫЕ ВЫСТАВКИ\Сентябрь\Пермкнига\Изображение 0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031" y="260649"/>
            <a:ext cx="431795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233838"/>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49694"/>
            <a:ext cx="4824536" cy="2800767"/>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182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Варламов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Экономика и экология землепользования. В 2 частях </a:t>
            </a:r>
            <a:r>
              <a:rPr lang="ru-RU" sz="1600" dirty="0">
                <a:solidFill>
                  <a:srgbClr val="002060"/>
                </a:solidFill>
                <a:latin typeface="Bookman Old Style" pitchFamily="18" charset="0"/>
              </a:rPr>
              <a:t>: учебник*. </a:t>
            </a:r>
            <a:r>
              <a:rPr lang="ru-RU" sz="1600" b="1" dirty="0">
                <a:solidFill>
                  <a:srgbClr val="002060"/>
                </a:solidFill>
                <a:latin typeface="Bookman Old Style" pitchFamily="18" charset="0"/>
              </a:rPr>
              <a:t>Часть 1 . Теоретические основы системы землепользования </a:t>
            </a:r>
            <a:r>
              <a:rPr lang="ru-RU" sz="1600" dirty="0">
                <a:solidFill>
                  <a:srgbClr val="002060"/>
                </a:solidFill>
                <a:latin typeface="Bookman Old Style" pitchFamily="18" charset="0"/>
              </a:rPr>
              <a:t>/ А. А. Варламов. - Москва : </a:t>
            </a:r>
            <a:r>
              <a:rPr lang="ru-RU" sz="1600" dirty="0" err="1">
                <a:solidFill>
                  <a:srgbClr val="002060"/>
                </a:solidFill>
                <a:latin typeface="Bookman Old Style" pitchFamily="18" charset="0"/>
              </a:rPr>
              <a:t>Фолиум</a:t>
            </a:r>
            <a:r>
              <a:rPr lang="ru-RU" sz="1600" dirty="0">
                <a:solidFill>
                  <a:srgbClr val="002060"/>
                </a:solidFill>
                <a:latin typeface="Bookman Old Style" pitchFamily="18" charset="0"/>
              </a:rPr>
              <a:t>, 2015. - 202 с.</a:t>
            </a:r>
            <a:endParaRPr lang="ru-RU" sz="1600" b="1" dirty="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золг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(7), </a:t>
            </a:r>
            <a:r>
              <a:rPr lang="ru-RU" sz="1600" b="1" dirty="0" err="1">
                <a:solidFill>
                  <a:srgbClr val="002060"/>
                </a:solidFill>
                <a:latin typeface="Bookman Old Style" pitchFamily="18" charset="0"/>
              </a:rPr>
              <a:t>аблг</a:t>
            </a:r>
            <a:r>
              <a:rPr lang="ru-RU" sz="1600" b="1" dirty="0">
                <a:solidFill>
                  <a:srgbClr val="002060"/>
                </a:solidFill>
                <a:latin typeface="Bookman Old Style" pitchFamily="18" charset="0"/>
              </a:rPr>
              <a:t> (20)</a:t>
            </a:r>
          </a:p>
        </p:txBody>
      </p:sp>
    </p:spTree>
    <p:extLst>
      <p:ext uri="{BB962C8B-B14F-4D97-AF65-F5344CB8AC3E}">
        <p14:creationId xmlns:p14="http://schemas.microsoft.com/office/powerpoint/2010/main" val="3927301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434" name="Picture 2" descr="C:\Users\tretyakova-nv\Desktop\ВИРТУАЛЬНЫЕ ВЫСТАВКИ\Сентябрь\Пермкнига\Изображение 01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536" y="276044"/>
            <a:ext cx="4286448" cy="630591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95340"/>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800767"/>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182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Варламов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Экономика и экология землепользования. В 2 частях </a:t>
            </a:r>
            <a:r>
              <a:rPr lang="ru-RU" sz="1600" dirty="0">
                <a:solidFill>
                  <a:srgbClr val="002060"/>
                </a:solidFill>
                <a:latin typeface="Bookman Old Style" pitchFamily="18" charset="0"/>
              </a:rPr>
              <a:t>: учебник*. </a:t>
            </a:r>
            <a:r>
              <a:rPr lang="ru-RU" sz="1600" b="1" dirty="0">
                <a:solidFill>
                  <a:srgbClr val="002060"/>
                </a:solidFill>
                <a:latin typeface="Bookman Old Style" pitchFamily="18" charset="0"/>
              </a:rPr>
              <a:t>Часть 2. Формирование и обоснование объектов системы землепользования </a:t>
            </a:r>
            <a:r>
              <a:rPr lang="ru-RU" sz="1600" dirty="0">
                <a:solidFill>
                  <a:srgbClr val="002060"/>
                </a:solidFill>
                <a:latin typeface="Bookman Old Style" pitchFamily="18" charset="0"/>
              </a:rPr>
              <a:t>/ А. А. Варламов. - Москва : </a:t>
            </a:r>
            <a:r>
              <a:rPr lang="ru-RU" sz="1600" dirty="0" err="1">
                <a:solidFill>
                  <a:srgbClr val="002060"/>
                </a:solidFill>
                <a:latin typeface="Bookman Old Style" pitchFamily="18" charset="0"/>
              </a:rPr>
              <a:t>Фолиум</a:t>
            </a:r>
            <a:r>
              <a:rPr lang="ru-RU" sz="1600" dirty="0">
                <a:solidFill>
                  <a:srgbClr val="002060"/>
                </a:solidFill>
                <a:latin typeface="Bookman Old Style" pitchFamily="18" charset="0"/>
              </a:rPr>
              <a:t>, 2015. - 253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золг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(7), </a:t>
            </a:r>
            <a:r>
              <a:rPr lang="ru-RU" sz="1600" b="1" dirty="0" err="1">
                <a:solidFill>
                  <a:srgbClr val="002060"/>
                </a:solidFill>
                <a:latin typeface="Bookman Old Style" pitchFamily="18" charset="0"/>
              </a:rPr>
              <a:t>аблг</a:t>
            </a:r>
            <a:r>
              <a:rPr lang="ru-RU" sz="1600" b="1" dirty="0">
                <a:solidFill>
                  <a:srgbClr val="002060"/>
                </a:solidFill>
                <a:latin typeface="Bookman Old Style" pitchFamily="18" charset="0"/>
              </a:rPr>
              <a:t> (20)</a:t>
            </a:r>
          </a:p>
        </p:txBody>
      </p:sp>
    </p:spTree>
    <p:extLst>
      <p:ext uri="{BB962C8B-B14F-4D97-AF65-F5344CB8AC3E}">
        <p14:creationId xmlns:p14="http://schemas.microsoft.com/office/powerpoint/2010/main" val="897592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20087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000" dirty="0">
                <a:solidFill>
                  <a:srgbClr val="002060"/>
                </a:solidFill>
                <a:latin typeface="Bookman Old Style" pitchFamily="18" charset="0"/>
              </a:rPr>
              <a:t>В монографии прослеживается история и коллизии в сельском развитии и жизнедеятельности российского крестьянства, раскрываются причины и последствия монопольного окружения аграрного сектора его партнерами по АПК и фискальными органами государства. Показывается несостоятельность взглядов на крестьянство, как «второсортное» социальное сословие общества. Особое место занимает анализ ущемляющих его интересы макроэкономических диспропорций в народном хозяйстве, пресловутой «перекачки» результатов крестьянского труда в пользу субъектов монопольного окружения, как основных причин перманентного аграрного кризиса, сельской бедности, деградации трудового потенциала деревни. Даются обоснования по устранению этих причин в рамках широкого народнохозяйственного подхода к возрождению села с особым акцентом на реальное обеспечение приоритета сельского развития, радикальное преобразование сельской социальной сферы. Предлагаются необходимые для этого изменения в аграрной политике, аграрном законодательстве, системе и механизме государственного регулирования и поддержки сельского развития в соответствии с концепцией и принципами социального рыночного хозяйства</a:t>
            </a:r>
            <a:r>
              <a:rPr lang="ru-RU" sz="1000" dirty="0" smtClean="0">
                <a:solidFill>
                  <a:srgbClr val="002060"/>
                </a:solidFill>
                <a:latin typeface="Bookman Old Style" pitchFamily="18" charset="0"/>
              </a:rPr>
              <a:t>.</a:t>
            </a:r>
            <a:endParaRPr lang="ru-RU" sz="1000" dirty="0">
              <a:solidFill>
                <a:srgbClr val="002060"/>
              </a:solidFill>
              <a:latin typeface="Bookman Old Style" pitchFamily="18" charset="0"/>
            </a:endParaRPr>
          </a:p>
        </p:txBody>
      </p:sp>
      <p:pic>
        <p:nvPicPr>
          <p:cNvPr id="10242" name="Picture 2" descr="C:\Users\tretyakova-nv\Desktop\ВИРТУАЛЬНЫЕ ВЫСТАВКИ\Сентябрь\Пермкнига\Изображение 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9895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7"/>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904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Буздалов</a:t>
            </a:r>
            <a:r>
              <a:rPr lang="ru-RU" sz="1600" b="1" dirty="0">
                <a:solidFill>
                  <a:srgbClr val="002060"/>
                </a:solidFill>
                <a:latin typeface="Bookman Old Style" pitchFamily="18" charset="0"/>
              </a:rPr>
              <a:t>, И.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Российское село и крестьянство в тисках монопольного окружения </a:t>
            </a:r>
            <a:r>
              <a:rPr lang="ru-RU" sz="1600" dirty="0">
                <a:solidFill>
                  <a:srgbClr val="002060"/>
                </a:solidFill>
                <a:latin typeface="Bookman Old Style" pitchFamily="18" charset="0"/>
              </a:rPr>
              <a:t>: монография / И. Н. </a:t>
            </a:r>
            <a:r>
              <a:rPr lang="ru-RU" sz="1600" dirty="0" err="1">
                <a:solidFill>
                  <a:srgbClr val="002060"/>
                </a:solidFill>
                <a:latin typeface="Bookman Old Style" pitchFamily="18" charset="0"/>
              </a:rPr>
              <a:t>Буздалов</a:t>
            </a:r>
            <a:r>
              <a:rPr lang="ru-RU" sz="1600" dirty="0">
                <a:solidFill>
                  <a:srgbClr val="002060"/>
                </a:solidFill>
                <a:latin typeface="Bookman Old Style" pitchFamily="18" charset="0"/>
              </a:rPr>
              <a:t> ; </a:t>
            </a:r>
            <a:r>
              <a:rPr lang="ru-RU" sz="1600" dirty="0" err="1">
                <a:solidFill>
                  <a:srgbClr val="002060"/>
                </a:solidFill>
                <a:latin typeface="Bookman Old Style" pitchFamily="18" charset="0"/>
              </a:rPr>
              <a:t>Всерос</a:t>
            </a:r>
            <a:r>
              <a:rPr lang="ru-RU" sz="1600" dirty="0">
                <a:solidFill>
                  <a:srgbClr val="002060"/>
                </a:solidFill>
                <a:latin typeface="Bookman Old Style" pitchFamily="18" charset="0"/>
              </a:rPr>
              <a:t>. </a:t>
            </a:r>
            <a:r>
              <a:rPr lang="ru-RU" sz="1600" dirty="0" err="1">
                <a:solidFill>
                  <a:srgbClr val="002060"/>
                </a:solidFill>
                <a:latin typeface="Bookman Old Style" pitchFamily="18" charset="0"/>
              </a:rPr>
              <a:t>селекц</a:t>
            </a:r>
            <a:r>
              <a:rPr lang="ru-RU" sz="1600" dirty="0">
                <a:solidFill>
                  <a:srgbClr val="002060"/>
                </a:solidFill>
                <a:latin typeface="Bookman Old Style" pitchFamily="18" charset="0"/>
              </a:rPr>
              <a:t>.-технолог. ин-т садоводства и </a:t>
            </a:r>
            <a:r>
              <a:rPr lang="ru-RU" sz="1600" dirty="0" err="1">
                <a:solidFill>
                  <a:srgbClr val="002060"/>
                </a:solidFill>
                <a:latin typeface="Bookman Old Style" pitchFamily="18" charset="0"/>
              </a:rPr>
              <a:t>питомниководства</a:t>
            </a:r>
            <a:r>
              <a:rPr lang="ru-RU" sz="1600" dirty="0">
                <a:solidFill>
                  <a:srgbClr val="002060"/>
                </a:solidFill>
                <a:latin typeface="Bookman Old Style" pitchFamily="18" charset="0"/>
              </a:rPr>
              <a:t>. - Москва : </a:t>
            </a:r>
            <a:r>
              <a:rPr lang="ru-RU" sz="1600" dirty="0" err="1">
                <a:solidFill>
                  <a:srgbClr val="002060"/>
                </a:solidFill>
                <a:latin typeface="Bookman Old Style" pitchFamily="18" charset="0"/>
              </a:rPr>
              <a:t>Россельхозакадемия</a:t>
            </a:r>
            <a:r>
              <a:rPr lang="ru-RU" sz="1600" dirty="0">
                <a:solidFill>
                  <a:srgbClr val="002060"/>
                </a:solidFill>
                <a:latin typeface="Bookman Old Style" pitchFamily="18" charset="0"/>
              </a:rPr>
              <a:t>, 2013. - 310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42676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tretyakova-nv\Desktop\ВИРТУАЛЬНЫЕ ВЫСТАВКИ\АВГУСТ\Заменный акт 4.08.2016\Изображение 0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5" y="260648"/>
            <a:ext cx="417646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9586"/>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952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Рыночные </a:t>
            </a:r>
            <a:r>
              <a:rPr lang="ru-RU" sz="1600" b="1" dirty="0">
                <a:solidFill>
                  <a:srgbClr val="002060"/>
                </a:solidFill>
                <a:latin typeface="Bookman Old Style" pitchFamily="18" charset="0"/>
              </a:rPr>
              <a:t>отношения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АПК</a:t>
            </a:r>
            <a:r>
              <a:rPr lang="ru-RU" sz="1600" dirty="0">
                <a:solidFill>
                  <a:srgbClr val="002060"/>
                </a:solidFill>
                <a:latin typeface="Bookman Old Style" pitchFamily="18" charset="0"/>
              </a:rPr>
              <a:t> [Текст] : учебное пособие / О. А. Федотова [и др.] ; ред. А. Ф. Шишкин ; Воронежский ГАУ. - Воронеж : ВГАУ, 2013. - 331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8428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Описаны машины для подготовки почвы, посадки и ухода за растениями. Обобщен опыт использования современных достижений </a:t>
            </a:r>
            <a:r>
              <a:rPr lang="ru-RU" sz="1200" dirty="0" err="1">
                <a:solidFill>
                  <a:srgbClr val="002060"/>
                </a:solidFill>
                <a:latin typeface="Bookman Old Style" pitchFamily="18" charset="0"/>
              </a:rPr>
              <a:t>агроинженерной</a:t>
            </a:r>
            <a:r>
              <a:rPr lang="ru-RU" sz="1200" dirty="0">
                <a:solidFill>
                  <a:srgbClr val="002060"/>
                </a:solidFill>
                <a:latin typeface="Bookman Old Style" pitchFamily="18" charset="0"/>
              </a:rPr>
              <a:t> науки и практики ведущими зарубежными компаниями, выпускающими технику для производства картофеля. Рассмотрены особенности технических решений в конструкциях инновационных машин</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Ноябрь\Проспект науки\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292935"/>
          </a:xfrm>
          <a:prstGeom prst="rect">
            <a:avLst/>
          </a:prstGeom>
          <a:noFill/>
        </p:spPr>
        <p:txBody>
          <a:bodyPr wrap="square" rtlCol="0">
            <a:spAutoFit/>
          </a:bodyPr>
          <a:lstStyle/>
          <a:p>
            <a:r>
              <a:rPr lang="ru-RU" sz="1500" b="1" dirty="0">
                <a:solidFill>
                  <a:srgbClr val="002060"/>
                </a:solidFill>
                <a:latin typeface="Bookman Old Style" pitchFamily="18" charset="0"/>
              </a:rPr>
              <a:t>631.3</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К 172</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Калинин</a:t>
            </a:r>
            <a:r>
              <a:rPr lang="ru-RU" sz="1500" b="1" dirty="0">
                <a:solidFill>
                  <a:srgbClr val="002060"/>
                </a:solidFill>
                <a:latin typeface="Bookman Old Style" pitchFamily="18" charset="0"/>
              </a:rPr>
              <a:t>, А. Б.</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Мировые тенденции и современные технические системы для возделывания картофеля </a:t>
            </a:r>
            <a:r>
              <a:rPr lang="ru-RU" sz="1500" dirty="0">
                <a:solidFill>
                  <a:srgbClr val="002060"/>
                </a:solidFill>
                <a:latin typeface="Bookman Old Style" pitchFamily="18" charset="0"/>
              </a:rPr>
              <a:t>[Текст] : учебное пособие для магистров* / А. Б. Калинин, В. А. </a:t>
            </a:r>
            <a:r>
              <a:rPr lang="ru-RU" sz="1500" dirty="0" err="1">
                <a:solidFill>
                  <a:srgbClr val="002060"/>
                </a:solidFill>
                <a:latin typeface="Bookman Old Style" pitchFamily="18" charset="0"/>
              </a:rPr>
              <a:t>Ружьев</a:t>
            </a:r>
            <a:r>
              <a:rPr lang="ru-RU" sz="1500" dirty="0">
                <a:solidFill>
                  <a:srgbClr val="002060"/>
                </a:solidFill>
                <a:latin typeface="Bookman Old Style" pitchFamily="18" charset="0"/>
              </a:rPr>
              <a:t>, И. З. </a:t>
            </a:r>
            <a:r>
              <a:rPr lang="ru-RU" sz="1500" dirty="0" err="1">
                <a:solidFill>
                  <a:srgbClr val="002060"/>
                </a:solidFill>
                <a:latin typeface="Bookman Old Style" pitchFamily="18" charset="0"/>
              </a:rPr>
              <a:t>Теплинский</a:t>
            </a:r>
            <a:r>
              <a:rPr lang="ru-RU" sz="1500" dirty="0">
                <a:solidFill>
                  <a:srgbClr val="002060"/>
                </a:solidFill>
                <a:latin typeface="Bookman Old Style" pitchFamily="18" charset="0"/>
              </a:rPr>
              <a:t>. - Санкт-Петербург : Проспект Науки, 2016. - 160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1226882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6" name="Picture 2" descr="C:\Users\tretyakova-nv\Desktop\ВИРТУАЛЬНЫЕ ВЫСТАВКИ\АВГУСТ\Лань\Изображение 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48472" cy="636869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382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Машины </a:t>
            </a:r>
            <a:r>
              <a:rPr lang="ru-RU" sz="1600" b="1" dirty="0">
                <a:solidFill>
                  <a:srgbClr val="002060"/>
                </a:solidFill>
                <a:latin typeface="Bookman Old Style" pitchFamily="18" charset="0"/>
              </a:rPr>
              <a:t>для заготовки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кормов: регулировка, настройка и эксплуатация </a:t>
            </a:r>
            <a:r>
              <a:rPr lang="ru-RU" sz="1600" dirty="0">
                <a:solidFill>
                  <a:srgbClr val="002060"/>
                </a:solidFill>
                <a:latin typeface="Bookman Old Style" pitchFamily="18" charset="0"/>
              </a:rPr>
              <a:t>: учебное пособие / Б. Г. </a:t>
            </a:r>
            <a:r>
              <a:rPr lang="ru-RU" sz="1600" dirty="0" err="1">
                <a:solidFill>
                  <a:srgbClr val="002060"/>
                </a:solidFill>
                <a:latin typeface="Bookman Old Style" pitchFamily="18" charset="0"/>
              </a:rPr>
              <a:t>Зиганшин</a:t>
            </a:r>
            <a:r>
              <a:rPr lang="ru-RU" sz="1600" dirty="0">
                <a:solidFill>
                  <a:srgbClr val="002060"/>
                </a:solidFill>
                <a:latin typeface="Bookman Old Style" pitchFamily="18" charset="0"/>
              </a:rPr>
              <a:t> [и др.] ; ред. Б. Г. </a:t>
            </a:r>
            <a:r>
              <a:rPr lang="ru-RU" sz="1600" dirty="0" err="1">
                <a:solidFill>
                  <a:srgbClr val="002060"/>
                </a:solidFill>
                <a:latin typeface="Bookman Old Style" pitchFamily="18" charset="0"/>
              </a:rPr>
              <a:t>Зиганшин</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 Москва ; Санкт-Петербург ; Краснодар : Лань, 2016. - 199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002845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основные задачи испытания сельскохозяйственной техники и энергосиловых установок. Виды и содержание испытаний, общее представление о закономерностях функционирования сельскохозяйственной техники, энергетическая, агротехническая, эксплуатационно-технологическая оценка. Приведены методы математического моделирования, прогнозирования, оценка надежности, безопасности и экономической эффективности, а также общая методика испытаний сельскохозяйственной техники (в том числе тракторов) и энергетических установок</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АВГУСТ\Лань\Изображение 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14" y="260648"/>
            <a:ext cx="4279062"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260647"/>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631.3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500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Поливаев</a:t>
            </a:r>
            <a:r>
              <a:rPr lang="ru-RU" sz="1600" b="1" dirty="0">
                <a:solidFill>
                  <a:srgbClr val="002060"/>
                </a:solidFill>
                <a:latin typeface="Bookman Old Style" pitchFamily="18" charset="0"/>
              </a:rPr>
              <a:t>, О.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Испытание сельскохозяйственной техники и энергосиловых установок </a:t>
            </a:r>
            <a:r>
              <a:rPr lang="ru-RU" sz="1600" dirty="0">
                <a:solidFill>
                  <a:srgbClr val="002060"/>
                </a:solidFill>
                <a:latin typeface="Bookman Old Style" pitchFamily="18" charset="0"/>
              </a:rPr>
              <a:t>: учебное пособие / О. И. </a:t>
            </a:r>
            <a:r>
              <a:rPr lang="ru-RU" sz="1600" dirty="0" err="1">
                <a:solidFill>
                  <a:srgbClr val="002060"/>
                </a:solidFill>
                <a:latin typeface="Bookman Old Style" pitchFamily="18" charset="0"/>
              </a:rPr>
              <a:t>Поливаев</a:t>
            </a:r>
            <a:r>
              <a:rPr lang="ru-RU" sz="1600" dirty="0">
                <a:solidFill>
                  <a:srgbClr val="002060"/>
                </a:solidFill>
                <a:latin typeface="Bookman Old Style" pitchFamily="18" charset="0"/>
              </a:rPr>
              <a:t>, О. М. Костиков. - Москва ; Санкт-Петербург ; Краснодар : Лань, 2016. - 276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 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585664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20087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000" dirty="0">
                <a:solidFill>
                  <a:srgbClr val="002060"/>
                </a:solidFill>
                <a:latin typeface="Bookman Old Style" pitchFamily="18" charset="0"/>
              </a:rPr>
              <a:t>Учебное пособие подготовлено в соответствии с государственным образовательным стандартом по направлению «Экология и природопользование» и предназначено для студентов высших учебных заведений, обучающихся по данному направлению подготовки на уровне бакалавриата. Геоэкология рассматривается как наука, призванная давать ответы на вопросы о том, каково качество среды в регионе, городе, районе, микрорайоне; какие факторы воздействуют на него в большей или меньшей степени; с чем связаны перспективы решения существующих проблем. В пособии последовательно изложены: теоретические основы геоэкологии, методы </a:t>
            </a:r>
            <a:r>
              <a:rPr lang="ru-RU" sz="1000" dirty="0" err="1">
                <a:solidFill>
                  <a:srgbClr val="002060"/>
                </a:solidFill>
                <a:latin typeface="Bookman Old Style" pitchFamily="18" charset="0"/>
              </a:rPr>
              <a:t>геоэкологических</a:t>
            </a:r>
            <a:r>
              <a:rPr lang="ru-RU" sz="1000" dirty="0">
                <a:solidFill>
                  <a:srgbClr val="002060"/>
                </a:solidFill>
                <a:latin typeface="Bookman Old Style" pitchFamily="18" charset="0"/>
              </a:rPr>
              <a:t> исследований, основные </a:t>
            </a:r>
            <a:r>
              <a:rPr lang="ru-RU" sz="1000" dirty="0" err="1">
                <a:solidFill>
                  <a:srgbClr val="002060"/>
                </a:solidFill>
                <a:latin typeface="Bookman Old Style" pitchFamily="18" charset="0"/>
              </a:rPr>
              <a:t>геоэкологические</a:t>
            </a:r>
            <a:r>
              <a:rPr lang="ru-RU" sz="1000" dirty="0">
                <a:solidFill>
                  <a:srgbClr val="002060"/>
                </a:solidFill>
                <a:latin typeface="Bookman Old Style" pitchFamily="18" charset="0"/>
              </a:rPr>
              <a:t> закономерности, проявляющиеся в атмосфере, гидросфере, почвенно-растительном покрове, физических полях. Особенностью данного учебного пособия является его построение таким образом, чтобы избежать повторного рассмотрения одних и тех же вопросов в смежных дисциплинах, в частности таких как «Общая экология», «Основы природопользования», «Социальная экология», «Экономика природопользования», «Экологический мониторинг», «Нормирование и снижение загрязнения окружающей среды», «Устойчивое развитие</a:t>
            </a:r>
            <a:r>
              <a:rPr lang="ru-RU" sz="1000" dirty="0" smtClean="0">
                <a:solidFill>
                  <a:srgbClr val="002060"/>
                </a:solidFill>
                <a:latin typeface="Bookman Old Style" pitchFamily="18" charset="0"/>
              </a:rPr>
              <a:t>».</a:t>
            </a:r>
            <a:endParaRPr lang="ru-RU" sz="1000" dirty="0">
              <a:solidFill>
                <a:srgbClr val="002060"/>
              </a:solidFill>
              <a:latin typeface="Bookman Old Style" pitchFamily="18" charset="0"/>
            </a:endParaRPr>
          </a:p>
        </p:txBody>
      </p:sp>
      <p:pic>
        <p:nvPicPr>
          <p:cNvPr id="1026" name="Picture 2" descr="C:\Users\tretyakova-nv\Desktop\ВИРТУАЛЬНЫЕ ВЫСТАВКИ\Декабрь\Лань\Изображение 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19263" y="260647"/>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884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Стурман</a:t>
            </a:r>
            <a:r>
              <a:rPr lang="ru-RU" sz="1600" b="1" dirty="0">
                <a:solidFill>
                  <a:srgbClr val="002060"/>
                </a:solidFill>
                <a:latin typeface="Bookman Old Style" pitchFamily="18" charset="0"/>
              </a:rPr>
              <a:t>, В.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Геоэкология</a:t>
            </a:r>
            <a:r>
              <a:rPr lang="ru-RU" sz="1600" dirty="0">
                <a:solidFill>
                  <a:srgbClr val="002060"/>
                </a:solidFill>
                <a:latin typeface="Bookman Old Style" pitchFamily="18" charset="0"/>
              </a:rPr>
              <a:t> [Текст] : учебное пособие / В. И. </a:t>
            </a:r>
            <a:r>
              <a:rPr lang="ru-RU" sz="1600" dirty="0" err="1">
                <a:solidFill>
                  <a:srgbClr val="002060"/>
                </a:solidFill>
                <a:latin typeface="Bookman Old Style" pitchFamily="18" charset="0"/>
              </a:rPr>
              <a:t>Стурман</a:t>
            </a:r>
            <a:r>
              <a:rPr lang="ru-RU" sz="1600" dirty="0">
                <a:solidFill>
                  <a:srgbClr val="002060"/>
                </a:solidFill>
                <a:latin typeface="Bookman Old Style" pitchFamily="18" charset="0"/>
              </a:rPr>
              <a:t>. - Москва ; Санкт-Петербург ; Краснодар : Лань, 2016. - 234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387872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приведены сведения по регулировке и подготовке к работе широко применяемых в сельскохозяйственном производстве, машин для обработки почвы. Изложены основные правила проверки технического состояния машин, их настройки, регулировки и указания по безопасной работе в полевых условиях. Основной целью настоящей книги является оказание специалистам помощи в качественной подготовке почвообрабатывающих машин к работе, в оценке их технического состояния и правильной эксплуатации при выполнении механизированных работ</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АВГУСТ\Лань\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82" y="260648"/>
            <a:ext cx="426229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7416" y="260647"/>
            <a:ext cx="4824536" cy="2292935"/>
          </a:xfrm>
          <a:prstGeom prst="rect">
            <a:avLst/>
          </a:prstGeom>
          <a:noFill/>
        </p:spPr>
        <p:txBody>
          <a:bodyPr wrap="square" rtlCol="0">
            <a:spAutoFit/>
          </a:bodyPr>
          <a:lstStyle/>
          <a:p>
            <a:r>
              <a:rPr lang="ru-RU" sz="1500" b="1" dirty="0">
                <a:solidFill>
                  <a:srgbClr val="002060"/>
                </a:solidFill>
                <a:latin typeface="Bookman Old Style" pitchFamily="18" charset="0"/>
              </a:rPr>
              <a:t>631.3</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С 568</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Современные </a:t>
            </a:r>
            <a:r>
              <a:rPr lang="ru-RU" sz="1500" b="1" dirty="0">
                <a:solidFill>
                  <a:srgbClr val="002060"/>
                </a:solidFill>
                <a:latin typeface="Bookman Old Style" pitchFamily="18" charset="0"/>
              </a:rPr>
              <a:t>почвообрабатывающие машины:</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регулировка, настройка и эксплуатация </a:t>
            </a:r>
            <a:r>
              <a:rPr lang="ru-RU" sz="1500" dirty="0">
                <a:solidFill>
                  <a:srgbClr val="002060"/>
                </a:solidFill>
                <a:latin typeface="Bookman Old Style" pitchFamily="18" charset="0"/>
              </a:rPr>
              <a:t>: учебное пособие / А. Р. Валиев [и др.] ; ред. А. Р. Валиев. - 2-е изд., </a:t>
            </a:r>
            <a:r>
              <a:rPr lang="ru-RU" sz="1500" dirty="0" err="1">
                <a:solidFill>
                  <a:srgbClr val="002060"/>
                </a:solidFill>
                <a:latin typeface="Bookman Old Style" pitchFamily="18" charset="0"/>
              </a:rPr>
              <a:t>испр</a:t>
            </a:r>
            <a:r>
              <a:rPr lang="ru-RU" sz="1500" dirty="0">
                <a:solidFill>
                  <a:srgbClr val="002060"/>
                </a:solidFill>
                <a:latin typeface="Bookman Old Style" pitchFamily="18" charset="0"/>
              </a:rPr>
              <a:t>. - Москва ; Санкт-Петербург ; Краснодар : Лань, 2016. - 205 с</a:t>
            </a:r>
            <a:r>
              <a:rPr lang="ru-RU" sz="1500" dirty="0" smtClean="0">
                <a:solidFill>
                  <a:srgbClr val="002060"/>
                </a:solidFill>
                <a:latin typeface="Bookman Old Style" pitchFamily="18" charset="0"/>
              </a:rPr>
              <a:t>.</a:t>
            </a:r>
          </a:p>
          <a:p>
            <a:endParaRPr lang="ru-RU" sz="8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2108136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211972"/>
            <a:ext cx="4608512"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вопросы технологической и технической политики применения пестицидов в странах ЕС. Изложены технологические требования к дисперсности распыления и приемы уменьшения сноса капель. Обоснованы задачи, методики и практические рекомендации по калибровке полевых и садовых </a:t>
            </a:r>
            <a:r>
              <a:rPr lang="ru-RU" sz="1200" dirty="0" err="1">
                <a:solidFill>
                  <a:srgbClr val="002060"/>
                </a:solidFill>
                <a:latin typeface="Bookman Old Style" pitchFamily="18" charset="0"/>
              </a:rPr>
              <a:t>вентиляторных</a:t>
            </a:r>
            <a:r>
              <a:rPr lang="ru-RU" sz="1200" dirty="0">
                <a:solidFill>
                  <a:srgbClr val="002060"/>
                </a:solidFill>
                <a:latin typeface="Bookman Old Style" pitchFamily="18" charset="0"/>
              </a:rPr>
              <a:t> опрыскивателей. Приведены практические положения оценки качества опрыскивания. Представлено описание высокотехнологического, соответствующего требованиям стандартов ЕС, контрольно-измерительного оборудования для опрыскивающей техники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Сентябрь\Пермкнига\Изображение 0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712" y="308820"/>
            <a:ext cx="4334695" cy="621652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6211"/>
            <a:ext cx="4824536" cy="2554545"/>
          </a:xfrm>
          <a:prstGeom prst="rect">
            <a:avLst/>
          </a:prstGeom>
          <a:noFill/>
        </p:spPr>
        <p:txBody>
          <a:bodyPr wrap="square" rtlCol="0">
            <a:spAutoFit/>
          </a:bodyPr>
          <a:lstStyle/>
          <a:p>
            <a:r>
              <a:rPr lang="ru-RU" sz="1550" b="1" dirty="0">
                <a:solidFill>
                  <a:srgbClr val="002060"/>
                </a:solidFill>
                <a:latin typeface="Bookman Old Style" pitchFamily="18" charset="0"/>
              </a:rPr>
              <a:t>631.3</a:t>
            </a:r>
            <a:br>
              <a:rPr lang="ru-RU" sz="1550" b="1" dirty="0">
                <a:solidFill>
                  <a:srgbClr val="002060"/>
                </a:solidFill>
                <a:latin typeface="Bookman Old Style" pitchFamily="18" charset="0"/>
              </a:rPr>
            </a:br>
            <a:r>
              <a:rPr lang="ru-RU" sz="1550" b="1" dirty="0">
                <a:solidFill>
                  <a:srgbClr val="002060"/>
                </a:solidFill>
                <a:latin typeface="Bookman Old Style" pitchFamily="18" charset="0"/>
              </a:rPr>
              <a:t>У 847</a:t>
            </a:r>
            <a:br>
              <a:rPr lang="ru-RU" sz="1550" b="1" dirty="0">
                <a:solidFill>
                  <a:srgbClr val="002060"/>
                </a:solidFill>
                <a:latin typeface="Bookman Old Style" pitchFamily="18" charset="0"/>
              </a:rPr>
            </a:br>
            <a:r>
              <a:rPr lang="ru-RU" sz="1550" b="1" dirty="0" smtClean="0">
                <a:solidFill>
                  <a:srgbClr val="002060"/>
                </a:solidFill>
                <a:latin typeface="Bookman Old Style" pitchFamily="18" charset="0"/>
              </a:rPr>
              <a:t>        Утков</a:t>
            </a:r>
            <a:r>
              <a:rPr lang="ru-RU" sz="1550" b="1" dirty="0">
                <a:solidFill>
                  <a:srgbClr val="002060"/>
                </a:solidFill>
                <a:latin typeface="Bookman Old Style" pitchFamily="18" charset="0"/>
              </a:rPr>
              <a:t>, Ю. А.</a:t>
            </a:r>
            <a:r>
              <a:rPr lang="ru-RU" sz="1550" dirty="0">
                <a:solidFill>
                  <a:srgbClr val="002060"/>
                </a:solidFill>
                <a:latin typeface="Bookman Old Style" pitchFamily="18" charset="0"/>
              </a:rPr>
              <a:t> </a:t>
            </a:r>
            <a:r>
              <a:rPr lang="ru-RU" sz="1550" b="1" dirty="0">
                <a:solidFill>
                  <a:srgbClr val="002060"/>
                </a:solidFill>
                <a:latin typeface="Bookman Old Style" pitchFamily="18" charset="0"/>
              </a:rPr>
              <a:t>Технологические и технические требования к сельскохозяйственным опрыскивателям </a:t>
            </a:r>
            <a:r>
              <a:rPr lang="ru-RU" sz="1550" dirty="0">
                <a:solidFill>
                  <a:srgbClr val="002060"/>
                </a:solidFill>
                <a:latin typeface="Bookman Old Style" pitchFamily="18" charset="0"/>
              </a:rPr>
              <a:t>: монография / Ю. А. Утков, В. В. Бычков, В. М. </a:t>
            </a:r>
            <a:r>
              <a:rPr lang="ru-RU" sz="1550" dirty="0" err="1">
                <a:solidFill>
                  <a:srgbClr val="002060"/>
                </a:solidFill>
                <a:latin typeface="Bookman Old Style" pitchFamily="18" charset="0"/>
              </a:rPr>
              <a:t>Дринча</a:t>
            </a:r>
            <a:r>
              <a:rPr lang="ru-RU" sz="1550" dirty="0">
                <a:solidFill>
                  <a:srgbClr val="002060"/>
                </a:solidFill>
                <a:latin typeface="Bookman Old Style" pitchFamily="18" charset="0"/>
              </a:rPr>
              <a:t> ; </a:t>
            </a:r>
            <a:r>
              <a:rPr lang="ru-RU" sz="1550" dirty="0" err="1">
                <a:solidFill>
                  <a:srgbClr val="002060"/>
                </a:solidFill>
                <a:latin typeface="Bookman Old Style" pitchFamily="18" charset="0"/>
              </a:rPr>
              <a:t>Всерос</a:t>
            </a:r>
            <a:r>
              <a:rPr lang="ru-RU" sz="1550" dirty="0">
                <a:solidFill>
                  <a:srgbClr val="002060"/>
                </a:solidFill>
                <a:latin typeface="Bookman Old Style" pitchFamily="18" charset="0"/>
              </a:rPr>
              <a:t>. </a:t>
            </a:r>
            <a:r>
              <a:rPr lang="ru-RU" sz="1550" dirty="0" err="1">
                <a:solidFill>
                  <a:srgbClr val="002060"/>
                </a:solidFill>
                <a:latin typeface="Bookman Old Style" pitchFamily="18" charset="0"/>
              </a:rPr>
              <a:t>селекц</a:t>
            </a:r>
            <a:r>
              <a:rPr lang="ru-RU" sz="1550" dirty="0">
                <a:solidFill>
                  <a:srgbClr val="002060"/>
                </a:solidFill>
                <a:latin typeface="Bookman Old Style" pitchFamily="18" charset="0"/>
              </a:rPr>
              <a:t>.-технолог. ин-т садоводства и </a:t>
            </a:r>
            <a:r>
              <a:rPr lang="ru-RU" sz="1550" dirty="0" err="1">
                <a:solidFill>
                  <a:srgbClr val="002060"/>
                </a:solidFill>
                <a:latin typeface="Bookman Old Style" pitchFamily="18" charset="0"/>
              </a:rPr>
              <a:t>питомниководства</a:t>
            </a:r>
            <a:r>
              <a:rPr lang="ru-RU" sz="1550" dirty="0">
                <a:solidFill>
                  <a:srgbClr val="002060"/>
                </a:solidFill>
                <a:latin typeface="Bookman Old Style" pitchFamily="18" charset="0"/>
              </a:rPr>
              <a:t>. - Москва : ВСТИСП, 2015. - 184 с.</a:t>
            </a:r>
            <a:endParaRPr lang="ru-RU" sz="1550" b="1" dirty="0">
              <a:solidFill>
                <a:srgbClr val="002060"/>
              </a:solidFill>
              <a:latin typeface="Bookman Old Style" pitchFamily="18" charset="0"/>
            </a:endParaRPr>
          </a:p>
          <a:p>
            <a:pPr algn="r"/>
            <a:r>
              <a:rPr lang="ru-RU" sz="1550" b="1" dirty="0">
                <a:solidFill>
                  <a:srgbClr val="002060"/>
                </a:solidFill>
                <a:latin typeface="Bookman Old Style" pitchFamily="18" charset="0"/>
              </a:rPr>
              <a:t>Издание находится в: </a:t>
            </a:r>
            <a:r>
              <a:rPr lang="ru-RU" sz="1550" b="1" dirty="0" err="1" smtClean="0">
                <a:solidFill>
                  <a:srgbClr val="002060"/>
                </a:solidFill>
                <a:latin typeface="Bookman Old Style" pitchFamily="18" charset="0"/>
              </a:rPr>
              <a:t>чзлг</a:t>
            </a:r>
            <a:r>
              <a:rPr lang="ru-RU" sz="1550" b="1" dirty="0" smtClean="0">
                <a:solidFill>
                  <a:srgbClr val="002060"/>
                </a:solidFill>
                <a:latin typeface="Bookman Old Style" pitchFamily="18" charset="0"/>
              </a:rPr>
              <a:t> </a:t>
            </a:r>
            <a:r>
              <a:rPr lang="ru-RU" sz="1550" b="1" dirty="0">
                <a:solidFill>
                  <a:srgbClr val="002060"/>
                </a:solidFill>
                <a:latin typeface="Bookman Old Style" pitchFamily="18" charset="0"/>
              </a:rPr>
              <a:t>(1</a:t>
            </a:r>
            <a:r>
              <a:rPr lang="ru-RU" sz="1550" b="1" dirty="0" smtClean="0">
                <a:solidFill>
                  <a:srgbClr val="002060"/>
                </a:solidFill>
                <a:latin typeface="Bookman Old Style" pitchFamily="18" charset="0"/>
              </a:rPr>
              <a:t>)</a:t>
            </a:r>
            <a:endParaRPr lang="ru-RU" sz="1550" b="1" dirty="0">
              <a:solidFill>
                <a:srgbClr val="002060"/>
              </a:solidFill>
              <a:latin typeface="Bookman Old Style" pitchFamily="18" charset="0"/>
            </a:endParaRPr>
          </a:p>
        </p:txBody>
      </p:sp>
    </p:spTree>
    <p:extLst>
      <p:ext uri="{BB962C8B-B14F-4D97-AF65-F5344CB8AC3E}">
        <p14:creationId xmlns:p14="http://schemas.microsoft.com/office/powerpoint/2010/main" val="2977883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descr="C:\Users\tretyakova-nv\Desktop\ВИРТУАЛЬНЫЕ ВЫСТАВКИ\Сентябрь\Пермкнига\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97316"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534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Дмитриев</a:t>
            </a:r>
            <a:r>
              <a:rPr lang="ru-RU" sz="1600" b="1" dirty="0">
                <a:solidFill>
                  <a:srgbClr val="002060"/>
                </a:solidFill>
                <a:latin typeface="Bookman Old Style" pitchFamily="18" charset="0"/>
              </a:rPr>
              <a:t>, Е.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Математическая статистка в почвоведении </a:t>
            </a:r>
            <a:r>
              <a:rPr lang="ru-RU" sz="1600" dirty="0">
                <a:solidFill>
                  <a:srgbClr val="002060"/>
                </a:solidFill>
                <a:latin typeface="Bookman Old Style" pitchFamily="18" charset="0"/>
              </a:rPr>
              <a:t>: учебник / Е. А. Дмитриев ; ред. Ю. Н. Благовещенский. - Стер. изд. - Москва : </a:t>
            </a:r>
            <a:r>
              <a:rPr lang="ru-RU" sz="1600" dirty="0" err="1">
                <a:solidFill>
                  <a:srgbClr val="002060"/>
                </a:solidFill>
                <a:latin typeface="Bookman Old Style" pitchFamily="18" charset="0"/>
              </a:rPr>
              <a:t>Либроком</a:t>
            </a:r>
            <a:r>
              <a:rPr lang="ru-RU" sz="1600" dirty="0">
                <a:solidFill>
                  <a:srgbClr val="002060"/>
                </a:solidFill>
                <a:latin typeface="Bookman Old Style" pitchFamily="18" charset="0"/>
              </a:rPr>
              <a:t>, 2015. - 330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a:t>
            </a:r>
          </a:p>
        </p:txBody>
      </p:sp>
    </p:spTree>
    <p:extLst>
      <p:ext uri="{BB962C8B-B14F-4D97-AF65-F5344CB8AC3E}">
        <p14:creationId xmlns:p14="http://schemas.microsoft.com/office/powerpoint/2010/main" val="505460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59971"/>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методологические подходы, используемые при изучении почв, основные принципы почвенных исследований и причины, обусловливающие трудности изучения почв. Приводится характеристика как традиционных методов, используемых в почвенных исследованиях (сравнительно-географический, сравнительно-аналитический, стационарный и др.), так и современные аналитические методы, применяемые при изучении минеральной и органической части почв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188640"/>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226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Мамонтов</a:t>
            </a:r>
            <a:r>
              <a:rPr lang="ru-RU" sz="1600" b="1" dirty="0">
                <a:solidFill>
                  <a:srgbClr val="002060"/>
                </a:solidFill>
                <a:latin typeface="Bookman Old Style" pitchFamily="18" charset="0"/>
              </a:rPr>
              <a:t>, В. Г.</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Методы почвенных исследований</a:t>
            </a:r>
            <a:r>
              <a:rPr lang="ru-RU" sz="1600" dirty="0">
                <a:solidFill>
                  <a:srgbClr val="002060"/>
                </a:solidFill>
                <a:latin typeface="Bookman Old Style" pitchFamily="18" charset="0"/>
              </a:rPr>
              <a:t> : учебник / В. Г. Мамонтов. - Москва ; Санкт-Петербург ; Краснодар : Лань, 2016. - 258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золг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(5),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(13)</a:t>
            </a:r>
          </a:p>
        </p:txBody>
      </p:sp>
      <p:pic>
        <p:nvPicPr>
          <p:cNvPr id="1026" name="Picture 2" descr="C:\Users\tretyakova-nv\Desktop\ВИРТУАЛЬНЫЕ ВЫСТАВКИ\АВГУСТ\Лань\Изображение 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20" y="260648"/>
            <a:ext cx="411532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74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обсуждаются вопросы экологии городских почв: классификация, роль в экосистемах, изменение свойств в результате антропогенного воздействия. На примере г. Воронежа - крупного промышленного центра Центрального Черноземья -проведена комплексная оценка влияния урбанизации на микробиологические показатели почвы. Показана перспективность </a:t>
            </a:r>
            <a:r>
              <a:rPr lang="ru-RU" sz="1200" dirty="0" err="1">
                <a:solidFill>
                  <a:srgbClr val="002060"/>
                </a:solidFill>
                <a:latin typeface="Bookman Old Style" pitchFamily="18" charset="0"/>
              </a:rPr>
              <a:t>микробиомониторинга</a:t>
            </a:r>
            <a:r>
              <a:rPr lang="ru-RU" sz="1200" dirty="0">
                <a:solidFill>
                  <a:srgbClr val="002060"/>
                </a:solidFill>
                <a:latin typeface="Bookman Old Style" pitchFamily="18" charset="0"/>
              </a:rPr>
              <a:t> почв </a:t>
            </a:r>
            <a:r>
              <a:rPr lang="ru-RU" sz="1200" dirty="0" err="1">
                <a:solidFill>
                  <a:srgbClr val="002060"/>
                </a:solidFill>
                <a:latin typeface="Bookman Old Style" pitchFamily="18" charset="0"/>
              </a:rPr>
              <a:t>урболандшафтов</a:t>
            </a:r>
            <a:r>
              <a:rPr lang="ru-RU" sz="1200" dirty="0">
                <a:solidFill>
                  <a:srgbClr val="002060"/>
                </a:solidFill>
                <a:latin typeface="Bookman Old Style" pitchFamily="18" charset="0"/>
              </a:rPr>
              <a:t>, и предложены ин­формативные параметры для его проведения. Оценены категории земель г. Воронежа по степени </a:t>
            </a:r>
            <a:r>
              <a:rPr lang="ru-RU" sz="1200" dirty="0" err="1">
                <a:solidFill>
                  <a:srgbClr val="002060"/>
                </a:solidFill>
                <a:latin typeface="Bookman Old Style" pitchFamily="18" charset="0"/>
              </a:rPr>
              <a:t>нарушенности</a:t>
            </a:r>
            <a:r>
              <a:rPr lang="ru-RU" sz="1200" dirty="0">
                <a:solidFill>
                  <a:srgbClr val="002060"/>
                </a:solidFill>
                <a:latin typeface="Bookman Old Style" pitchFamily="18" charset="0"/>
              </a:rPr>
              <a:t> микробного сооб­щества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АВГУСТ\Заменный акт 4.08.2016\Изображение 02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17" y="260648"/>
            <a:ext cx="420226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191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Назаренко</a:t>
            </a:r>
            <a:r>
              <a:rPr lang="ru-RU" sz="1600" b="1" dirty="0">
                <a:solidFill>
                  <a:srgbClr val="002060"/>
                </a:solidFill>
                <a:latin typeface="Bookman Old Style" pitchFamily="18" charset="0"/>
              </a:rPr>
              <a:t>, Н.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Микробиологическая индикация почв </a:t>
            </a:r>
            <a:r>
              <a:rPr lang="ru-RU" sz="1600" b="1" dirty="0" err="1">
                <a:solidFill>
                  <a:srgbClr val="002060"/>
                </a:solidFill>
                <a:latin typeface="Bookman Old Style" pitchFamily="18" charset="0"/>
              </a:rPr>
              <a:t>урболандшафтов</a:t>
            </a:r>
            <a:r>
              <a:rPr lang="ru-RU" sz="1600" b="1" dirty="0">
                <a:solidFill>
                  <a:srgbClr val="002060"/>
                </a:solidFill>
                <a:latin typeface="Bookman Old Style" pitchFamily="18" charset="0"/>
              </a:rPr>
              <a:t> </a:t>
            </a:r>
            <a:r>
              <a:rPr lang="ru-RU" sz="1600" dirty="0">
                <a:solidFill>
                  <a:srgbClr val="002060"/>
                </a:solidFill>
                <a:latin typeface="Bookman Old Style" pitchFamily="18" charset="0"/>
              </a:rPr>
              <a:t>: монография / Н. Н. Назаренко, Н. Д. </a:t>
            </a:r>
            <a:r>
              <a:rPr lang="ru-RU" sz="1600" dirty="0" err="1">
                <a:solidFill>
                  <a:srgbClr val="002060"/>
                </a:solidFill>
                <a:latin typeface="Bookman Old Style" pitchFamily="18" charset="0"/>
              </a:rPr>
              <a:t>Свистова</a:t>
            </a:r>
            <a:r>
              <a:rPr lang="ru-RU" sz="1600" dirty="0">
                <a:solidFill>
                  <a:srgbClr val="002060"/>
                </a:solidFill>
                <a:latin typeface="Bookman Old Style" pitchFamily="18" charset="0"/>
              </a:rPr>
              <a:t> ; Воронежский ГАУ. - Воронеж : ВГАУ, 2013. - 135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8637673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03948" y="3211972"/>
            <a:ext cx="4932547" cy="332398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Даются начала геологических знаний в объёме сведений по общей и полевой геологии. Рассматриваются основные разделы инженерной геологии в составе грунтоведения, инженерной геодинамики, инженерных изысканий и региональной инженерной геологии. Обосновывается общий объект изучения грунтоведения и почвоведения - почвы, и рассматриваются основы генетического почвоведения и типизация почв на территории России. Приводится характеристика состава, состояния и свойств различных грунтов, включая почвы, как многофазных систем. Рассмотрены условия залегания и движения подземных вод и определена роль подземных вод при освоении территорий и строительстве различных зданий и сооружений. Формулируется понятие об инженерно-геологических условиях и рассматриваются закономерности их формирования по регионам страны. Приводится систематическое описание почв по различным регионам России. Подчеркивается неразрывная связь инженерной геологии и почвоведения с вопросами рационального использования и охраны природой среды. </a:t>
            </a:r>
          </a:p>
        </p:txBody>
      </p:sp>
      <p:pic>
        <p:nvPicPr>
          <p:cNvPr id="12290" name="Picture 2" descr="C:\Users\tretyakova-nv\Desktop\ВИРТУАЛЬНЫЕ ВЫСТАВКИ\АВГУСТ\Лань\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173" y="332656"/>
            <a:ext cx="4185795" cy="61926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16225"/>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651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Почвоведение </a:t>
            </a:r>
            <a:r>
              <a:rPr lang="ru-RU" sz="1600" b="1" dirty="0">
                <a:solidFill>
                  <a:srgbClr val="002060"/>
                </a:solidFill>
                <a:latin typeface="Bookman Old Style" pitchFamily="18" charset="0"/>
              </a:rPr>
              <a:t>и инженерная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геология</a:t>
            </a:r>
            <a:r>
              <a:rPr lang="ru-RU" sz="1600" dirty="0">
                <a:solidFill>
                  <a:srgbClr val="002060"/>
                </a:solidFill>
                <a:latin typeface="Bookman Old Style" pitchFamily="18" charset="0"/>
              </a:rPr>
              <a:t> : учебное пособие / М. С. Захаров [и др.]. - Москва ; Санкт-Петербург ; Краснодар : Лань, 2016. - 255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(2</a:t>
            </a:r>
            <a:r>
              <a:rPr lang="ru-RU" sz="1600" dirty="0"/>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798581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10333" y="3212976"/>
            <a:ext cx="4608917"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Данный библиографический указатель подготовлен к Международной научно-практической конференции "Генофонд и селекция растений". В указателе представлены 1168 публикаций за 1994-2016 годы, в том числе монографии, научные труды, научно-практические рекомендации, материалы конференций, совещаний, правовые документы, статьи из сборников конференций и ведущих сельскохозяйственных периодических изданий. посвященных вопросам генетики, селекции, семеноводства различных культурных растений, проблемам адаптации сельскохозяйственных растений, а также правовому регулированию селекционных достижений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АВГУСТ\Заменный акт 4.08.2016\Изображение 02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76465"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39"/>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631.5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345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Генофонд </a:t>
            </a:r>
            <a:r>
              <a:rPr lang="ru-RU" sz="1600" b="1" dirty="0">
                <a:solidFill>
                  <a:srgbClr val="002060"/>
                </a:solidFill>
                <a:latin typeface="Bookman Old Style" pitchFamily="18" charset="0"/>
              </a:rPr>
              <a:t>и селекция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растений</a:t>
            </a:r>
            <a:r>
              <a:rPr lang="ru-RU" sz="1600" dirty="0">
                <a:solidFill>
                  <a:srgbClr val="002060"/>
                </a:solidFill>
                <a:latin typeface="Bookman Old Style" pitchFamily="18" charset="0"/>
              </a:rPr>
              <a:t> : библиографический указатель (1914 - 2016) / Т. М. </a:t>
            </a:r>
            <a:r>
              <a:rPr lang="ru-RU" sz="1600" dirty="0" err="1">
                <a:solidFill>
                  <a:srgbClr val="002060"/>
                </a:solidFill>
                <a:latin typeface="Bookman Old Style" pitchFamily="18" charset="0"/>
              </a:rPr>
              <a:t>Гарке</a:t>
            </a:r>
            <a:r>
              <a:rPr lang="ru-RU" sz="1600" dirty="0">
                <a:solidFill>
                  <a:srgbClr val="002060"/>
                </a:solidFill>
                <a:latin typeface="Bookman Old Style" pitchFamily="18" charset="0"/>
              </a:rPr>
              <a:t> [и др.] ; </a:t>
            </a:r>
            <a:r>
              <a:rPr lang="ru-RU" sz="1600" dirty="0" err="1">
                <a:solidFill>
                  <a:srgbClr val="002060"/>
                </a:solidFill>
                <a:latin typeface="Bookman Old Style" pitchFamily="18" charset="0"/>
              </a:rPr>
              <a:t>СибНСХБ</a:t>
            </a:r>
            <a:r>
              <a:rPr lang="ru-RU" sz="1600" dirty="0">
                <a:solidFill>
                  <a:srgbClr val="002060"/>
                </a:solidFill>
                <a:latin typeface="Bookman Old Style" pitchFamily="18" charset="0"/>
              </a:rPr>
              <a:t>. - </a:t>
            </a:r>
            <a:r>
              <a:rPr lang="ru-RU" sz="1600" dirty="0" err="1">
                <a:solidFill>
                  <a:srgbClr val="002060"/>
                </a:solidFill>
                <a:latin typeface="Bookman Old Style" pitchFamily="18" charset="0"/>
              </a:rPr>
              <a:t>Краснообск</a:t>
            </a:r>
            <a:r>
              <a:rPr lang="ru-RU" sz="1600" dirty="0">
                <a:solidFill>
                  <a:srgbClr val="002060"/>
                </a:solidFill>
                <a:latin typeface="Bookman Old Style" pitchFamily="18" charset="0"/>
              </a:rPr>
              <a:t> : [б. и.], 2016. - 225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сбо</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375987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5" y="3195203"/>
            <a:ext cx="468052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Представлены методы аналитического контроля качества протравливания семян. Рассмотрены показатели полноты и равномерности обработки семян зерновых культур, подсолнечника и сахарной свеклы современными инсектицидами и фунгицидами. В основу указаний составляют методы количественного определения действующих веществ препаратов, основанные на технике газожидкостной хроматографии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АВГУСТ\Заменный акт 4.08.2016\Изображение 00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345167"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00705"/>
            <a:ext cx="4824536" cy="2523768"/>
          </a:xfrm>
          <a:prstGeom prst="rect">
            <a:avLst/>
          </a:prstGeom>
          <a:noFill/>
        </p:spPr>
        <p:txBody>
          <a:bodyPr wrap="square" rtlCol="0">
            <a:spAutoFit/>
          </a:bodyPr>
          <a:lstStyle/>
          <a:p>
            <a:r>
              <a:rPr lang="ru-RU" sz="1500" b="1" dirty="0">
                <a:solidFill>
                  <a:srgbClr val="002060"/>
                </a:solidFill>
                <a:latin typeface="Bookman Old Style" pitchFamily="18" charset="0"/>
              </a:rPr>
              <a:t>631.5</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М 545</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Методические </a:t>
            </a:r>
            <a:r>
              <a:rPr lang="ru-RU" sz="1500" b="1" dirty="0">
                <a:solidFill>
                  <a:srgbClr val="002060"/>
                </a:solidFill>
                <a:latin typeface="Bookman Old Style" pitchFamily="18" charset="0"/>
              </a:rPr>
              <a:t>указания по</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определению качества протравливания семян зерновых и технических культур пестицидами</a:t>
            </a:r>
            <a:r>
              <a:rPr lang="ru-RU" sz="1500" dirty="0">
                <a:solidFill>
                  <a:srgbClr val="002060"/>
                </a:solidFill>
                <a:latin typeface="Bookman Old Style" pitchFamily="18" charset="0"/>
              </a:rPr>
              <a:t> : научное издание / И. Н. Горина, А. А. Красных, В. С. </a:t>
            </a:r>
            <a:r>
              <a:rPr lang="ru-RU" sz="1500" dirty="0" err="1">
                <a:solidFill>
                  <a:srgbClr val="002060"/>
                </a:solidFill>
                <a:latin typeface="Bookman Old Style" pitchFamily="18" charset="0"/>
              </a:rPr>
              <a:t>Агибалова</a:t>
            </a:r>
            <a:r>
              <a:rPr lang="ru-RU" sz="1500" dirty="0">
                <a:solidFill>
                  <a:srgbClr val="002060"/>
                </a:solidFill>
                <a:latin typeface="Bookman Old Style" pitchFamily="18" charset="0"/>
              </a:rPr>
              <a:t> ; ред. Л. Т. </a:t>
            </a:r>
            <a:r>
              <a:rPr lang="ru-RU" sz="1500" dirty="0" err="1">
                <a:solidFill>
                  <a:srgbClr val="002060"/>
                </a:solidFill>
                <a:latin typeface="Bookman Old Style" pitchFamily="18" charset="0"/>
              </a:rPr>
              <a:t>Мехрадзе</a:t>
            </a:r>
            <a:r>
              <a:rPr lang="ru-RU" sz="1500" dirty="0">
                <a:solidFill>
                  <a:srgbClr val="002060"/>
                </a:solidFill>
                <a:latin typeface="Bookman Old Style" pitchFamily="18" charset="0"/>
              </a:rPr>
              <a:t>. - Москва : </a:t>
            </a:r>
            <a:r>
              <a:rPr lang="ru-RU" sz="1500" dirty="0" err="1">
                <a:solidFill>
                  <a:srgbClr val="002060"/>
                </a:solidFill>
                <a:latin typeface="Bookman Old Style" pitchFamily="18" charset="0"/>
              </a:rPr>
              <a:t>Росинформагротех</a:t>
            </a:r>
            <a:r>
              <a:rPr lang="ru-RU" sz="1500" dirty="0">
                <a:solidFill>
                  <a:srgbClr val="002060"/>
                </a:solidFill>
                <a:latin typeface="Bookman Old Style" pitchFamily="18" charset="0"/>
              </a:rPr>
              <a:t>, 2015. - 90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1895711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211972"/>
            <a:ext cx="4790899"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рассматриваются вопросы, касающиеся биологии семян, этапов </a:t>
            </a:r>
            <a:r>
              <a:rPr lang="ru-RU" sz="1200" dirty="0" err="1">
                <a:solidFill>
                  <a:srgbClr val="002060"/>
                </a:solidFill>
                <a:latin typeface="Bookman Old Style" pitchFamily="18" charset="0"/>
              </a:rPr>
              <a:t>семяобразования</a:t>
            </a:r>
            <a:r>
              <a:rPr lang="ru-RU" sz="1200" dirty="0">
                <a:solidFill>
                  <a:srgbClr val="002060"/>
                </a:solidFill>
                <a:latin typeface="Bookman Old Style" pitchFamily="18" charset="0"/>
              </a:rPr>
              <a:t>, видов покоя, </a:t>
            </a:r>
            <a:r>
              <a:rPr lang="ru-RU" sz="1200" dirty="0" err="1">
                <a:solidFill>
                  <a:srgbClr val="002060"/>
                </a:solidFill>
                <a:latin typeface="Bookman Old Style" pitchFamily="18" charset="0"/>
              </a:rPr>
              <a:t>разнокачественности</a:t>
            </a:r>
            <a:r>
              <a:rPr lang="ru-RU" sz="1200" dirty="0">
                <a:solidFill>
                  <a:srgbClr val="002060"/>
                </a:solidFill>
                <a:latin typeface="Bookman Old Style" pitchFamily="18" charset="0"/>
              </a:rPr>
              <a:t>, условий прорастания семян. Охарактеризовано влияние различных почвенно-климатических, погодных, агротехнических факторов при выращивании семян на их качество. Описан порядок сертификации семян, освещены основные принципы производственного размножения семян, определены экологические и агротехнические особенности выращивания высококачественных семян. Представлены материалы по сортовому и семенному контролю, описаны правила маркировки и транспортировки семян, приведены общие сведения о карантине растений в РФ</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АВГУСТ\Заменный акт 4.08.2016\Изображение 0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074" y="260648"/>
            <a:ext cx="4186894"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9164"/>
            <a:ext cx="4824536" cy="2292935"/>
          </a:xfrm>
          <a:prstGeom prst="rect">
            <a:avLst/>
          </a:prstGeom>
          <a:noFill/>
        </p:spPr>
        <p:txBody>
          <a:bodyPr wrap="square" rtlCol="0">
            <a:spAutoFit/>
          </a:bodyPr>
          <a:lstStyle/>
          <a:p>
            <a:r>
              <a:rPr lang="ru-RU" sz="1500" b="1" dirty="0">
                <a:solidFill>
                  <a:srgbClr val="002060"/>
                </a:solidFill>
                <a:latin typeface="Bookman Old Style" pitchFamily="18" charset="0"/>
              </a:rPr>
              <a:t>631.5</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С 302</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Семеноведение </a:t>
            </a:r>
            <a:r>
              <a:rPr lang="ru-RU" sz="1500" b="1" dirty="0">
                <a:solidFill>
                  <a:srgbClr val="002060"/>
                </a:solidFill>
                <a:latin typeface="Bookman Old Style" pitchFamily="18" charset="0"/>
              </a:rPr>
              <a:t>и семенной</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контроль</a:t>
            </a:r>
            <a:r>
              <a:rPr lang="ru-RU" sz="1500" dirty="0">
                <a:solidFill>
                  <a:srgbClr val="002060"/>
                </a:solidFill>
                <a:latin typeface="Bookman Old Style" pitchFamily="18" charset="0"/>
              </a:rPr>
              <a:t> : учебное пособие* для подготовки магистров по направлению 110400 "Агрономия" / Е. А. Лукина [и др.] ; ред. В. А. Федотов ; Воронежский ГАУ. - 2-е изд., </a:t>
            </a:r>
            <a:r>
              <a:rPr lang="ru-RU" sz="1500" dirty="0" err="1">
                <a:solidFill>
                  <a:srgbClr val="002060"/>
                </a:solidFill>
                <a:latin typeface="Bookman Old Style" pitchFamily="18" charset="0"/>
              </a:rPr>
              <a:t>перераб</a:t>
            </a:r>
            <a:r>
              <a:rPr lang="ru-RU" sz="1500" dirty="0">
                <a:solidFill>
                  <a:srgbClr val="002060"/>
                </a:solidFill>
                <a:latin typeface="Bookman Old Style" pitchFamily="18" charset="0"/>
              </a:rPr>
              <a:t>. и доп. - Воронеж : ВГАУ, 2013. - 306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2228582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C:\Users\tretyakova-nv\Desktop\ВИРТУАЛЬНЫЕ ВЫСТАВКИ\АВГУСТ\Лань\Изображение 0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98" y="246522"/>
            <a:ext cx="4285278" cy="635083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46522"/>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631.5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Ч-253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Частная </a:t>
            </a:r>
            <a:r>
              <a:rPr lang="ru-RU" sz="1600" b="1" dirty="0">
                <a:solidFill>
                  <a:srgbClr val="002060"/>
                </a:solidFill>
                <a:latin typeface="Bookman Old Style" pitchFamily="18" charset="0"/>
              </a:rPr>
              <a:t>селекция полевых</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культур</a:t>
            </a:r>
            <a:r>
              <a:rPr lang="ru-RU" sz="1600" dirty="0">
                <a:solidFill>
                  <a:srgbClr val="002060"/>
                </a:solidFill>
                <a:latin typeface="Bookman Old Style" pitchFamily="18" charset="0"/>
              </a:rPr>
              <a:t> : учебник для подготовки магистров по направлению "Агрономия"* / В. В. </a:t>
            </a:r>
            <a:r>
              <a:rPr lang="ru-RU" sz="1600" dirty="0" err="1">
                <a:solidFill>
                  <a:srgbClr val="002060"/>
                </a:solidFill>
                <a:latin typeface="Bookman Old Style" pitchFamily="18" charset="0"/>
              </a:rPr>
              <a:t>Пыльнев</a:t>
            </a:r>
            <a:r>
              <a:rPr lang="ru-RU" sz="1600" dirty="0">
                <a:solidFill>
                  <a:srgbClr val="002060"/>
                </a:solidFill>
                <a:latin typeface="Bookman Old Style" pitchFamily="18" charset="0"/>
              </a:rPr>
              <a:t> [и др.] ; ред. В. В. </a:t>
            </a:r>
            <a:r>
              <a:rPr lang="ru-RU" sz="1600" dirty="0" err="1">
                <a:solidFill>
                  <a:srgbClr val="002060"/>
                </a:solidFill>
                <a:latin typeface="Bookman Old Style" pitchFamily="18" charset="0"/>
              </a:rPr>
              <a:t>Пыльнев</a:t>
            </a:r>
            <a:r>
              <a:rPr lang="ru-RU" sz="1600" dirty="0">
                <a:solidFill>
                  <a:srgbClr val="002060"/>
                </a:solidFill>
                <a:latin typeface="Bookman Old Style" pitchFamily="18" charset="0"/>
              </a:rPr>
              <a:t>. - Москва ; Санкт-Петербург ; Краснодар : Лань, 2016. - 543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937370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000" dirty="0">
                <a:solidFill>
                  <a:srgbClr val="002060"/>
                </a:solidFill>
                <a:latin typeface="Bookman Old Style" pitchFamily="18" charset="0"/>
              </a:rPr>
              <a:t>В учебном пособии излагаются как основные разделы классического курса математической статистики, так и дополнительные разделы, не входящие в основной курс, но имеющие широкое применение на практике. В книгу включены такие разделы как статистическое оценивание параметров, методы построения точечных оценок параметров и доверительных интервалов, проверка статистических гипотез, линейный и нелинейный регрессионный анализ, включая бинарную, </a:t>
            </a:r>
            <a:r>
              <a:rPr lang="ru-RU" sz="1000" dirty="0" err="1">
                <a:solidFill>
                  <a:srgbClr val="002060"/>
                </a:solidFill>
                <a:latin typeface="Bookman Old Style" pitchFamily="18" charset="0"/>
              </a:rPr>
              <a:t>ридж</a:t>
            </a:r>
            <a:r>
              <a:rPr lang="ru-RU" sz="1000" dirty="0">
                <a:solidFill>
                  <a:srgbClr val="002060"/>
                </a:solidFill>
                <a:latin typeface="Bookman Old Style" pitchFamily="18" charset="0"/>
              </a:rPr>
              <a:t> и </a:t>
            </a:r>
            <a:r>
              <a:rPr lang="ru-RU" sz="1000" dirty="0" err="1">
                <a:solidFill>
                  <a:srgbClr val="002060"/>
                </a:solidFill>
                <a:latin typeface="Bookman Old Style" pitchFamily="18" charset="0"/>
              </a:rPr>
              <a:t>квантильную</a:t>
            </a:r>
            <a:r>
              <a:rPr lang="ru-RU" sz="1000" dirty="0">
                <a:solidFill>
                  <a:srgbClr val="002060"/>
                </a:solidFill>
                <a:latin typeface="Bookman Old Style" pitchFamily="18" charset="0"/>
              </a:rPr>
              <a:t> регрессии. Особое внимание уделяется реализации статистических методов в программах R и </a:t>
            </a:r>
            <a:r>
              <a:rPr lang="ru-RU" sz="1000" dirty="0" err="1">
                <a:solidFill>
                  <a:srgbClr val="002060"/>
                </a:solidFill>
                <a:latin typeface="Bookman Old Style" pitchFamily="18" charset="0"/>
              </a:rPr>
              <a:t>Excel</a:t>
            </a:r>
            <a:r>
              <a:rPr lang="ru-RU" sz="1000" dirty="0">
                <a:solidFill>
                  <a:srgbClr val="002060"/>
                </a:solidFill>
                <a:latin typeface="Bookman Old Style" pitchFamily="18" charset="0"/>
              </a:rPr>
              <a:t>. Все разделы содержат примеры применения методов с использованием вышеупомянутых программ. В книгу включены наиболее часто используемые статистические таблицы. Книга может быть рекомендована в качестве учебного пособия студентам университетов, обучающихся по направлениям: «Прикладная математика и информатика», «Фундаментальные информатика и информационные технологии», «Прикладные математика и физика», а также научным работникам и специалистам, использующим методы математической статистики и классификации</a:t>
            </a:r>
            <a:r>
              <a:rPr lang="ru-RU" sz="1000" dirty="0" smtClean="0">
                <a:solidFill>
                  <a:srgbClr val="002060"/>
                </a:solidFill>
                <a:latin typeface="Bookman Old Style" pitchFamily="18" charset="0"/>
              </a:rPr>
              <a:t>.</a:t>
            </a:r>
            <a:endParaRPr lang="ru-RU" sz="1000" dirty="0">
              <a:solidFill>
                <a:srgbClr val="002060"/>
              </a:solidFill>
              <a:latin typeface="Bookman Old Style" pitchFamily="18" charset="0"/>
            </a:endParaRPr>
          </a:p>
        </p:txBody>
      </p:sp>
      <p:pic>
        <p:nvPicPr>
          <p:cNvPr id="7170" name="Picture 2" descr="C:\Users\tretyakova-nv\Desktop\ВИРТУАЛЬНЫЕ ВЫСТАВКИ\Декабрь\Лань\Изображение 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12565"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43405"/>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51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912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Буре</a:t>
            </a:r>
            <a:r>
              <a:rPr lang="ru-RU" sz="1600" b="1" dirty="0">
                <a:solidFill>
                  <a:srgbClr val="002060"/>
                </a:solidFill>
                <a:latin typeface="Bookman Old Style" pitchFamily="18" charset="0"/>
              </a:rPr>
              <a:t>, В.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Методы прикладной статистики в R и </a:t>
            </a:r>
            <a:r>
              <a:rPr lang="ru-RU" sz="1600" b="1" dirty="0" err="1">
                <a:solidFill>
                  <a:srgbClr val="002060"/>
                </a:solidFill>
                <a:latin typeface="Bookman Old Style" pitchFamily="18" charset="0"/>
              </a:rPr>
              <a:t>Excel</a:t>
            </a:r>
            <a:r>
              <a:rPr lang="ru-RU" sz="1600" b="1" dirty="0">
                <a:solidFill>
                  <a:srgbClr val="002060"/>
                </a:solidFill>
                <a:latin typeface="Bookman Old Style" pitchFamily="18" charset="0"/>
              </a:rPr>
              <a:t> </a:t>
            </a:r>
            <a:r>
              <a:rPr lang="ru-RU" sz="1600" dirty="0">
                <a:solidFill>
                  <a:srgbClr val="002060"/>
                </a:solidFill>
                <a:latin typeface="Bookman Old Style" pitchFamily="18" charset="0"/>
              </a:rPr>
              <a:t>[Текст] : учебное пособие* / В. М. Буре, Е. М. </a:t>
            </a:r>
            <a:r>
              <a:rPr lang="ru-RU" sz="1600" dirty="0" err="1">
                <a:solidFill>
                  <a:srgbClr val="002060"/>
                </a:solidFill>
                <a:latin typeface="Bookman Old Style" pitchFamily="18" charset="0"/>
              </a:rPr>
              <a:t>Парилина</a:t>
            </a:r>
            <a:r>
              <a:rPr lang="ru-RU" sz="1600" dirty="0">
                <a:solidFill>
                  <a:srgbClr val="002060"/>
                </a:solidFill>
                <a:latin typeface="Bookman Old Style" pitchFamily="18" charset="0"/>
              </a:rPr>
              <a:t>, А. А. </a:t>
            </a:r>
            <a:r>
              <a:rPr lang="ru-RU" sz="1600" dirty="0" err="1">
                <a:solidFill>
                  <a:srgbClr val="002060"/>
                </a:solidFill>
                <a:latin typeface="Bookman Old Style" pitchFamily="18" charset="0"/>
              </a:rPr>
              <a:t>Седаков</a:t>
            </a:r>
            <a:r>
              <a:rPr lang="ru-RU" sz="1600" dirty="0">
                <a:solidFill>
                  <a:srgbClr val="002060"/>
                </a:solidFill>
                <a:latin typeface="Bookman Old Style" pitchFamily="18" charset="0"/>
              </a:rPr>
              <a:t>. - Москва ; Санкт-Петербург ; Краснодар : Лань, 2016. - 148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838198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23165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настоящее время значительные площади земли выбыли из оборота пашни и стали вынужденной залежью. Площади </a:t>
            </a:r>
            <a:r>
              <a:rPr lang="ru-RU" sz="1200" dirty="0" err="1">
                <a:solidFill>
                  <a:srgbClr val="002060"/>
                </a:solidFill>
                <a:latin typeface="Bookman Old Style" pitchFamily="18" charset="0"/>
              </a:rPr>
              <a:t>старосеяных</a:t>
            </a:r>
            <a:r>
              <a:rPr lang="ru-RU" sz="1200" dirty="0">
                <a:solidFill>
                  <a:srgbClr val="002060"/>
                </a:solidFill>
                <a:latin typeface="Bookman Old Style" pitchFamily="18" charset="0"/>
              </a:rPr>
              <a:t> выродившихся заросших залежей нуждаются в обновлении и создании высокоурожайных травостоев. Многолетние исследования научных учреждений и практика хозяйств по использованию пахотных угодий Сибирского региона показывают, что проведение рекомендуемых мероприятий и технологических приемов реконструкции и рационального использования с подсевом травосмесей многолетних бобово-злаковых растений на залежных землях позволит значительно повысить продуктивность травостоя. Все это будет способствовать обеспечению животноводства дешевыми, качественными кормами, </a:t>
            </a:r>
            <a:r>
              <a:rPr lang="ru-RU" sz="1200" dirty="0" err="1">
                <a:solidFill>
                  <a:srgbClr val="002060"/>
                </a:solidFill>
                <a:latin typeface="Bookman Old Style" pitchFamily="18" charset="0"/>
              </a:rPr>
              <a:t>ресурсо</a:t>
            </a:r>
            <a:r>
              <a:rPr lang="ru-RU" sz="1200" dirty="0">
                <a:solidFill>
                  <a:srgbClr val="002060"/>
                </a:solidFill>
                <a:latin typeface="Bookman Old Style" pitchFamily="18" charset="0"/>
              </a:rPr>
              <a:t>- и энергосбережению, повышению экономической эффективности кормопроизводства в регионе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АВГУСТ\Заменный акт 4.08.2016\Изображение 02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51430"/>
            <a:ext cx="4183674" cy="627391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37344"/>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631.6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У 751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Ускоренное </a:t>
            </a:r>
            <a:r>
              <a:rPr lang="ru-RU" sz="1600" b="1" dirty="0">
                <a:solidFill>
                  <a:srgbClr val="002060"/>
                </a:solidFill>
                <a:latin typeface="Bookman Old Style" pitchFamily="18" charset="0"/>
              </a:rPr>
              <a:t>освоение залежных</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земель под сенокосы и пастбища в Сибири </a:t>
            </a:r>
            <a:r>
              <a:rPr lang="ru-RU" sz="1600" dirty="0">
                <a:solidFill>
                  <a:srgbClr val="002060"/>
                </a:solidFill>
                <a:latin typeface="Bookman Old Style" pitchFamily="18" charset="0"/>
              </a:rPr>
              <a:t>: научно-практическое пособие / Н. И. Кашеваров [и др.] ; </a:t>
            </a:r>
            <a:r>
              <a:rPr lang="ru-RU" sz="1600" dirty="0" err="1">
                <a:solidFill>
                  <a:srgbClr val="002060"/>
                </a:solidFill>
                <a:latin typeface="Bookman Old Style" pitchFamily="18" charset="0"/>
              </a:rPr>
              <a:t>СибНИИ</a:t>
            </a:r>
            <a:r>
              <a:rPr lang="ru-RU" sz="1600" dirty="0">
                <a:solidFill>
                  <a:srgbClr val="002060"/>
                </a:solidFill>
                <a:latin typeface="Bookman Old Style" pitchFamily="18" charset="0"/>
              </a:rPr>
              <a:t> кормов. - Новосибирск : [б. и.], 2015. - 56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903636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обобщены результаты многолетних научных исследований по диагностике возбудителей </a:t>
            </a:r>
            <a:r>
              <a:rPr lang="ru-RU" sz="1200" dirty="0" err="1">
                <a:solidFill>
                  <a:srgbClr val="002060"/>
                </a:solidFill>
                <a:latin typeface="Bookman Old Style" pitchFamily="18" charset="0"/>
              </a:rPr>
              <a:t>фитофторозных</a:t>
            </a:r>
            <a:r>
              <a:rPr lang="ru-RU" sz="1200" dirty="0">
                <a:solidFill>
                  <a:srgbClr val="002060"/>
                </a:solidFill>
                <a:latin typeface="Bookman Old Style" pitchFamily="18" charset="0"/>
              </a:rPr>
              <a:t> корневых и прикорневых </a:t>
            </a:r>
            <a:r>
              <a:rPr lang="ru-RU" sz="1200" dirty="0" err="1">
                <a:solidFill>
                  <a:srgbClr val="002060"/>
                </a:solidFill>
                <a:latin typeface="Bookman Old Style" pitchFamily="18" charset="0"/>
              </a:rPr>
              <a:t>гнилей</a:t>
            </a:r>
            <a:r>
              <a:rPr lang="ru-RU" sz="1200" dirty="0">
                <a:solidFill>
                  <a:srgbClr val="002060"/>
                </a:solidFill>
                <a:latin typeface="Bookman Old Style" pitchFamily="18" charset="0"/>
              </a:rPr>
              <a:t> малины и земляники, а также представлены результаты исследований по диагностике методами </a:t>
            </a:r>
            <a:r>
              <a:rPr lang="ru-RU" sz="1200" dirty="0" err="1">
                <a:solidFill>
                  <a:srgbClr val="002060"/>
                </a:solidFill>
                <a:latin typeface="Bookman Old Style" pitchFamily="18" charset="0"/>
              </a:rPr>
              <a:t>биоприманок</a:t>
            </a:r>
            <a:r>
              <a:rPr lang="ru-RU" sz="1200" dirty="0">
                <a:solidFill>
                  <a:srgbClr val="002060"/>
                </a:solidFill>
                <a:latin typeface="Bookman Old Style" pitchFamily="18" charset="0"/>
              </a:rPr>
              <a:t> и </a:t>
            </a:r>
            <a:r>
              <a:rPr lang="ru-RU" sz="1200" dirty="0" err="1">
                <a:solidFill>
                  <a:srgbClr val="002060"/>
                </a:solidFill>
                <a:latin typeface="Bookman Old Style" pitchFamily="18" charset="0"/>
              </a:rPr>
              <a:t>полимеразноцепной</a:t>
            </a:r>
            <a:r>
              <a:rPr lang="ru-RU" sz="1200" dirty="0">
                <a:solidFill>
                  <a:srgbClr val="002060"/>
                </a:solidFill>
                <a:latin typeface="Bookman Old Style" pitchFamily="18" charset="0"/>
              </a:rPr>
              <a:t> реакции (ПЦР) этих патогенов в растениях и почве. Приводятся данные по распространенности видов из рода </a:t>
            </a:r>
            <a:r>
              <a:rPr lang="ru-RU" sz="1200" dirty="0" err="1">
                <a:solidFill>
                  <a:srgbClr val="002060"/>
                </a:solidFill>
                <a:latin typeface="Bookman Old Style" pitchFamily="18" charset="0"/>
              </a:rPr>
              <a:t>Phytophthora</a:t>
            </a:r>
            <a:r>
              <a:rPr lang="ru-RU" sz="1200" dirty="0">
                <a:solidFill>
                  <a:srgbClr val="002060"/>
                </a:solidFill>
                <a:latin typeface="Bookman Old Style" pitchFamily="18" charset="0"/>
              </a:rPr>
              <a:t> в насаждениях малины и земляники в Европейской части России и по зараженности этими патогенами отечественного и посадочного материала данных культур</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Сентябрь\Пермкнига\Изображение 00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44" y="332656"/>
            <a:ext cx="4246432" cy="61926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05264"/>
            <a:ext cx="4824536" cy="2400657"/>
          </a:xfrm>
          <a:prstGeom prst="rect">
            <a:avLst/>
          </a:prstGeom>
          <a:noFill/>
        </p:spPr>
        <p:txBody>
          <a:bodyPr wrap="square" rtlCol="0">
            <a:spAutoFit/>
          </a:bodyPr>
          <a:lstStyle/>
          <a:p>
            <a:r>
              <a:rPr lang="ru-RU" sz="1500" b="1" dirty="0">
                <a:solidFill>
                  <a:srgbClr val="002060"/>
                </a:solidFill>
                <a:latin typeface="Bookman Old Style" pitchFamily="18" charset="0"/>
              </a:rPr>
              <a:t>632</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Г 611</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Головин</a:t>
            </a:r>
            <a:r>
              <a:rPr lang="ru-RU" sz="1500" b="1" dirty="0">
                <a:solidFill>
                  <a:srgbClr val="002060"/>
                </a:solidFill>
                <a:latin typeface="Bookman Old Style" pitchFamily="18" charset="0"/>
              </a:rPr>
              <a:t>, С. Е.</a:t>
            </a:r>
            <a:r>
              <a:rPr lang="ru-RU" sz="1500" dirty="0">
                <a:solidFill>
                  <a:srgbClr val="002060"/>
                </a:solidFill>
                <a:latin typeface="Bookman Old Style" pitchFamily="18" charset="0"/>
              </a:rPr>
              <a:t> </a:t>
            </a:r>
            <a:r>
              <a:rPr lang="ru-RU" sz="1500" b="1" dirty="0" err="1">
                <a:solidFill>
                  <a:srgbClr val="002060"/>
                </a:solidFill>
                <a:latin typeface="Bookman Old Style" pitchFamily="18" charset="0"/>
              </a:rPr>
              <a:t>Фитофторозные</a:t>
            </a:r>
            <a:r>
              <a:rPr lang="ru-RU" sz="1500" b="1" dirty="0">
                <a:solidFill>
                  <a:srgbClr val="002060"/>
                </a:solidFill>
                <a:latin typeface="Bookman Old Style" pitchFamily="18" charset="0"/>
              </a:rPr>
              <a:t> корневые и прикорневые гнили малины и земляники, современные методы их диагностики </a:t>
            </a:r>
            <a:r>
              <a:rPr lang="ru-RU" sz="1500" dirty="0">
                <a:solidFill>
                  <a:srgbClr val="002060"/>
                </a:solidFill>
                <a:latin typeface="Bookman Old Style" pitchFamily="18" charset="0"/>
              </a:rPr>
              <a:t>: монография / С. Е. Головин, М. Б. </a:t>
            </a:r>
            <a:r>
              <a:rPr lang="ru-RU" sz="1500" dirty="0" err="1">
                <a:solidFill>
                  <a:srgbClr val="002060"/>
                </a:solidFill>
                <a:latin typeface="Bookman Old Style" pitchFamily="18" charset="0"/>
              </a:rPr>
              <a:t>Копина</a:t>
            </a:r>
            <a:r>
              <a:rPr lang="ru-RU" sz="1500" dirty="0">
                <a:solidFill>
                  <a:srgbClr val="002060"/>
                </a:solidFill>
                <a:latin typeface="Bookman Old Style" pitchFamily="18" charset="0"/>
              </a:rPr>
              <a:t> ; ред. И. М. Куликова ; ВСТИСП </a:t>
            </a:r>
            <a:r>
              <a:rPr lang="ru-RU" sz="1500" dirty="0" err="1">
                <a:solidFill>
                  <a:srgbClr val="002060"/>
                </a:solidFill>
                <a:latin typeface="Bookman Old Style" pitchFamily="18" charset="0"/>
              </a:rPr>
              <a:t>Россельхозакадемии</a:t>
            </a:r>
            <a:r>
              <a:rPr lang="ru-RU" sz="1500" dirty="0">
                <a:solidFill>
                  <a:srgbClr val="002060"/>
                </a:solidFill>
                <a:latin typeface="Bookman Old Style" pitchFamily="18" charset="0"/>
              </a:rPr>
              <a:t>. - Москва : </a:t>
            </a:r>
            <a:r>
              <a:rPr lang="ru-RU" sz="1500" dirty="0" err="1">
                <a:solidFill>
                  <a:srgbClr val="002060"/>
                </a:solidFill>
                <a:latin typeface="Bookman Old Style" pitchFamily="18" charset="0"/>
              </a:rPr>
              <a:t>Россельхозакадемия</a:t>
            </a:r>
            <a:r>
              <a:rPr lang="ru-RU" sz="1500" dirty="0">
                <a:solidFill>
                  <a:srgbClr val="002060"/>
                </a:solidFill>
                <a:latin typeface="Bookman Old Style" pitchFamily="18" charset="0"/>
              </a:rPr>
              <a:t>, 2014. - 195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4243033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6" y="3173157"/>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Монография посвящена изучению формирования сообществ вредных организмов, их </a:t>
            </a:r>
            <a:r>
              <a:rPr lang="ru-RU" sz="1200" dirty="0" err="1">
                <a:solidFill>
                  <a:srgbClr val="002060"/>
                </a:solidFill>
                <a:latin typeface="Bookman Old Style" pitchFamily="18" charset="0"/>
              </a:rPr>
              <a:t>паразито-хозяинных</a:t>
            </a:r>
            <a:r>
              <a:rPr lang="ru-RU" sz="1200" dirty="0">
                <a:solidFill>
                  <a:srgbClr val="002060"/>
                </a:solidFill>
                <a:latin typeface="Bookman Old Style" pitchFamily="18" charset="0"/>
              </a:rPr>
              <a:t> взаимоотношений и решению проблем управления популяциями членистоногих фитофагов в </a:t>
            </a:r>
            <a:r>
              <a:rPr lang="ru-RU" sz="1200" dirty="0" err="1">
                <a:solidFill>
                  <a:srgbClr val="002060"/>
                </a:solidFill>
                <a:latin typeface="Bookman Old Style" pitchFamily="18" charset="0"/>
              </a:rPr>
              <a:t>агроэкосистемах</a:t>
            </a:r>
            <a:r>
              <a:rPr lang="ru-RU" sz="1200" dirty="0">
                <a:solidFill>
                  <a:srgbClr val="002060"/>
                </a:solidFill>
                <a:latin typeface="Bookman Old Style" pitchFamily="18" charset="0"/>
              </a:rPr>
              <a:t> основных ягодных культур с предпочтительным использованием естественных регулирующих факторов и искусственной колонизации паразитов и хищников. </a:t>
            </a:r>
          </a:p>
        </p:txBody>
      </p:sp>
      <p:pic>
        <p:nvPicPr>
          <p:cNvPr id="1026" name="Picture 2" descr="C:\Users\tretyakova-nv\Desktop\ВИРТУАЛЬНЫЕ ВЫСТАВКИ\Сентябрь\Пермкнига\Изображение 01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86" y="302960"/>
            <a:ext cx="4283866" cy="629439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39"/>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З-476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Зейналов</a:t>
            </a:r>
            <a:r>
              <a:rPr lang="ru-RU" sz="1600" b="1" dirty="0">
                <a:solidFill>
                  <a:srgbClr val="002060"/>
                </a:solidFill>
                <a:latin typeface="Bookman Old Style" pitchFamily="18" charset="0"/>
              </a:rPr>
              <a:t>, А.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Экологически безопасная защита основных ягодных культур от членистоногих фитофагов </a:t>
            </a:r>
            <a:r>
              <a:rPr lang="ru-RU" sz="1600" dirty="0">
                <a:solidFill>
                  <a:srgbClr val="002060"/>
                </a:solidFill>
                <a:latin typeface="Bookman Old Style" pitchFamily="18" charset="0"/>
              </a:rPr>
              <a:t>: монография / А. С. </a:t>
            </a:r>
            <a:r>
              <a:rPr lang="ru-RU" sz="1600" dirty="0" err="1">
                <a:solidFill>
                  <a:srgbClr val="002060"/>
                </a:solidFill>
                <a:latin typeface="Bookman Old Style" pitchFamily="18" charset="0"/>
              </a:rPr>
              <a:t>Зейналов</a:t>
            </a:r>
            <a:r>
              <a:rPr lang="ru-RU" sz="1600" dirty="0">
                <a:solidFill>
                  <a:srgbClr val="002060"/>
                </a:solidFill>
                <a:latin typeface="Bookman Old Style" pitchFamily="18" charset="0"/>
              </a:rPr>
              <a:t>. - Москва : </a:t>
            </a:r>
            <a:r>
              <a:rPr lang="ru-RU" sz="1600" dirty="0" err="1">
                <a:solidFill>
                  <a:srgbClr val="002060"/>
                </a:solidFill>
                <a:latin typeface="Bookman Old Style" pitchFamily="18" charset="0"/>
              </a:rPr>
              <a:t>КопиПринт</a:t>
            </a:r>
            <a:r>
              <a:rPr lang="ru-RU" sz="1600" dirty="0">
                <a:solidFill>
                  <a:srgbClr val="002060"/>
                </a:solidFill>
                <a:latin typeface="Bookman Old Style" pitchFamily="18" charset="0"/>
              </a:rPr>
              <a:t>, 2012. - 331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170923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Приведены данные по влиянию агроэкологических условий на показатели урожайности подсолнечника в условиях южной части Воронежской области. Определена структура микробного </a:t>
            </a:r>
            <a:r>
              <a:rPr lang="ru-RU" sz="1200" dirty="0" err="1">
                <a:solidFill>
                  <a:srgbClr val="002060"/>
                </a:solidFill>
                <a:latin typeface="Bookman Old Style" pitchFamily="18" charset="0"/>
              </a:rPr>
              <a:t>ценоза</a:t>
            </a:r>
            <a:r>
              <a:rPr lang="ru-RU" sz="1200" dirty="0">
                <a:solidFill>
                  <a:srgbClr val="002060"/>
                </a:solidFill>
                <a:latin typeface="Bookman Old Style" pitchFamily="18" charset="0"/>
              </a:rPr>
              <a:t> в почве при выращивании подсолнечника и выявлена направленность биологических процессов, обуславливаемых ими, установлены величины ферментативной активности почв. Изучено влияние различных доз удобрений и сортовых особенностей подсолнечника на физико-химические показатели подсолнечного масла, выход пектина и его качество</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2290" name="Picture 2" descr="C:\Users\tretyakova-nv\Desktop\ВИРТУАЛЬНЫЕ ВЫСТАВКИ\АВГУСТ\Заменный акт 4.08.2016\Изображение 03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749" y="260648"/>
            <a:ext cx="4217427"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Л 841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Лукин</a:t>
            </a:r>
            <a:r>
              <a:rPr lang="ru-RU" sz="1600" b="1" dirty="0">
                <a:solidFill>
                  <a:srgbClr val="002060"/>
                </a:solidFill>
                <a:latin typeface="Bookman Old Style" pitchFamily="18" charset="0"/>
              </a:rPr>
              <a:t>, А. Л.</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Плодородие, подсолнечник, пектин </a:t>
            </a:r>
            <a:r>
              <a:rPr lang="ru-RU" sz="1600" dirty="0">
                <a:solidFill>
                  <a:srgbClr val="002060"/>
                </a:solidFill>
                <a:latin typeface="Bookman Old Style" pitchFamily="18" charset="0"/>
              </a:rPr>
              <a:t>[Текст] : монография / А. Л. Лукин, Е. А. Соболева ; Воронежский ГАУ. - Воронеж : ВГАУ, 2013. - 110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36999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сборнике научных работ опубликованы результаты исследований, выполненных в научных учреждениях России и СНГ учеными по вопросам селекции, </a:t>
            </a:r>
            <a:r>
              <a:rPr lang="ru-RU" sz="1200" dirty="0" err="1">
                <a:solidFill>
                  <a:srgbClr val="002060"/>
                </a:solidFill>
                <a:latin typeface="Bookman Old Style" pitchFamily="18" charset="0"/>
              </a:rPr>
              <a:t>сортоизучения</a:t>
            </a:r>
            <a:r>
              <a:rPr lang="ru-RU" sz="1200" dirty="0">
                <a:solidFill>
                  <a:srgbClr val="002060"/>
                </a:solidFill>
                <a:latin typeface="Bookman Old Style" pitchFamily="18" charset="0"/>
              </a:rPr>
              <a:t>, физиологии, биотехнологии, </a:t>
            </a:r>
            <a:r>
              <a:rPr lang="ru-RU" sz="1200" dirty="0" err="1">
                <a:solidFill>
                  <a:srgbClr val="002060"/>
                </a:solidFill>
                <a:latin typeface="Bookman Old Style" pitchFamily="18" charset="0"/>
              </a:rPr>
              <a:t>питомниководства</a:t>
            </a:r>
            <a:r>
              <a:rPr lang="ru-RU" sz="1200" dirty="0">
                <a:solidFill>
                  <a:srgbClr val="002060"/>
                </a:solidFill>
                <a:latin typeface="Bookman Old Style" pitchFamily="18" charset="0"/>
              </a:rPr>
              <a:t>, защиты растений и др. в </a:t>
            </a:r>
            <a:r>
              <a:rPr lang="ru-RU" sz="1200" dirty="0" smtClean="0">
                <a:solidFill>
                  <a:srgbClr val="002060"/>
                </a:solidFill>
                <a:latin typeface="Bookman Old Style" pitchFamily="18" charset="0"/>
              </a:rPr>
              <a:t>растениеводстве.</a:t>
            </a:r>
            <a:endParaRPr lang="ru-RU" sz="1200" dirty="0">
              <a:solidFill>
                <a:srgbClr val="002060"/>
              </a:solidFill>
              <a:latin typeface="Bookman Old Style" pitchFamily="18" charset="0"/>
            </a:endParaRPr>
          </a:p>
        </p:txBody>
      </p:sp>
      <p:pic>
        <p:nvPicPr>
          <p:cNvPr id="4098" name="Picture 2" descr="C:\Users\tretyakova-nv\Desktop\ВИРТУАЛЬНЫЕ ВЫСТАВКИ\Сентябрь\Пермкнига\Изображение 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77" y="260648"/>
            <a:ext cx="4340508"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7799"/>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634(06)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850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Всероссийский </a:t>
            </a:r>
            <a:r>
              <a:rPr lang="ru-RU" sz="1600" b="1" dirty="0" err="1">
                <a:solidFill>
                  <a:srgbClr val="002060"/>
                </a:solidFill>
                <a:latin typeface="Bookman Old Style" pitchFamily="18" charset="0"/>
              </a:rPr>
              <a:t>селекционно</a:t>
            </a:r>
            <a:r>
              <a:rPr lang="ru-RU" sz="1600" b="1" dirty="0">
                <a:solidFill>
                  <a:srgbClr val="002060"/>
                </a:solidFill>
                <a:latin typeface="Bookman Old Style" pitchFamily="18" charset="0"/>
              </a:rPr>
              <a:t>-технологический институт садоводства и </a:t>
            </a:r>
            <a:r>
              <a:rPr lang="ru-RU" sz="1600" b="1" dirty="0" err="1">
                <a:solidFill>
                  <a:srgbClr val="002060"/>
                </a:solidFill>
                <a:latin typeface="Bookman Old Style" pitchFamily="18" charset="0"/>
              </a:rPr>
              <a:t>питомниководства</a:t>
            </a:r>
            <a:r>
              <a:rPr lang="ru-RU" sz="1600" b="1" dirty="0">
                <a:solidFill>
                  <a:srgbClr val="002060"/>
                </a:solidFill>
                <a:latin typeface="Bookman Old Style" pitchFamily="18" charset="0"/>
              </a:rPr>
              <a:t>. Плодоводство и </a:t>
            </a:r>
            <a:r>
              <a:rPr lang="ru-RU" sz="1600" b="1" dirty="0" err="1">
                <a:solidFill>
                  <a:srgbClr val="002060"/>
                </a:solidFill>
                <a:latin typeface="Bookman Old Style" pitchFamily="18" charset="0"/>
              </a:rPr>
              <a:t>ягодоводство</a:t>
            </a:r>
            <a:r>
              <a:rPr lang="ru-RU" sz="1600" b="1" dirty="0">
                <a:solidFill>
                  <a:srgbClr val="002060"/>
                </a:solidFill>
                <a:latin typeface="Bookman Old Style" pitchFamily="18" charset="0"/>
              </a:rPr>
              <a:t> России </a:t>
            </a:r>
            <a:r>
              <a:rPr lang="ru-RU" sz="1600" dirty="0">
                <a:solidFill>
                  <a:srgbClr val="002060"/>
                </a:solidFill>
                <a:latin typeface="Bookman Old Style" pitchFamily="18" charset="0"/>
              </a:rPr>
              <a:t>: сборник научных работ. Том 41 / ВСТИСП. - Москва : ВСТИСП, 2015. - 382 с. </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smtClean="0">
                <a:solidFill>
                  <a:srgbClr val="002060"/>
                </a:solidFill>
                <a:latin typeface="Bookman Old Style" pitchFamily="18" charset="0"/>
              </a:rPr>
              <a:t>п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450543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сборнике научных работ опубликованы результаты исследований, выполненных в научных учреждениях России и СНГ учеными по вопросам селекции, </a:t>
            </a:r>
            <a:r>
              <a:rPr lang="ru-RU" sz="1200" dirty="0" err="1">
                <a:solidFill>
                  <a:srgbClr val="002060"/>
                </a:solidFill>
                <a:latin typeface="Bookman Old Style" pitchFamily="18" charset="0"/>
              </a:rPr>
              <a:t>сортоизучения</a:t>
            </a:r>
            <a:r>
              <a:rPr lang="ru-RU" sz="1200" dirty="0">
                <a:solidFill>
                  <a:srgbClr val="002060"/>
                </a:solidFill>
                <a:latin typeface="Bookman Old Style" pitchFamily="18" charset="0"/>
              </a:rPr>
              <a:t>, физиологии, биотехнологии, </a:t>
            </a:r>
            <a:r>
              <a:rPr lang="ru-RU" sz="1200" dirty="0" err="1">
                <a:solidFill>
                  <a:srgbClr val="002060"/>
                </a:solidFill>
                <a:latin typeface="Bookman Old Style" pitchFamily="18" charset="0"/>
              </a:rPr>
              <a:t>питомниководства</a:t>
            </a:r>
            <a:r>
              <a:rPr lang="ru-RU" sz="1200" dirty="0">
                <a:solidFill>
                  <a:srgbClr val="002060"/>
                </a:solidFill>
                <a:latin typeface="Bookman Old Style" pitchFamily="18" charset="0"/>
              </a:rPr>
              <a:t>, защиты растений и др. в растениеводстве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Сентябрь\Пермкнига\Изображение 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86596"/>
            <a:ext cx="4248473" cy="63107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86595"/>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634(06)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850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Всероссийский </a:t>
            </a:r>
            <a:r>
              <a:rPr lang="ru-RU" sz="1600" b="1" dirty="0" err="1">
                <a:solidFill>
                  <a:srgbClr val="002060"/>
                </a:solidFill>
                <a:latin typeface="Bookman Old Style" pitchFamily="18" charset="0"/>
              </a:rPr>
              <a:t>селекционно</a:t>
            </a:r>
            <a:r>
              <a:rPr lang="ru-RU" sz="1600" b="1" dirty="0">
                <a:solidFill>
                  <a:srgbClr val="002060"/>
                </a:solidFill>
                <a:latin typeface="Bookman Old Style" pitchFamily="18" charset="0"/>
              </a:rPr>
              <a:t>-технологический институт садоводства и </a:t>
            </a:r>
            <a:r>
              <a:rPr lang="ru-RU" sz="1600" b="1" dirty="0" err="1">
                <a:solidFill>
                  <a:srgbClr val="002060"/>
                </a:solidFill>
                <a:latin typeface="Bookman Old Style" pitchFamily="18" charset="0"/>
              </a:rPr>
              <a:t>питомниководства</a:t>
            </a:r>
            <a:r>
              <a:rPr lang="ru-RU" sz="1600" b="1" dirty="0">
                <a:solidFill>
                  <a:srgbClr val="002060"/>
                </a:solidFill>
                <a:latin typeface="Bookman Old Style" pitchFamily="18" charset="0"/>
              </a:rPr>
              <a:t>. Плодоводство и </a:t>
            </a:r>
            <a:r>
              <a:rPr lang="ru-RU" sz="1600" b="1" dirty="0" err="1">
                <a:solidFill>
                  <a:srgbClr val="002060"/>
                </a:solidFill>
                <a:latin typeface="Bookman Old Style" pitchFamily="18" charset="0"/>
              </a:rPr>
              <a:t>ягодоводство</a:t>
            </a:r>
            <a:r>
              <a:rPr lang="ru-RU" sz="1600" b="1" dirty="0">
                <a:solidFill>
                  <a:srgbClr val="002060"/>
                </a:solidFill>
                <a:latin typeface="Bookman Old Style" pitchFamily="18" charset="0"/>
              </a:rPr>
              <a:t> России </a:t>
            </a:r>
            <a:r>
              <a:rPr lang="ru-RU" sz="1600" dirty="0">
                <a:solidFill>
                  <a:srgbClr val="002060"/>
                </a:solidFill>
                <a:latin typeface="Bookman Old Style" pitchFamily="18" charset="0"/>
              </a:rPr>
              <a:t>: сборник научных работ. Том 42 / ВСТИСП. - Москва : ВСТИСП, 2015. - 384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smtClean="0">
                <a:solidFill>
                  <a:srgbClr val="002060"/>
                </a:solidFill>
                <a:latin typeface="Bookman Old Style" pitchFamily="18" charset="0"/>
              </a:rPr>
              <a:t>п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00785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сборнике научных работ опубликованы результаты исследований, выполненных в научных учреждениях России и СНГ учеными по вопросам селекции, </a:t>
            </a:r>
            <a:r>
              <a:rPr lang="ru-RU" sz="1200" dirty="0" err="1">
                <a:solidFill>
                  <a:srgbClr val="002060"/>
                </a:solidFill>
                <a:latin typeface="Bookman Old Style" pitchFamily="18" charset="0"/>
              </a:rPr>
              <a:t>сортоизучения</a:t>
            </a:r>
            <a:r>
              <a:rPr lang="ru-RU" sz="1200" dirty="0">
                <a:solidFill>
                  <a:srgbClr val="002060"/>
                </a:solidFill>
                <a:latin typeface="Bookman Old Style" pitchFamily="18" charset="0"/>
              </a:rPr>
              <a:t>, физиологии, биотехнологии, </a:t>
            </a:r>
            <a:r>
              <a:rPr lang="ru-RU" sz="1200" dirty="0" err="1">
                <a:solidFill>
                  <a:srgbClr val="002060"/>
                </a:solidFill>
                <a:latin typeface="Bookman Old Style" pitchFamily="18" charset="0"/>
              </a:rPr>
              <a:t>питомниководства</a:t>
            </a:r>
            <a:r>
              <a:rPr lang="ru-RU" sz="1200" dirty="0">
                <a:solidFill>
                  <a:srgbClr val="002060"/>
                </a:solidFill>
                <a:latin typeface="Bookman Old Style" pitchFamily="18" charset="0"/>
              </a:rPr>
              <a:t>, защиты растений и др. в растениеводстве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Сентябрь\Пермкнига\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227" y="268746"/>
            <a:ext cx="4171950" cy="632860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6209"/>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634(06)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850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Всероссийский </a:t>
            </a:r>
            <a:r>
              <a:rPr lang="ru-RU" sz="1600" b="1" dirty="0" err="1">
                <a:solidFill>
                  <a:srgbClr val="002060"/>
                </a:solidFill>
                <a:latin typeface="Bookman Old Style" pitchFamily="18" charset="0"/>
              </a:rPr>
              <a:t>селекционно</a:t>
            </a:r>
            <a:r>
              <a:rPr lang="ru-RU" sz="1600" b="1" dirty="0">
                <a:solidFill>
                  <a:srgbClr val="002060"/>
                </a:solidFill>
                <a:latin typeface="Bookman Old Style" pitchFamily="18" charset="0"/>
              </a:rPr>
              <a:t>-технологический институт садоводства и </a:t>
            </a:r>
            <a:r>
              <a:rPr lang="ru-RU" sz="1600" b="1" dirty="0" err="1">
                <a:solidFill>
                  <a:srgbClr val="002060"/>
                </a:solidFill>
                <a:latin typeface="Bookman Old Style" pitchFamily="18" charset="0"/>
              </a:rPr>
              <a:t>питомниководства</a:t>
            </a:r>
            <a:r>
              <a:rPr lang="ru-RU" sz="1600" b="1" dirty="0">
                <a:solidFill>
                  <a:srgbClr val="002060"/>
                </a:solidFill>
                <a:latin typeface="Bookman Old Style" pitchFamily="18" charset="0"/>
              </a:rPr>
              <a:t>. Плодоводство и </a:t>
            </a:r>
            <a:r>
              <a:rPr lang="ru-RU" sz="1600" b="1" dirty="0" err="1">
                <a:solidFill>
                  <a:srgbClr val="002060"/>
                </a:solidFill>
                <a:latin typeface="Bookman Old Style" pitchFamily="18" charset="0"/>
              </a:rPr>
              <a:t>ягодоводство</a:t>
            </a:r>
            <a:r>
              <a:rPr lang="ru-RU" sz="1600" b="1" dirty="0">
                <a:solidFill>
                  <a:srgbClr val="002060"/>
                </a:solidFill>
                <a:latin typeface="Bookman Old Style" pitchFamily="18" charset="0"/>
              </a:rPr>
              <a:t> России </a:t>
            </a:r>
            <a:r>
              <a:rPr lang="ru-RU" sz="1600" dirty="0">
                <a:solidFill>
                  <a:srgbClr val="002060"/>
                </a:solidFill>
                <a:latin typeface="Bookman Old Style" pitchFamily="18" charset="0"/>
              </a:rPr>
              <a:t>: сборник научных работ. Том </a:t>
            </a:r>
            <a:r>
              <a:rPr lang="ru-RU" sz="1600" dirty="0" smtClean="0">
                <a:solidFill>
                  <a:srgbClr val="002060"/>
                </a:solidFill>
                <a:latin typeface="Bookman Old Style" pitchFamily="18" charset="0"/>
              </a:rPr>
              <a:t>43 </a:t>
            </a:r>
            <a:r>
              <a:rPr lang="ru-RU" sz="1600" dirty="0">
                <a:solidFill>
                  <a:srgbClr val="002060"/>
                </a:solidFill>
                <a:latin typeface="Bookman Old Style" pitchFamily="18" charset="0"/>
              </a:rPr>
              <a:t>/ ВСТИСП. - Москва : ВСТИСП, 2015. - </a:t>
            </a:r>
            <a:r>
              <a:rPr lang="ru-RU" sz="1600" dirty="0" smtClean="0">
                <a:solidFill>
                  <a:srgbClr val="002060"/>
                </a:solidFill>
                <a:latin typeface="Bookman Old Style" pitchFamily="18" charset="0"/>
              </a:rPr>
              <a:t>379 </a:t>
            </a:r>
            <a:r>
              <a:rPr lang="ru-RU" sz="1600" dirty="0">
                <a:solidFill>
                  <a:srgbClr val="002060"/>
                </a:solidFill>
                <a:latin typeface="Bookman Old Style" pitchFamily="18" charset="0"/>
              </a:rPr>
              <a:t>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smtClean="0">
                <a:solidFill>
                  <a:srgbClr val="002060"/>
                </a:solidFill>
                <a:latin typeface="Bookman Old Style" pitchFamily="18" charset="0"/>
              </a:rPr>
              <a:t>п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88483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сборнике научных работ опубликованы результаты исследований, выполненных в научных учреждениях России и СНГ учеными по вопросам селекции, </a:t>
            </a:r>
            <a:r>
              <a:rPr lang="ru-RU" sz="1200" dirty="0" err="1">
                <a:solidFill>
                  <a:srgbClr val="002060"/>
                </a:solidFill>
                <a:latin typeface="Bookman Old Style" pitchFamily="18" charset="0"/>
              </a:rPr>
              <a:t>сортоизучения</a:t>
            </a:r>
            <a:r>
              <a:rPr lang="ru-RU" sz="1200" dirty="0">
                <a:solidFill>
                  <a:srgbClr val="002060"/>
                </a:solidFill>
                <a:latin typeface="Bookman Old Style" pitchFamily="18" charset="0"/>
              </a:rPr>
              <a:t>, физиологии, биотехнологии, </a:t>
            </a:r>
            <a:r>
              <a:rPr lang="ru-RU" sz="1200" dirty="0" err="1">
                <a:solidFill>
                  <a:srgbClr val="002060"/>
                </a:solidFill>
                <a:latin typeface="Bookman Old Style" pitchFamily="18" charset="0"/>
              </a:rPr>
              <a:t>питомниководства</a:t>
            </a:r>
            <a:r>
              <a:rPr lang="ru-RU" sz="1200" dirty="0">
                <a:solidFill>
                  <a:srgbClr val="002060"/>
                </a:solidFill>
                <a:latin typeface="Bookman Old Style" pitchFamily="18" charset="0"/>
              </a:rPr>
              <a:t>, защиты растений и др. в растениеводстве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Сентябрь\Пермкнига\Изображение 0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02" y="268746"/>
            <a:ext cx="4196575" cy="625659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48095"/>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634(06)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850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Всероссийский </a:t>
            </a:r>
            <a:r>
              <a:rPr lang="ru-RU" sz="1600" b="1" dirty="0" err="1">
                <a:solidFill>
                  <a:srgbClr val="002060"/>
                </a:solidFill>
                <a:latin typeface="Bookman Old Style" pitchFamily="18" charset="0"/>
              </a:rPr>
              <a:t>селекционно</a:t>
            </a:r>
            <a:r>
              <a:rPr lang="ru-RU" sz="1600" b="1" dirty="0">
                <a:solidFill>
                  <a:srgbClr val="002060"/>
                </a:solidFill>
                <a:latin typeface="Bookman Old Style" pitchFamily="18" charset="0"/>
              </a:rPr>
              <a:t>-технологический институт садоводства и </a:t>
            </a:r>
            <a:r>
              <a:rPr lang="ru-RU" sz="1600" b="1" dirty="0" err="1">
                <a:solidFill>
                  <a:srgbClr val="002060"/>
                </a:solidFill>
                <a:latin typeface="Bookman Old Style" pitchFamily="18" charset="0"/>
              </a:rPr>
              <a:t>питомниководства</a:t>
            </a:r>
            <a:r>
              <a:rPr lang="ru-RU" sz="1600" b="1" dirty="0">
                <a:solidFill>
                  <a:srgbClr val="002060"/>
                </a:solidFill>
                <a:latin typeface="Bookman Old Style" pitchFamily="18" charset="0"/>
              </a:rPr>
              <a:t>. Плодоводство и </a:t>
            </a:r>
            <a:r>
              <a:rPr lang="ru-RU" sz="1600" b="1" dirty="0" err="1">
                <a:solidFill>
                  <a:srgbClr val="002060"/>
                </a:solidFill>
                <a:latin typeface="Bookman Old Style" pitchFamily="18" charset="0"/>
              </a:rPr>
              <a:t>ягодоводство</a:t>
            </a:r>
            <a:r>
              <a:rPr lang="ru-RU" sz="1600" b="1" dirty="0">
                <a:solidFill>
                  <a:srgbClr val="002060"/>
                </a:solidFill>
                <a:latin typeface="Bookman Old Style" pitchFamily="18" charset="0"/>
              </a:rPr>
              <a:t> России </a:t>
            </a:r>
            <a:r>
              <a:rPr lang="ru-RU" sz="1600" dirty="0">
                <a:solidFill>
                  <a:srgbClr val="002060"/>
                </a:solidFill>
                <a:latin typeface="Bookman Old Style" pitchFamily="18" charset="0"/>
              </a:rPr>
              <a:t>: сборник научных работ. Том 44 / ВСТИСП. - Москва : ВСТИСП, 2016. - 247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smtClean="0">
                <a:solidFill>
                  <a:srgbClr val="002060"/>
                </a:solidFill>
                <a:latin typeface="Bookman Old Style" pitchFamily="18" charset="0"/>
              </a:rPr>
              <a:t>п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181902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314" name="Picture 2" descr="C:\Users\tretyakova-nv\Desktop\ВИРТУАЛЬНЫЕ ВЫСТАВКИ\Сентябрь\Пермкнига\Изображение 0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444" y="278217"/>
            <a:ext cx="4270416" cy="631913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707904" y="116633"/>
            <a:ext cx="5328592"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779912" y="187157"/>
            <a:ext cx="5148572" cy="2693045"/>
          </a:xfrm>
          <a:prstGeom prst="rect">
            <a:avLst/>
          </a:prstGeom>
          <a:noFill/>
        </p:spPr>
        <p:txBody>
          <a:bodyPr wrap="square" rtlCol="0">
            <a:spAutoFit/>
          </a:bodyPr>
          <a:lstStyle/>
          <a:p>
            <a:r>
              <a:rPr lang="ru-RU" sz="1300" b="1" dirty="0">
                <a:solidFill>
                  <a:srgbClr val="002060"/>
                </a:solidFill>
                <a:latin typeface="Bookman Old Style" pitchFamily="18" charset="0"/>
              </a:rPr>
              <a:t>634</a:t>
            </a:r>
            <a:br>
              <a:rPr lang="ru-RU" sz="1300" b="1" dirty="0">
                <a:solidFill>
                  <a:srgbClr val="002060"/>
                </a:solidFill>
                <a:latin typeface="Bookman Old Style" pitchFamily="18" charset="0"/>
              </a:rPr>
            </a:br>
            <a:r>
              <a:rPr lang="ru-RU" sz="1300" b="1" dirty="0">
                <a:solidFill>
                  <a:srgbClr val="002060"/>
                </a:solidFill>
                <a:latin typeface="Bookman Old Style" pitchFamily="18" charset="0"/>
              </a:rPr>
              <a:t>Д 371</a:t>
            </a:r>
            <a:br>
              <a:rPr lang="ru-RU" sz="1300" b="1" dirty="0">
                <a:solidFill>
                  <a:srgbClr val="002060"/>
                </a:solidFill>
                <a:latin typeface="Bookman Old Style" pitchFamily="18" charset="0"/>
              </a:rPr>
            </a:br>
            <a:r>
              <a:rPr lang="ru-RU" sz="1300" b="1" dirty="0" smtClean="0">
                <a:solidFill>
                  <a:srgbClr val="002060"/>
                </a:solidFill>
                <a:latin typeface="Bookman Old Style" pitchFamily="18" charset="0"/>
              </a:rPr>
              <a:t>         Дескриптор </a:t>
            </a:r>
            <a:r>
              <a:rPr lang="ru-RU" sz="1300" b="1" dirty="0">
                <a:solidFill>
                  <a:srgbClr val="002060"/>
                </a:solidFill>
                <a:latin typeface="Bookman Old Style" pitchFamily="18" charset="0"/>
              </a:rPr>
              <a:t>паспортной базы</a:t>
            </a:r>
            <a:r>
              <a:rPr lang="ru-RU" sz="1300" dirty="0">
                <a:solidFill>
                  <a:srgbClr val="002060"/>
                </a:solidFill>
                <a:latin typeface="Bookman Old Style" pitchFamily="18" charset="0"/>
              </a:rPr>
              <a:t> </a:t>
            </a:r>
            <a:r>
              <a:rPr lang="ru-RU" sz="1300" b="1" dirty="0">
                <a:solidFill>
                  <a:srgbClr val="002060"/>
                </a:solidFill>
                <a:latin typeface="Bookman Old Style" pitchFamily="18" charset="0"/>
              </a:rPr>
              <a:t>данных генетической коллекции плодовых, ягодных и цветочно-декоративных культур государственного научного учреждения Всероссийского </a:t>
            </a:r>
            <a:r>
              <a:rPr lang="ru-RU" sz="1300" b="1" dirty="0" err="1">
                <a:solidFill>
                  <a:srgbClr val="002060"/>
                </a:solidFill>
                <a:latin typeface="Bookman Old Style" pitchFamily="18" charset="0"/>
              </a:rPr>
              <a:t>селекционно</a:t>
            </a:r>
            <a:r>
              <a:rPr lang="ru-RU" sz="1300" b="1" dirty="0">
                <a:solidFill>
                  <a:srgbClr val="002060"/>
                </a:solidFill>
                <a:latin typeface="Bookman Old Style" pitchFamily="18" charset="0"/>
              </a:rPr>
              <a:t>-технологического института садоводства и </a:t>
            </a:r>
            <a:r>
              <a:rPr lang="ru-RU" sz="1300" b="1" dirty="0" err="1">
                <a:solidFill>
                  <a:srgbClr val="002060"/>
                </a:solidFill>
                <a:latin typeface="Bookman Old Style" pitchFamily="18" charset="0"/>
              </a:rPr>
              <a:t>питомниководства</a:t>
            </a:r>
            <a:r>
              <a:rPr lang="ru-RU" sz="1300" b="1" dirty="0">
                <a:solidFill>
                  <a:srgbClr val="002060"/>
                </a:solidFill>
                <a:latin typeface="Bookman Old Style" pitchFamily="18" charset="0"/>
              </a:rPr>
              <a:t> российской академии сельскохозяйственных </a:t>
            </a:r>
            <a:r>
              <a:rPr lang="ru-RU" sz="1300" b="1" dirty="0" smtClean="0">
                <a:solidFill>
                  <a:srgbClr val="002060"/>
                </a:solidFill>
                <a:latin typeface="Bookman Old Style" pitchFamily="18" charset="0"/>
              </a:rPr>
              <a:t>наук </a:t>
            </a:r>
            <a:r>
              <a:rPr lang="ru-RU" sz="1300" dirty="0">
                <a:solidFill>
                  <a:srgbClr val="002060"/>
                </a:solidFill>
                <a:latin typeface="Bookman Old Style" pitchFamily="18" charset="0"/>
              </a:rPr>
              <a:t>: научное издание / ВСТИСП </a:t>
            </a:r>
            <a:r>
              <a:rPr lang="ru-RU" sz="1300" dirty="0" err="1">
                <a:solidFill>
                  <a:srgbClr val="002060"/>
                </a:solidFill>
                <a:latin typeface="Bookman Old Style" pitchFamily="18" charset="0"/>
              </a:rPr>
              <a:t>Россельхозакадемии</a:t>
            </a:r>
            <a:r>
              <a:rPr lang="ru-RU" sz="1300" dirty="0">
                <a:solidFill>
                  <a:srgbClr val="002060"/>
                </a:solidFill>
                <a:latin typeface="Bookman Old Style" pitchFamily="18" charset="0"/>
              </a:rPr>
              <a:t> ; ред. И. М. Куликов ; сост. В. С. </a:t>
            </a:r>
            <a:r>
              <a:rPr lang="ru-RU" sz="1300" dirty="0" err="1">
                <a:solidFill>
                  <a:srgbClr val="002060"/>
                </a:solidFill>
                <a:latin typeface="Bookman Old Style" pitchFamily="18" charset="0"/>
              </a:rPr>
              <a:t>Гиричев</a:t>
            </a:r>
            <a:r>
              <a:rPr lang="ru-RU" sz="1300" dirty="0">
                <a:solidFill>
                  <a:srgbClr val="002060"/>
                </a:solidFill>
                <a:latin typeface="Bookman Old Style" pitchFamily="18" charset="0"/>
              </a:rPr>
              <a:t> [и др.]. - Москва : [б. и.], 2012. - 102 с.</a:t>
            </a:r>
            <a:endParaRPr lang="ru-RU" sz="13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300" b="1" dirty="0" smtClean="0">
                <a:solidFill>
                  <a:srgbClr val="002060"/>
                </a:solidFill>
                <a:latin typeface="Bookman Old Style" pitchFamily="18" charset="0"/>
              </a:rPr>
              <a:t>Издание </a:t>
            </a:r>
            <a:r>
              <a:rPr lang="ru-RU" sz="1300" b="1" dirty="0">
                <a:solidFill>
                  <a:srgbClr val="002060"/>
                </a:solidFill>
                <a:latin typeface="Bookman Old Style" pitchFamily="18" charset="0"/>
              </a:rPr>
              <a:t>находится в: </a:t>
            </a:r>
            <a:r>
              <a:rPr lang="ru-RU" sz="1300" b="1" dirty="0" err="1" smtClean="0">
                <a:solidFill>
                  <a:srgbClr val="002060"/>
                </a:solidFill>
                <a:latin typeface="Bookman Old Style" pitchFamily="18" charset="0"/>
              </a:rPr>
              <a:t>чзлг</a:t>
            </a:r>
            <a:r>
              <a:rPr lang="ru-RU" sz="1300" b="1" dirty="0" smtClean="0">
                <a:solidFill>
                  <a:srgbClr val="002060"/>
                </a:solidFill>
                <a:latin typeface="Bookman Old Style" pitchFamily="18" charset="0"/>
              </a:rPr>
              <a:t> </a:t>
            </a:r>
            <a:r>
              <a:rPr lang="ru-RU" sz="1300" b="1" dirty="0">
                <a:solidFill>
                  <a:srgbClr val="002060"/>
                </a:solidFill>
                <a:latin typeface="Bookman Old Style" pitchFamily="18" charset="0"/>
              </a:rPr>
              <a:t>(1</a:t>
            </a:r>
            <a:r>
              <a:rPr lang="ru-RU" sz="1300" b="1" dirty="0" smtClean="0">
                <a:solidFill>
                  <a:srgbClr val="002060"/>
                </a:solidFill>
                <a:latin typeface="Bookman Old Style" pitchFamily="18" charset="0"/>
              </a:rPr>
              <a:t>)</a:t>
            </a:r>
            <a:endParaRPr lang="ru-RU" sz="1300" b="1" dirty="0">
              <a:solidFill>
                <a:srgbClr val="002060"/>
              </a:solidFill>
              <a:latin typeface="Bookman Old Style" pitchFamily="18" charset="0"/>
            </a:endParaRPr>
          </a:p>
        </p:txBody>
      </p:sp>
    </p:spTree>
    <p:extLst>
      <p:ext uri="{BB962C8B-B14F-4D97-AF65-F5344CB8AC3E}">
        <p14:creationId xmlns:p14="http://schemas.microsoft.com/office/powerpoint/2010/main" val="1092396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2" y="3211972"/>
            <a:ext cx="4896543" cy="315471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Одной из основных задач пищевой промышленности является получение высококачественной плодоовощной продукции, обладающей хорошими органолептическими свойствами, длительным сроком хранения и высокой пищевой ценностью. Для их выполнения разрабатываются и внедряются новые технологии переработки овощей и фруктов, рассматриваемые в предлагаемой книге, в том числе озонирование, обработка облучением, обработка в импульсном электрическом поле высокой интенсивности и обработка под высоким давлением, а также жарка в вакууме и использование съедобных покрытий. Рассмотрены проблемы УФ-обработки и применения мембранных технологий, ферментативной мацерации, концентрирования вымораживанием и замораживания, описано влияние применяемых технологий на органолептические свойства и пищевую ценность плодоовощной продукции, а также использования фруктовых соков как носителей микроорганизмов с </a:t>
            </a:r>
            <a:r>
              <a:rPr lang="ru-RU" sz="1100" dirty="0" err="1">
                <a:solidFill>
                  <a:srgbClr val="002060"/>
                </a:solidFill>
                <a:latin typeface="Bookman Old Style" pitchFamily="18" charset="0"/>
              </a:rPr>
              <a:t>пробиотическими</a:t>
            </a:r>
            <a:r>
              <a:rPr lang="ru-RU" sz="1100" dirty="0">
                <a:solidFill>
                  <a:srgbClr val="002060"/>
                </a:solidFill>
                <a:latin typeface="Bookman Old Style" pitchFamily="18" charset="0"/>
              </a:rPr>
              <a:t> свойствами и олигосахаридов-</a:t>
            </a:r>
            <a:r>
              <a:rPr lang="ru-RU" sz="1100" dirty="0" err="1">
                <a:solidFill>
                  <a:srgbClr val="002060"/>
                </a:solidFill>
                <a:latin typeface="Bookman Old Style" pitchFamily="18" charset="0"/>
              </a:rPr>
              <a:t>пребиотиков</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14338" name="Picture 2" descr="C:\Users\tretyakova-nv\Desktop\ВИРТУАЛЬНЫЕ ВЫСТАВКИ\Сентябрь\Пермкнига\Изображение 0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836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39"/>
            <a:ext cx="4824536" cy="230832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И 665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Инновационные технологии переработки</a:t>
            </a:r>
            <a:r>
              <a:rPr lang="ru-RU" sz="1600" dirty="0">
                <a:solidFill>
                  <a:srgbClr val="002060"/>
                </a:solidFill>
                <a:latin typeface="Bookman Old Style" pitchFamily="18" charset="0"/>
              </a:rPr>
              <a:t> плодоовощной продукции : научное издание / пер. с англ. Ю. Г. </a:t>
            </a:r>
            <a:r>
              <a:rPr lang="ru-RU" sz="1600" dirty="0" err="1">
                <a:solidFill>
                  <a:srgbClr val="002060"/>
                </a:solidFill>
                <a:latin typeface="Bookman Old Style" pitchFamily="18" charset="0"/>
              </a:rPr>
              <a:t>Базарнова</a:t>
            </a:r>
            <a:r>
              <a:rPr lang="ru-RU" sz="1600" dirty="0">
                <a:solidFill>
                  <a:srgbClr val="002060"/>
                </a:solidFill>
                <a:latin typeface="Bookman Old Style" pitchFamily="18" charset="0"/>
              </a:rPr>
              <a:t> ; ред.-сост.: С. Родригес, Ф. А. Н. </a:t>
            </a:r>
            <a:r>
              <a:rPr lang="ru-RU" sz="1600" dirty="0" err="1">
                <a:solidFill>
                  <a:srgbClr val="002060"/>
                </a:solidFill>
                <a:latin typeface="Bookman Old Style" pitchFamily="18" charset="0"/>
              </a:rPr>
              <a:t>Фернадес</a:t>
            </a:r>
            <a:r>
              <a:rPr lang="ru-RU" sz="1600" dirty="0">
                <a:solidFill>
                  <a:srgbClr val="002060"/>
                </a:solidFill>
                <a:latin typeface="Bookman Old Style" pitchFamily="18" charset="0"/>
              </a:rPr>
              <a:t>. - Санкт-Петербург : Профессия, 2014. - 453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71063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52670" y="3212976"/>
            <a:ext cx="4608917"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основы метода Галеркина для аппроксимации функций и решения стационарных и нестационарных задач теплопроводности. Излагаются алгоритмы решения прикладных задач с использованием вычислительной техники, методы оценки погрешностей получаемых решений, возможные способы отображения результатов расчетов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АВГУСТ\Заменный акт 4.08.2016\Изображение 0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659" y="332656"/>
            <a:ext cx="4196309" cy="624767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78104"/>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51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869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Бояршинов</a:t>
            </a:r>
            <a:r>
              <a:rPr lang="ru-RU" sz="1600" b="1" dirty="0">
                <a:solidFill>
                  <a:srgbClr val="002060"/>
                </a:solidFill>
                <a:latin typeface="Bookman Old Style" pitchFamily="18" charset="0"/>
              </a:rPr>
              <a:t>, М. Г.</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Численные методы </a:t>
            </a:r>
            <a:r>
              <a:rPr lang="ru-RU" sz="1600" dirty="0">
                <a:solidFill>
                  <a:srgbClr val="002060"/>
                </a:solidFill>
                <a:latin typeface="Bookman Old Style" pitchFamily="18" charset="0"/>
              </a:rPr>
              <a:t>[Текст] : учебное пособие. Часть 5 / М. Г. </a:t>
            </a:r>
            <a:r>
              <a:rPr lang="ru-RU" sz="1600" dirty="0" err="1">
                <a:solidFill>
                  <a:srgbClr val="002060"/>
                </a:solidFill>
                <a:latin typeface="Bookman Old Style" pitchFamily="18" charset="0"/>
              </a:rPr>
              <a:t>Бояршинов</a:t>
            </a:r>
            <a:r>
              <a:rPr lang="ru-RU" sz="1600" dirty="0">
                <a:solidFill>
                  <a:srgbClr val="002060"/>
                </a:solidFill>
                <a:latin typeface="Bookman Old Style" pitchFamily="18" charset="0"/>
              </a:rPr>
              <a:t> ; ред. Е. И. Герман ; ПНИПУ. - Пермь : Издательство ПНИПУ, 2014. - 204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979139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Пятый том Помологии содержит описание сортов земляники, малины, орехоплодных и редких культур, включенных в </a:t>
            </a:r>
            <a:r>
              <a:rPr lang="ru-RU" sz="1200" dirty="0" err="1">
                <a:solidFill>
                  <a:srgbClr val="002060"/>
                </a:solidFill>
                <a:latin typeface="Bookman Old Style" pitchFamily="18" charset="0"/>
              </a:rPr>
              <a:t>Госреестр</a:t>
            </a:r>
            <a:r>
              <a:rPr lang="ru-RU" sz="1200" dirty="0">
                <a:solidFill>
                  <a:srgbClr val="002060"/>
                </a:solidFill>
                <a:latin typeface="Bookman Old Style" pitchFamily="18" charset="0"/>
              </a:rPr>
              <a:t> селекционных достижений, допущенных к использованию и наиболее перспективных, проходящих государственное испытание в России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2290" name="Picture 2" descr="C:\Users\tretyakova-nv\Desktop\ВИРТУАЛЬНЫЕ ВЫСТАВКИ\Сентябрь\Пермкнига\Изображение 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32656"/>
            <a:ext cx="4183673" cy="621361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555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Помология</a:t>
            </a:r>
            <a:r>
              <a:rPr lang="ru-RU" sz="1600" dirty="0" smtClean="0">
                <a:solidFill>
                  <a:srgbClr val="002060"/>
                </a:solidFill>
                <a:latin typeface="Bookman Old Style" pitchFamily="18" charset="0"/>
              </a:rPr>
              <a:t> </a:t>
            </a:r>
            <a:r>
              <a:rPr lang="ru-RU" sz="1600" dirty="0">
                <a:solidFill>
                  <a:srgbClr val="002060"/>
                </a:solidFill>
                <a:latin typeface="Bookman Old Style" pitchFamily="18" charset="0"/>
              </a:rPr>
              <a:t>: справочное издание : в 5 томах. Том 5 . Земляника. Малина. Орехоплодные и редкие культуры / ред. Е. Н. Седов ; ред. 5 тома Л. А. </a:t>
            </a:r>
            <a:r>
              <a:rPr lang="ru-RU" sz="1600" dirty="0" err="1">
                <a:solidFill>
                  <a:srgbClr val="002060"/>
                </a:solidFill>
                <a:latin typeface="Bookman Old Style" pitchFamily="18" charset="0"/>
              </a:rPr>
              <a:t>Грюнер</a:t>
            </a:r>
            <a:r>
              <a:rPr lang="ru-RU" sz="1600" dirty="0">
                <a:solidFill>
                  <a:srgbClr val="002060"/>
                </a:solidFill>
                <a:latin typeface="Bookman Old Style" pitchFamily="18" charset="0"/>
              </a:rPr>
              <a:t>. - Орел : ВНИИСПК, 2014. - 588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44755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descr="C:\Users\tretyakova-nv\Desktop\ВИРТУАЛЬНЫЕ ВЫСТАВКИ\АВГУСТ\Лань\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16768"/>
            <a:ext cx="4320480" cy="638058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30063"/>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О-328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Овощеводство</a:t>
            </a:r>
            <a:r>
              <a:rPr lang="ru-RU" sz="1600" dirty="0" smtClean="0">
                <a:solidFill>
                  <a:srgbClr val="002060"/>
                </a:solidFill>
                <a:latin typeface="Bookman Old Style" pitchFamily="18" charset="0"/>
              </a:rPr>
              <a:t> </a:t>
            </a:r>
            <a:r>
              <a:rPr lang="ru-RU" sz="1600" dirty="0">
                <a:solidFill>
                  <a:srgbClr val="002060"/>
                </a:solidFill>
                <a:latin typeface="Bookman Old Style" pitchFamily="18" charset="0"/>
              </a:rPr>
              <a:t>: учебное пособие для подготовки бакалавров* / ред.: В. П. Котов, Н. А. </a:t>
            </a:r>
            <a:r>
              <a:rPr lang="ru-RU" sz="1600" dirty="0" err="1">
                <a:solidFill>
                  <a:srgbClr val="002060"/>
                </a:solidFill>
                <a:latin typeface="Bookman Old Style" pitchFamily="18" charset="0"/>
              </a:rPr>
              <a:t>Адрицкая</a:t>
            </a:r>
            <a:r>
              <a:rPr lang="ru-RU" sz="1600" dirty="0">
                <a:solidFill>
                  <a:srgbClr val="002060"/>
                </a:solidFill>
                <a:latin typeface="Bookman Old Style" pitchFamily="18" charset="0"/>
              </a:rPr>
              <a:t>. - Москва ; Санкт-Петербург ; Краснодар : Лань, 2016. - 492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золг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(5),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(3), </a:t>
            </a:r>
            <a:r>
              <a:rPr lang="ru-RU" sz="1600" b="1" dirty="0" err="1">
                <a:solidFill>
                  <a:srgbClr val="002060"/>
                </a:solidFill>
                <a:latin typeface="Bookman Old Style" pitchFamily="18" charset="0"/>
              </a:rPr>
              <a:t>аблг</a:t>
            </a:r>
            <a:r>
              <a:rPr lang="ru-RU" sz="1600" b="1" dirty="0">
                <a:solidFill>
                  <a:srgbClr val="002060"/>
                </a:solidFill>
                <a:latin typeface="Bookman Old Style" pitchFamily="18" charset="0"/>
              </a:rPr>
              <a:t> (5)</a:t>
            </a:r>
          </a:p>
        </p:txBody>
      </p:sp>
    </p:spTree>
    <p:extLst>
      <p:ext uri="{BB962C8B-B14F-4D97-AF65-F5344CB8AC3E}">
        <p14:creationId xmlns:p14="http://schemas.microsoft.com/office/powerpoint/2010/main" val="3442337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Приведены биологические особенности нута посевного, сорта, место в севообороте, обработка почвы и применение удобрений, подготовка семян к посеву, посев и уход за посевами, химическая защита от сорняков, вредителей и болезней, уборка, послеуборочная обработка и хранение, экономическая эффективность его производства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8434" name="Picture 2" descr="C:\Users\tretyakova-nv\Desktop\ВИРТУАЛЬНЫЕ ВЫСТАВКИ\АВГУСТ\Заменный акт 4.08.2016\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399" y="260648"/>
            <a:ext cx="4213577"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38"/>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635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443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Ресурсосберегающая </a:t>
            </a:r>
            <a:r>
              <a:rPr lang="ru-RU" sz="1600" b="1" dirty="0">
                <a:solidFill>
                  <a:srgbClr val="002060"/>
                </a:solidFill>
                <a:latin typeface="Bookman Old Style" pitchFamily="18" charset="0"/>
              </a:rPr>
              <a:t>технология производства нута </a:t>
            </a:r>
            <a:r>
              <a:rPr lang="ru-RU" sz="1600" dirty="0">
                <a:solidFill>
                  <a:srgbClr val="002060"/>
                </a:solidFill>
                <a:latin typeface="Bookman Old Style" pitchFamily="18" charset="0"/>
              </a:rPr>
              <a:t>: научное издание / Н. И. </a:t>
            </a:r>
            <a:r>
              <a:rPr lang="ru-RU" sz="1600" dirty="0" err="1">
                <a:solidFill>
                  <a:srgbClr val="002060"/>
                </a:solidFill>
                <a:latin typeface="Bookman Old Style" pitchFamily="18" charset="0"/>
              </a:rPr>
              <a:t>Германцева</a:t>
            </a:r>
            <a:r>
              <a:rPr lang="ru-RU" sz="1600" dirty="0">
                <a:solidFill>
                  <a:srgbClr val="002060"/>
                </a:solidFill>
                <a:latin typeface="Bookman Old Style" pitchFamily="18" charset="0"/>
              </a:rPr>
              <a:t> [и др.] ; </a:t>
            </a:r>
            <a:r>
              <a:rPr lang="ru-RU" sz="1600" dirty="0" err="1">
                <a:solidFill>
                  <a:srgbClr val="002060"/>
                </a:solidFill>
                <a:latin typeface="Bookman Old Style" pitchFamily="18" charset="0"/>
              </a:rPr>
              <a:t>Росинформагротех</a:t>
            </a:r>
            <a:r>
              <a:rPr lang="ru-RU" sz="1600" dirty="0">
                <a:solidFill>
                  <a:srgbClr val="002060"/>
                </a:solidFill>
                <a:latin typeface="Bookman Old Style" pitchFamily="18" charset="0"/>
              </a:rPr>
              <a:t>. - Москва : </a:t>
            </a:r>
            <a:r>
              <a:rPr lang="ru-RU" sz="1600" dirty="0" err="1">
                <a:solidFill>
                  <a:srgbClr val="002060"/>
                </a:solidFill>
                <a:latin typeface="Bookman Old Style" pitchFamily="18" charset="0"/>
              </a:rPr>
              <a:t>Росинформагротех</a:t>
            </a:r>
            <a:r>
              <a:rPr lang="ru-RU" sz="1600" dirty="0">
                <a:solidFill>
                  <a:srgbClr val="002060"/>
                </a:solidFill>
                <a:latin typeface="Bookman Old Style" pitchFamily="18" charset="0"/>
              </a:rPr>
              <a:t>, 2015. - 47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773680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Пособие содержит методические указания для выполнения лабораторных, практических и самостоятельных работ. Основное внимание уделено изучению вопросов биологии и экологии декоративных растений открытого и защищенного грунта и технологическим процессам в цветоводстве и питомниководстве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АВГУСТ\Лань\Изображение 0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8367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39420"/>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635.9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961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Вьюгин</a:t>
            </a:r>
            <a:r>
              <a:rPr lang="ru-RU" sz="1600" b="1" dirty="0">
                <a:solidFill>
                  <a:srgbClr val="002060"/>
                </a:solidFill>
                <a:latin typeface="Bookman Old Style" pitchFamily="18" charset="0"/>
              </a:rPr>
              <a:t>, С.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Цветоводство и питомниководство </a:t>
            </a:r>
            <a:r>
              <a:rPr lang="ru-RU" sz="1600" dirty="0">
                <a:solidFill>
                  <a:srgbClr val="002060"/>
                </a:solidFill>
                <a:latin typeface="Bookman Old Style" pitchFamily="18" charset="0"/>
              </a:rPr>
              <a:t>: учебное пособие для бакалавров* / С. М. Вьюгин, Г. В. Вьюгина.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 Москва ; Санкт-Петербург ; Краснодар : Лань, 2016. - 143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73026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Данное учебное пособие предназначено для бакалавров и магистрантов, обучающихся по направлению «Зоотехния» и «Ветеринария» для изучения опыта стран Европейского Союза в области органического (экологического, биологического) животноводства и предпосылок для внедрения данной прогрессивной формы хозяйствования в условиях России в целом и Байкальского региона в частности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АВГУСТ\Лань\Изображение 00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528" y="260648"/>
            <a:ext cx="4174959"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7175"/>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310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Насатуев</a:t>
            </a:r>
            <a:r>
              <a:rPr lang="ru-RU" sz="1600" b="1" dirty="0">
                <a:solidFill>
                  <a:srgbClr val="002060"/>
                </a:solidFill>
                <a:latin typeface="Bookman Old Style" pitchFamily="18" charset="0"/>
              </a:rPr>
              <a:t>, Б.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Органическое животноводство </a:t>
            </a:r>
            <a:r>
              <a:rPr lang="ru-RU" sz="1600" dirty="0">
                <a:solidFill>
                  <a:srgbClr val="002060"/>
                </a:solidFill>
                <a:latin typeface="Bookman Old Style" pitchFamily="18" charset="0"/>
              </a:rPr>
              <a:t>: учебное пособие* / Б. Д. </a:t>
            </a:r>
            <a:r>
              <a:rPr lang="ru-RU" sz="1600" dirty="0" err="1">
                <a:solidFill>
                  <a:srgbClr val="002060"/>
                </a:solidFill>
                <a:latin typeface="Bookman Old Style" pitchFamily="18" charset="0"/>
              </a:rPr>
              <a:t>Насатуев</a:t>
            </a:r>
            <a:r>
              <a:rPr lang="ru-RU" sz="1600" dirty="0">
                <a:solidFill>
                  <a:srgbClr val="002060"/>
                </a:solidFill>
                <a:latin typeface="Bookman Old Style" pitchFamily="18" charset="0"/>
              </a:rPr>
              <a:t>. - 2-е изд., доп. - Москва ; Санкт-Петербург ; Краснодар : Лань, 2016. - 191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ветаб</a:t>
            </a:r>
            <a:r>
              <a:rPr lang="ru-RU" sz="1600" b="1" dirty="0">
                <a:solidFill>
                  <a:srgbClr val="002060"/>
                </a:solidFill>
                <a:latin typeface="Bookman Old Style" pitchFamily="18" charset="0"/>
              </a:rPr>
              <a:t> (9)</a:t>
            </a:r>
          </a:p>
        </p:txBody>
      </p:sp>
    </p:spTree>
    <p:extLst>
      <p:ext uri="{BB962C8B-B14F-4D97-AF65-F5344CB8AC3E}">
        <p14:creationId xmlns:p14="http://schemas.microsoft.com/office/powerpoint/2010/main" val="3093061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42" name="Picture 2" descr="C:\Users\tretyakova-nv\Desktop\ВИРТУАЛЬНЫЕ ВЫСТАВКИ\АВГУСТ\Заменный акт 4.08.2016\Изображение 02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8367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609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Порядок </a:t>
            </a:r>
            <a:r>
              <a:rPr lang="ru-RU" sz="1600" b="1" dirty="0">
                <a:solidFill>
                  <a:srgbClr val="002060"/>
                </a:solidFill>
                <a:latin typeface="Bookman Old Style" pitchFamily="18" charset="0"/>
              </a:rPr>
              <a:t>и условия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проведения бонитировки племенных овец полугрубошерстных пород </a:t>
            </a:r>
            <a:r>
              <a:rPr lang="ru-RU" sz="1600" dirty="0">
                <a:solidFill>
                  <a:srgbClr val="002060"/>
                </a:solidFill>
                <a:latin typeface="Bookman Old Style" pitchFamily="18" charset="0"/>
              </a:rPr>
              <a:t>: научное издание / Х. А. </a:t>
            </a:r>
            <a:r>
              <a:rPr lang="ru-RU" sz="1600" dirty="0" err="1">
                <a:solidFill>
                  <a:srgbClr val="002060"/>
                </a:solidFill>
                <a:latin typeface="Bookman Old Style" pitchFamily="18" charset="0"/>
              </a:rPr>
              <a:t>Амерханов</a:t>
            </a:r>
            <a:r>
              <a:rPr lang="ru-RU" sz="1600" dirty="0">
                <a:solidFill>
                  <a:srgbClr val="002060"/>
                </a:solidFill>
                <a:latin typeface="Bookman Old Style" pitchFamily="18" charset="0"/>
              </a:rPr>
              <a:t> [и др.] ; ред. В. И. Сидорова. - Москва : </a:t>
            </a:r>
            <a:r>
              <a:rPr lang="ru-RU" sz="1600" dirty="0" err="1">
                <a:solidFill>
                  <a:srgbClr val="002060"/>
                </a:solidFill>
                <a:latin typeface="Bookman Old Style" pitchFamily="18" charset="0"/>
              </a:rPr>
              <a:t>Росинформагротех</a:t>
            </a:r>
            <a:r>
              <a:rPr lang="ru-RU" sz="1600" dirty="0">
                <a:solidFill>
                  <a:srgbClr val="002060"/>
                </a:solidFill>
                <a:latin typeface="Bookman Old Style" pitchFamily="18" charset="0"/>
              </a:rPr>
              <a:t>, 2015. - 17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831429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573016"/>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вопросы развития мясного скотоводства за рубежом, в России и Северо-Западном федеральном округе; представлены биологические особенности мясного скота; характеристика зарубежных и отечественных мясных пород; зоотехнический и племенной учет в мясном скотоводстве; представлена технология производства говядины; оценка мясной продуктивности скота; развитие мясного скотоводства в малых формах хозяйствования и экономическая эффективность отрасли. </a:t>
            </a:r>
          </a:p>
        </p:txBody>
      </p:sp>
      <p:pic>
        <p:nvPicPr>
          <p:cNvPr id="1026" name="Picture 2" descr="C:\Users\tretyakova-nv\Desktop\ВИРТУАЛЬНЫЕ ВЫСТАВКИ\АВГУСТ\Лань\Изображение 0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42624"/>
            <a:ext cx="4275289" cy="637275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4002851"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10863" y="247081"/>
            <a:ext cx="4824536" cy="2215991"/>
          </a:xfrm>
          <a:prstGeom prst="rect">
            <a:avLst/>
          </a:prstGeom>
          <a:noFill/>
        </p:spPr>
        <p:txBody>
          <a:bodyPr wrap="square" rtlCol="0">
            <a:spAutoFit/>
          </a:bodyPr>
          <a:lstStyle/>
          <a:p>
            <a:r>
              <a:rPr lang="ru-RU" sz="1400" b="1" dirty="0">
                <a:solidFill>
                  <a:srgbClr val="002060"/>
                </a:solidFill>
                <a:latin typeface="Bookman Old Style" pitchFamily="18" charset="0"/>
              </a:rPr>
              <a:t>636</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С 506</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Смирнова</a:t>
            </a:r>
            <a:r>
              <a:rPr lang="ru-RU" sz="1400" b="1" dirty="0">
                <a:solidFill>
                  <a:srgbClr val="002060"/>
                </a:solidFill>
                <a:latin typeface="Bookman Old Style" pitchFamily="18" charset="0"/>
              </a:rPr>
              <a:t>, М. Ф.</a:t>
            </a:r>
            <a:r>
              <a:rPr lang="ru-RU" sz="1400" dirty="0">
                <a:solidFill>
                  <a:srgbClr val="002060"/>
                </a:solidFill>
                <a:latin typeface="Bookman Old Style" pitchFamily="18" charset="0"/>
              </a:rPr>
              <a:t> </a:t>
            </a:r>
            <a:r>
              <a:rPr lang="ru-RU" sz="1400" b="1" dirty="0">
                <a:solidFill>
                  <a:srgbClr val="002060"/>
                </a:solidFill>
                <a:latin typeface="Bookman Old Style" pitchFamily="18" charset="0"/>
              </a:rPr>
              <a:t>Практическое руководство по мясному скотоводству </a:t>
            </a:r>
            <a:r>
              <a:rPr lang="ru-RU" sz="1400" dirty="0">
                <a:solidFill>
                  <a:srgbClr val="002060"/>
                </a:solidFill>
                <a:latin typeface="Bookman Old Style" pitchFamily="18" charset="0"/>
              </a:rPr>
              <a:t>: учебное пособие* / М. Ф. Смирнова, С. Л. Сафронов, В. В. Смирнова. - Москва ; Санкт-Петербург ; Краснодар : Лань, 2016. - 319 с. </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en-US"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ветаб</a:t>
            </a:r>
            <a:r>
              <a:rPr lang="ru-RU" sz="1600" b="1" dirty="0">
                <a:solidFill>
                  <a:srgbClr val="002060"/>
                </a:solidFill>
                <a:latin typeface="Bookman Old Style" pitchFamily="18" charset="0"/>
              </a:rPr>
              <a:t> (9)</a:t>
            </a:r>
          </a:p>
        </p:txBody>
      </p:sp>
    </p:spTree>
    <p:extLst>
      <p:ext uri="{BB962C8B-B14F-4D97-AF65-F5344CB8AC3E}">
        <p14:creationId xmlns:p14="http://schemas.microsoft.com/office/powerpoint/2010/main" val="4238536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Состоит из трех разделов. Первый посвящен оценке питательности кормов и основам полноценного кормления животных. Во втором описаны виды кормов (сочные, водянистые, грубые, концентрированные, животного происхождения и кормовые добавки) и кормопроизводство. Третий содержит сведения и рекомендации по нормированному кормлению животных разных видов (КРС, овец, коз, свиней, лошадей, птицы, кроликов, нутрий, рыбы, пчел, пушных зверей, собак и кошек). Изложены основы диетического кормления животных</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Ноябрь\Проспект науки\Изображение 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8747"/>
            <a:ext cx="4320480" cy="628369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0668"/>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Х 867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Хохрин</a:t>
            </a:r>
            <a:r>
              <a:rPr lang="ru-RU" sz="1600" b="1" dirty="0">
                <a:solidFill>
                  <a:srgbClr val="002060"/>
                </a:solidFill>
                <a:latin typeface="Bookman Old Style" pitchFamily="18" charset="0"/>
              </a:rPr>
              <a:t>, С.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Кормление животных с основами кормопроизводства </a:t>
            </a:r>
            <a:r>
              <a:rPr lang="ru-RU" sz="1600" dirty="0">
                <a:solidFill>
                  <a:srgbClr val="002060"/>
                </a:solidFill>
                <a:latin typeface="Bookman Old Style" pitchFamily="18" charset="0"/>
              </a:rPr>
              <a:t>[Текст] : учебник* / С. Н. </a:t>
            </a:r>
            <a:r>
              <a:rPr lang="ru-RU" sz="1600" dirty="0" err="1">
                <a:solidFill>
                  <a:srgbClr val="002060"/>
                </a:solidFill>
                <a:latin typeface="Bookman Old Style" pitchFamily="18" charset="0"/>
              </a:rPr>
              <a:t>Хохрин</a:t>
            </a:r>
            <a:r>
              <a:rPr lang="ru-RU" sz="1600" dirty="0">
                <a:solidFill>
                  <a:srgbClr val="002060"/>
                </a:solidFill>
                <a:latin typeface="Bookman Old Style" pitchFamily="18" charset="0"/>
              </a:rPr>
              <a:t>, К. А. Рожков, И. В. </a:t>
            </a:r>
            <a:r>
              <a:rPr lang="ru-RU" sz="1600" dirty="0" err="1">
                <a:solidFill>
                  <a:srgbClr val="002060"/>
                </a:solidFill>
                <a:latin typeface="Bookman Old Style" pitchFamily="18" charset="0"/>
              </a:rPr>
              <a:t>Лунегова</a:t>
            </a:r>
            <a:r>
              <a:rPr lang="ru-RU" sz="1600" dirty="0">
                <a:solidFill>
                  <a:srgbClr val="002060"/>
                </a:solidFill>
                <a:latin typeface="Bookman Old Style" pitchFamily="18" charset="0"/>
              </a:rPr>
              <a:t>. - Санкт-Петербург : Проспект Науки, 2016. - 480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31183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rPr>
              <a:t>В практикум включены задания по практическому изучению курса, дана подробная иллюстрированная характеристика основным отечественным и зарубежным породам кроликов; изложен материал по особенностям их биологии; применении искусственного осеменения, оборудование, определение качества спермы, техника взятия, разбавления и введения спермы. Приведен подробный состав кормовых средств используемых в кролиководстве и описана методика анализа и составления рационов; подробно освещены вопросы племенной работы и раздел посвященный продукции кролиководства и улучшению ее качества. По всем разделам разработаны задания для самостоятельной работы. Для студентов вузов, обучающихся по специальности "Зоотехния". </a:t>
            </a:r>
            <a:endParaRPr lang="ru-RU" sz="1200" dirty="0">
              <a:solidFill>
                <a:srgbClr val="002060"/>
              </a:solidFill>
              <a:latin typeface="Bookman Old Style" pitchFamily="18" charset="0"/>
            </a:endParaRPr>
          </a:p>
        </p:txBody>
      </p:sp>
      <p:pic>
        <p:nvPicPr>
          <p:cNvPr id="3074" name="Picture 2" descr="C:\Users\tretyakova-nv\Desktop\ВИРТУАЛЬНЫЕ ВЫСТАВКИ\АВГУСТ\Лань\Изображение 01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40" y="260648"/>
            <a:ext cx="419703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973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Ш 961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Шумилина</a:t>
            </a:r>
            <a:r>
              <a:rPr lang="ru-RU" sz="1600" b="1" dirty="0">
                <a:solidFill>
                  <a:srgbClr val="002060"/>
                </a:solidFill>
                <a:latin typeface="Bookman Old Style" pitchFamily="18" charset="0"/>
              </a:rPr>
              <a:t>, Н.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Практикум по кролиководству </a:t>
            </a:r>
            <a:r>
              <a:rPr lang="ru-RU" sz="1600" dirty="0">
                <a:solidFill>
                  <a:srgbClr val="002060"/>
                </a:solidFill>
                <a:latin typeface="Bookman Old Style" pitchFamily="18" charset="0"/>
              </a:rPr>
              <a:t>: учебное пособие / Н. Н. Шумилина, Ю. А. Калугин, Н. А. Балакирев.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 Москва ; Санкт-Петербург ; Краснодар : Лань, 2016. - 271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ветаб</a:t>
            </a:r>
            <a:r>
              <a:rPr lang="ru-RU" sz="1600" b="1" dirty="0">
                <a:solidFill>
                  <a:srgbClr val="002060"/>
                </a:solidFill>
                <a:latin typeface="Bookman Old Style" pitchFamily="18" charset="0"/>
              </a:rPr>
              <a:t> (9)</a:t>
            </a:r>
          </a:p>
        </p:txBody>
      </p:sp>
    </p:spTree>
    <p:extLst>
      <p:ext uri="{BB962C8B-B14F-4D97-AF65-F5344CB8AC3E}">
        <p14:creationId xmlns:p14="http://schemas.microsoft.com/office/powerpoint/2010/main" val="3051851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Приведена характеристика молока-сырья, условия его получения и первичной обработки на ферме. Описаны виды и способы обработки молока на предприятии; технология и оборудование для производства основных групп цельномолочных продуктов (питьевого молока и сливок, кисломолочных напитков, творога и сметаны, различных видов творожных изделий) и мороженого с учетом современных достижений в отрасли. </a:t>
            </a:r>
          </a:p>
        </p:txBody>
      </p:sp>
      <p:pic>
        <p:nvPicPr>
          <p:cNvPr id="9218" name="Picture 2" descr="C:\Users\tretyakova-nv\Desktop\ВИРТУАЛЬНЫЕ ВЫСТАВКИ\АВГУСТ\Лань\Изображение 0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60219"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7175"/>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З-125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Забодалова</a:t>
            </a:r>
            <a:r>
              <a:rPr lang="ru-RU" sz="1600" b="1" dirty="0">
                <a:solidFill>
                  <a:srgbClr val="002060"/>
                </a:solidFill>
                <a:latin typeface="Bookman Old Style" pitchFamily="18" charset="0"/>
              </a:rPr>
              <a:t>, Л.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Технология цельномолочных продуктов и мороженого </a:t>
            </a:r>
            <a:r>
              <a:rPr lang="ru-RU" sz="1600" dirty="0">
                <a:solidFill>
                  <a:srgbClr val="002060"/>
                </a:solidFill>
                <a:latin typeface="Bookman Old Style" pitchFamily="18" charset="0"/>
              </a:rPr>
              <a:t>: учебное пособие* / Л. А. </a:t>
            </a:r>
            <a:r>
              <a:rPr lang="ru-RU" sz="1600" dirty="0" err="1">
                <a:solidFill>
                  <a:srgbClr val="002060"/>
                </a:solidFill>
                <a:latin typeface="Bookman Old Style" pitchFamily="18" charset="0"/>
              </a:rPr>
              <a:t>Забодалова</a:t>
            </a:r>
            <a:r>
              <a:rPr lang="ru-RU" sz="1600" dirty="0">
                <a:solidFill>
                  <a:srgbClr val="002060"/>
                </a:solidFill>
                <a:latin typeface="Bookman Old Style" pitchFamily="18" charset="0"/>
              </a:rPr>
              <a:t>, Т. Н. Евстигнеева.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Санкт-Петербург ; Краснодар : Лань, 2016. - 351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212903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2" y="3211972"/>
            <a:ext cx="4896543" cy="349326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smtClean="0">
                <a:solidFill>
                  <a:srgbClr val="002060"/>
                </a:solidFill>
                <a:latin typeface="Bookman Old Style" pitchFamily="18" charset="0"/>
              </a:rPr>
              <a:t>В пособии рассмотрены прикладные аспекты методов оптимизации и принятия решений применительно к требованиям Федерального государственного образовательного стандарта по направлению «</a:t>
            </a:r>
            <a:r>
              <a:rPr lang="ru-RU" sz="1100" dirty="0" err="1" smtClean="0">
                <a:solidFill>
                  <a:srgbClr val="002060"/>
                </a:solidFill>
                <a:latin typeface="Bookman Old Style" pitchFamily="18" charset="0"/>
              </a:rPr>
              <a:t>Агроинженерия</a:t>
            </a:r>
            <a:r>
              <a:rPr lang="ru-RU" sz="1100" dirty="0" smtClean="0">
                <a:solidFill>
                  <a:srgbClr val="002060"/>
                </a:solidFill>
                <a:latin typeface="Bookman Old Style" pitchFamily="18" charset="0"/>
              </a:rPr>
              <a:t>» (уровень подготовки — магистратура). Может быть также использовано для подготовки научно-педагогических кадров в аспирантуре по направлению «Технологии, средства механизации и энергетическое оборудование в сельском, лесном и рыбном хозяйстве». Пособие иллюстрируется многочисленными примерами решения указанных задач из исследовательской и производственной практики инженерной сферы агропромышленного комплекса. Для студентов, аспирантов аграрных вузов и слушателей курсов повышения квалификации инженерно-технических работников сельского хозяйства. Рекомендовано УМО вузов РФ по </a:t>
            </a:r>
            <a:r>
              <a:rPr lang="ru-RU" sz="1100" dirty="0" err="1" smtClean="0">
                <a:solidFill>
                  <a:srgbClr val="002060"/>
                </a:solidFill>
                <a:latin typeface="Bookman Old Style" pitchFamily="18" charset="0"/>
              </a:rPr>
              <a:t>агроинженерному</a:t>
            </a:r>
            <a:r>
              <a:rPr lang="ru-RU" sz="1100" dirty="0" smtClean="0">
                <a:solidFill>
                  <a:srgbClr val="002060"/>
                </a:solidFill>
                <a:latin typeface="Bookman Old Style" pitchFamily="18" charset="0"/>
              </a:rPr>
              <a:t> образованию в качестве учебного пособия для студентов, осваивающих образовательные программы магистратуры по направлению подготовки «</a:t>
            </a:r>
            <a:r>
              <a:rPr lang="ru-RU" sz="1100" dirty="0" err="1" smtClean="0">
                <a:solidFill>
                  <a:srgbClr val="002060"/>
                </a:solidFill>
                <a:latin typeface="Bookman Old Style" pitchFamily="18" charset="0"/>
              </a:rPr>
              <a:t>Агроинженерия</a:t>
            </a:r>
            <a:r>
              <a:rPr lang="ru-RU" sz="1100" dirty="0" smtClean="0">
                <a:solidFill>
                  <a:srgbClr val="002060"/>
                </a:solidFill>
                <a:latin typeface="Bookman Old Style" pitchFamily="18" charset="0"/>
              </a:rPr>
              <a:t>» и аспирантуры по направлению подготовки «Технологии, средства механизации и энергетическое оборудование в сельском, лесном и рыбном хозяйстве».</a:t>
            </a:r>
            <a:endParaRPr lang="ru-RU" sz="1100" dirty="0">
              <a:solidFill>
                <a:srgbClr val="002060"/>
              </a:solidFill>
              <a:latin typeface="Bookman Old Style" pitchFamily="18" charset="0"/>
            </a:endParaRPr>
          </a:p>
        </p:txBody>
      </p:sp>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188640"/>
            <a:ext cx="4896544" cy="2523768"/>
          </a:xfrm>
          <a:prstGeom prst="rect">
            <a:avLst/>
          </a:prstGeom>
          <a:noFill/>
        </p:spPr>
        <p:txBody>
          <a:bodyPr wrap="square" rtlCol="0">
            <a:spAutoFit/>
          </a:bodyPr>
          <a:lstStyle/>
          <a:p>
            <a:r>
              <a:rPr lang="ru-RU" sz="1500" b="1" dirty="0">
                <a:solidFill>
                  <a:srgbClr val="002060"/>
                </a:solidFill>
                <a:latin typeface="Bookman Old Style" pitchFamily="18" charset="0"/>
              </a:rPr>
              <a:t>51</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Ф 330</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Федоренко</a:t>
            </a:r>
            <a:r>
              <a:rPr lang="ru-RU" sz="1500" b="1" dirty="0">
                <a:solidFill>
                  <a:srgbClr val="002060"/>
                </a:solidFill>
                <a:latin typeface="Bookman Old Style" pitchFamily="18" charset="0"/>
              </a:rPr>
              <a:t>, И. Я.</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Оптимизация и принятие решений в </a:t>
            </a:r>
            <a:r>
              <a:rPr lang="ru-RU" sz="1500" b="1" dirty="0" err="1">
                <a:solidFill>
                  <a:srgbClr val="002060"/>
                </a:solidFill>
                <a:latin typeface="Bookman Old Style" pitchFamily="18" charset="0"/>
              </a:rPr>
              <a:t>агроинженерных</a:t>
            </a:r>
            <a:r>
              <a:rPr lang="ru-RU" sz="1500" b="1" dirty="0">
                <a:solidFill>
                  <a:srgbClr val="002060"/>
                </a:solidFill>
                <a:latin typeface="Bookman Old Style" pitchFamily="18" charset="0"/>
              </a:rPr>
              <a:t> задачах </a:t>
            </a:r>
            <a:r>
              <a:rPr lang="ru-RU" sz="1500" dirty="0">
                <a:solidFill>
                  <a:srgbClr val="002060"/>
                </a:solidFill>
                <a:latin typeface="Bookman Old Style" pitchFamily="18" charset="0"/>
              </a:rPr>
              <a:t>[Текст] : учебное пособие* для [магистрантов и аспирантов] / И. Я. Федоренко, С. В. Морозова. - 2-е изд., </a:t>
            </a:r>
            <a:r>
              <a:rPr lang="ru-RU" sz="1500" dirty="0" err="1">
                <a:solidFill>
                  <a:srgbClr val="002060"/>
                </a:solidFill>
                <a:latin typeface="Bookman Old Style" pitchFamily="18" charset="0"/>
              </a:rPr>
              <a:t>перераб</a:t>
            </a:r>
            <a:r>
              <a:rPr lang="ru-RU" sz="1500" dirty="0">
                <a:solidFill>
                  <a:srgbClr val="002060"/>
                </a:solidFill>
                <a:latin typeface="Bookman Old Style" pitchFamily="18" charset="0"/>
              </a:rPr>
              <a:t>. и доп. - Москва ; Санкт-Петербург ; Краснодар : Лань, 2016. - 285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pic>
        <p:nvPicPr>
          <p:cNvPr id="15362" name="Picture 2" descr="C:\Users\tretyakova-nv\Desktop\ВИРТУАЛЬНЫЕ ВЫСТАВКИ\Декабрь\Лань\Изображение 00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77" y="260648"/>
            <a:ext cx="4140141"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97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Описан порядок выполнения 22-х лабораторных работ по технологии производства молока, заквасок, кисломолочных продуктов, мороженого, продуктов детского питания, молочных консервов, сливочного и топленого масел, творожных и плавленых сыров, напитков и продуктов из вторичного молочного сырья. Описание каждой работы включает перечень используемых приборов и материалов, методов исследования, технологий производства, рецептур. Описан процесс выполнения работ, их оформление. Содержатся контрольные вопросы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Ноябрь\Проспект науки\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55" y="260648"/>
            <a:ext cx="4280521"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220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Мамаев</a:t>
            </a:r>
            <a:r>
              <a:rPr lang="ru-RU" sz="1600" b="1" dirty="0">
                <a:solidFill>
                  <a:srgbClr val="002060"/>
                </a:solidFill>
                <a:latin typeface="Bookman Old Style" pitchFamily="18" charset="0"/>
              </a:rPr>
              <a:t>, А.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Технология молока и молочных продуктов. Лабораторный практикум </a:t>
            </a:r>
            <a:r>
              <a:rPr lang="ru-RU" sz="1600" dirty="0">
                <a:solidFill>
                  <a:srgbClr val="002060"/>
                </a:solidFill>
                <a:latin typeface="Bookman Old Style" pitchFamily="18" charset="0"/>
              </a:rPr>
              <a:t>[Текст] : учебно-методическое пособие* / А. В. Мамаев, Е. Ю. Сергеева, Н. Д. Родина. - Санкт-Петербург : Проспект Науки, 2016. - 223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414252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52670" y="3212976"/>
            <a:ext cx="4608917"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изложены исследования по разработке технологий мясных продуктов различной функциональности на основе мяса нутрий и мускусной утки. Разработана технология запеченных изделий на основе мяса нутрий. Определены химический состав и показатели качества запеченных изделий. Изучено изменение свойств мяса нутрий в процессе посола. Приведены научные исследования по разработке мясных систем на основе мускусной утки с использованием композитных смесей. Предложена практическая реализация модифицированных рецептур колбасок для жарки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АВГУСТ\Заменный акт 4.08.2016\Изображение 01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345167"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78104"/>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535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Местные </a:t>
            </a:r>
            <a:r>
              <a:rPr lang="ru-RU" sz="1600" b="1" dirty="0">
                <a:solidFill>
                  <a:srgbClr val="002060"/>
                </a:solidFill>
                <a:latin typeface="Bookman Old Style" pitchFamily="18" charset="0"/>
              </a:rPr>
              <a:t>ресурсы нетрадиционной</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животноводческой продукции: производство и переработка </a:t>
            </a:r>
            <a:r>
              <a:rPr lang="ru-RU" sz="1600" dirty="0">
                <a:solidFill>
                  <a:srgbClr val="002060"/>
                </a:solidFill>
                <a:latin typeface="Bookman Old Style" pitchFamily="18" charset="0"/>
              </a:rPr>
              <a:t>: монография / И. А. Глотова [и др.] ; ред. Е. В. Дурова ; Воронежский ГАУ. - Воронеж : ВГАУ, 2013. - 195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171535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35701" y="3062474"/>
            <a:ext cx="4800795" cy="334707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950" dirty="0">
                <a:solidFill>
                  <a:srgbClr val="002060"/>
                </a:solidFill>
                <a:latin typeface="Bookman Old Style" pitchFamily="18" charset="0"/>
              </a:rPr>
              <a:t>Пособие содержит 4 главы. Материал первых трех формирует теоретическую часть дисциплины. Первая глава посвящена вопросам статической биохимии. Во второй — раскрываются вопросы динамической биохимии, в третьей приводятся сведения по частной биохимии сельскохозяйственной продукции: молока, мяса, растительных масел. Четвертая глава представляет собой практикум по дисциплине. В практикуме рассмотрены важнейшие биохимические методы исследования сельскохозяйственного сырья и продукции; подробно изложены теоретические основы инструментальных методов исследования; раскрыты химические и физико-химические механизмы процессов, лежащих в основе приведенных методик; показаны логические и упрощенные формулы обработки результатов исследований. В приложениях приведены способы приготовления реактивов, таблицы химического состава сельскохозяйственной продукции. Все главы пособия иллюстрированы уравнениями реакций и рисунками, литературные сведения обобщены в виде таблиц. Для проверки качества полученных знаний разработаны вопросы и задания для самоконтроля, которые приводятся в конце каждой темы. Учебное пособие предназначено для бакалавров, обучающихся по направлению подготовки «Технология производства и переработки сельскохозяйственной продукции», профиль: «Организация предпринимательской деятельности в агропромышленном комплексе (АПК</a:t>
            </a:r>
            <a:r>
              <a:rPr lang="ru-RU" sz="950" dirty="0" smtClean="0">
                <a:solidFill>
                  <a:srgbClr val="002060"/>
                </a:solidFill>
                <a:latin typeface="Bookman Old Style" pitchFamily="18" charset="0"/>
              </a:rPr>
              <a:t>)».</a:t>
            </a:r>
            <a:endParaRPr lang="ru-RU" sz="950" dirty="0">
              <a:solidFill>
                <a:srgbClr val="002060"/>
              </a:solidFill>
              <a:latin typeface="Bookman Old Style" pitchFamily="18" charset="0"/>
            </a:endParaRPr>
          </a:p>
        </p:txBody>
      </p:sp>
      <p:pic>
        <p:nvPicPr>
          <p:cNvPr id="8194" name="Picture 2" descr="C:\Users\tretyakova-nv\Desktop\ВИРТУАЛЬНЫЕ ВЫСТАВКИ\Декабрь\Лань\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7" y="332656"/>
            <a:ext cx="4274849"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О-927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Охрименко</a:t>
            </a:r>
            <a:r>
              <a:rPr lang="ru-RU" sz="1600" b="1" dirty="0">
                <a:solidFill>
                  <a:srgbClr val="002060"/>
                </a:solidFill>
                <a:latin typeface="Bookman Old Style" pitchFamily="18" charset="0"/>
              </a:rPr>
              <a:t>, О.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Основы биохимии сельскохозяйственной продукции </a:t>
            </a:r>
            <a:r>
              <a:rPr lang="ru-RU" sz="1600" dirty="0">
                <a:solidFill>
                  <a:srgbClr val="002060"/>
                </a:solidFill>
                <a:latin typeface="Bookman Old Style" pitchFamily="18" charset="0"/>
              </a:rPr>
              <a:t>[Текст] : учебное пособие / О. В. Охрименко. - Москва ; Санкт-Петербург ; Краснодар : Лань, 2016. - 447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366782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изложены материалы по экологии и биологии, ареале обитания осетровых рыб. Описаны современные методики оценки качества половых клеток и методы их получения. Подробно рассмотрены вопросы технического обеспечения предприятия </a:t>
            </a:r>
            <a:r>
              <a:rPr lang="ru-RU" sz="1200" dirty="0" err="1">
                <a:solidFill>
                  <a:srgbClr val="002060"/>
                </a:solidFill>
                <a:latin typeface="Bookman Old Style" pitchFamily="18" charset="0"/>
              </a:rPr>
              <a:t>аквакультуры</a:t>
            </a:r>
            <a:r>
              <a:rPr lang="ru-RU" sz="1200" dirty="0">
                <a:solidFill>
                  <a:srgbClr val="002060"/>
                </a:solidFill>
                <a:latin typeface="Bookman Old Style" pitchFamily="18" charset="0"/>
              </a:rPr>
              <a:t>, занимающихся выращиванием осетровых рыб. Также описаны основные этапы биотехники товарного выращивания осетровых рыб в различных типах рыбоводных хозяйств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АВГУСТ\Лань\Изображение 0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1692771"/>
          </a:xfrm>
          <a:prstGeom prst="rect">
            <a:avLst/>
          </a:prstGeom>
          <a:noFill/>
        </p:spPr>
        <p:txBody>
          <a:bodyPr wrap="square" rtlCol="0">
            <a:spAutoFit/>
          </a:bodyPr>
          <a:lstStyle/>
          <a:p>
            <a:r>
              <a:rPr lang="ru-RU" sz="1600" b="1" dirty="0">
                <a:solidFill>
                  <a:srgbClr val="002060"/>
                </a:solidFill>
                <a:latin typeface="Bookman Old Style" pitchFamily="18" charset="0"/>
              </a:rPr>
              <a:t>639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502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Товарное </a:t>
            </a:r>
            <a:r>
              <a:rPr lang="ru-RU" sz="1600" b="1" dirty="0" err="1">
                <a:solidFill>
                  <a:srgbClr val="002060"/>
                </a:solidFill>
                <a:latin typeface="Bookman Old Style" pitchFamily="18" charset="0"/>
              </a:rPr>
              <a:t>осетроводство</a:t>
            </a:r>
            <a:r>
              <a:rPr lang="ru-RU" sz="1600" dirty="0">
                <a:solidFill>
                  <a:srgbClr val="002060"/>
                </a:solidFill>
                <a:latin typeface="Bookman Old Style" pitchFamily="18" charset="0"/>
              </a:rPr>
              <a:t> : учебник* / Е. И. Хрусталев [и др.]. - Москва ; Санкт-Петербург ; Краснодар : Лань, 2016. - 297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842338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5540" name="Picture 4" descr="http://www.histoire-image.org/photo/zoom/nard04_chicot_001f.jpg"/>
          <p:cNvPicPr>
            <a:picLocks noChangeAspect="1" noChangeArrowheads="1"/>
          </p:cNvPicPr>
          <p:nvPr/>
        </p:nvPicPr>
        <p:blipFill rotWithShape="1">
          <a:blip r:embed="rId3">
            <a:extLst>
              <a:ext uri="{28A0092B-C50C-407E-A947-70E740481C1C}">
                <a14:useLocalDpi xmlns:a14="http://schemas.microsoft.com/office/drawing/2010/main"/>
              </a:ext>
            </a:extLst>
          </a:blip>
          <a:srcRect r="10781"/>
          <a:stretch/>
        </p:blipFill>
        <p:spPr bwMode="auto">
          <a:xfrm>
            <a:off x="0" y="-23471"/>
            <a:ext cx="9143999" cy="6881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32656"/>
            <a:ext cx="9144000" cy="57606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7" y="332656"/>
            <a:ext cx="9128111" cy="499239"/>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000" b="1" dirty="0" smtClean="0">
                <a:solidFill>
                  <a:srgbClr val="C00000"/>
                </a:solidFill>
                <a:latin typeface="Bookman Old Style" pitchFamily="18" charset="0"/>
              </a:rPr>
              <a:t>4. МЕДИЦИНА</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115107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6568" name="Picture 8" descr="http://snob.ru/i/indoc/user_29218/dec2e9faadf28d09f235be6091a818d8.jpg"/>
          <p:cNvPicPr>
            <a:picLocks noChangeAspect="1" noChangeArrowheads="1"/>
          </p:cNvPicPr>
          <p:nvPr/>
        </p:nvPicPr>
        <p:blipFill rotWithShape="1">
          <a:blip r:embed="rId3">
            <a:extLst>
              <a:ext uri="{28A0092B-C50C-407E-A947-70E740481C1C}">
                <a14:useLocalDpi xmlns:a14="http://schemas.microsoft.com/office/drawing/2010/main"/>
              </a:ext>
            </a:extLst>
          </a:blip>
          <a:srcRect t="15662" b="2842"/>
          <a:stretch/>
        </p:blipFill>
        <p:spPr bwMode="auto">
          <a:xfrm>
            <a:off x="-17513" y="-28899"/>
            <a:ext cx="9161512" cy="6886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5888" y="188640"/>
            <a:ext cx="9091600" cy="74388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2717" y="224641"/>
            <a:ext cx="9128111"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5. ЭКОНОМИКА. БУХГАЛТЕРСКИЙ УЧЁТ.</a:t>
            </a:r>
          </a:p>
          <a:p>
            <a:pPr algn="ctr"/>
            <a:r>
              <a:rPr lang="ru-RU" sz="2000" b="1" dirty="0" smtClean="0">
                <a:solidFill>
                  <a:srgbClr val="C00000"/>
                </a:solidFill>
                <a:latin typeface="Bookman Old Style" pitchFamily="18" charset="0"/>
              </a:rPr>
              <a:t>УПРАВЛЕНИЕ ПРЕДПРИЯТИЕМ</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953446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пособии изложены основные понятия менеджмента, этапы его развития как науки, закономерности и принципы функционирования организации, цели и методы организационного планирования, типы организационных структур и принципы их проектирования, виды и процедуры внутриорганизационного контроля, особенности стратегического менеджмента, виды управленческих решений и методы их принятия, основы взаимодействия людей в организации, подходы к осуществлению организационных изменений и другие вопросы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АВГУСТ\Заменный акт 4.08.2016\Изображение 0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836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3245"/>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З-219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Закшевская</a:t>
            </a:r>
            <a:r>
              <a:rPr lang="ru-RU" sz="1600" b="1" dirty="0">
                <a:solidFill>
                  <a:srgbClr val="002060"/>
                </a:solidFill>
                <a:latin typeface="Bookman Old Style" pitchFamily="18" charset="0"/>
              </a:rPr>
              <a:t>, Е.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Менеджмент</a:t>
            </a:r>
            <a:r>
              <a:rPr lang="ru-RU" sz="1600" dirty="0">
                <a:solidFill>
                  <a:srgbClr val="002060"/>
                </a:solidFill>
                <a:latin typeface="Bookman Old Style" pitchFamily="18" charset="0"/>
              </a:rPr>
              <a:t> : учебное пособие* / Е. В. </a:t>
            </a:r>
            <a:r>
              <a:rPr lang="ru-RU" sz="1600" dirty="0" err="1">
                <a:solidFill>
                  <a:srgbClr val="002060"/>
                </a:solidFill>
                <a:latin typeface="Bookman Old Style" pitchFamily="18" charset="0"/>
              </a:rPr>
              <a:t>Закшевская</a:t>
            </a:r>
            <a:r>
              <a:rPr lang="ru-RU" sz="1600" dirty="0">
                <a:solidFill>
                  <a:srgbClr val="002060"/>
                </a:solidFill>
                <a:latin typeface="Bookman Old Style" pitchFamily="18" charset="0"/>
              </a:rPr>
              <a:t>, С. Н. Коновалова, Р. П. </a:t>
            </a:r>
            <a:r>
              <a:rPr lang="ru-RU" sz="1600" dirty="0" err="1">
                <a:solidFill>
                  <a:srgbClr val="002060"/>
                </a:solidFill>
                <a:latin typeface="Bookman Old Style" pitchFamily="18" charset="0"/>
              </a:rPr>
              <a:t>Белолипов</a:t>
            </a:r>
            <a:r>
              <a:rPr lang="ru-RU" sz="1600" dirty="0">
                <a:solidFill>
                  <a:srgbClr val="002060"/>
                </a:solidFill>
                <a:latin typeface="Bookman Old Style" pitchFamily="18" charset="0"/>
              </a:rPr>
              <a:t> ; Воронежский ГАУ. - Воронеж : ВГАУ, 2013. - 439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01643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52670" y="3212976"/>
            <a:ext cx="4608917"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кратко излагается курс по управлению инновациями на предприятии. В нем раскрываются основные понятия инновационного менеджмента, классификация инноваций, технологии управления инновационным процессом, методы экспертизы и оценки рисков и эффективности инновационных проектов, рыночные технологии инновационного менеджмента. Для студентов бакалавриата, обучающихся по направлению подготовки “Менеджмент”, а также предпринимателей, работающих в сфере малого инновационного бизнеса, менеджеров, управляющих инновационными процессами на предприятиях</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АВГУСТ\Заменный акт 4.08.2016\Изображение 01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345167"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204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Дармилова</a:t>
            </a:r>
            <a:r>
              <a:rPr lang="ru-RU" sz="1600" b="1" dirty="0">
                <a:solidFill>
                  <a:srgbClr val="002060"/>
                </a:solidFill>
                <a:latin typeface="Bookman Old Style" pitchFamily="18" charset="0"/>
              </a:rPr>
              <a:t>, Ж.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Инновационный менеджмент</a:t>
            </a:r>
            <a:r>
              <a:rPr lang="ru-RU" sz="1600" dirty="0">
                <a:solidFill>
                  <a:srgbClr val="002060"/>
                </a:solidFill>
                <a:latin typeface="Bookman Old Style" pitchFamily="18" charset="0"/>
              </a:rPr>
              <a:t> : учебное пособие* / Ж. Д. </a:t>
            </a:r>
            <a:r>
              <a:rPr lang="ru-RU" sz="1600" dirty="0" err="1">
                <a:solidFill>
                  <a:srgbClr val="002060"/>
                </a:solidFill>
                <a:latin typeface="Bookman Old Style" pitchFamily="18" charset="0"/>
              </a:rPr>
              <a:t>Дармилова</a:t>
            </a:r>
            <a:r>
              <a:rPr lang="ru-RU" sz="1600" dirty="0">
                <a:solidFill>
                  <a:srgbClr val="002060"/>
                </a:solidFill>
                <a:latin typeface="Bookman Old Style" pitchFamily="18" charset="0"/>
              </a:rPr>
              <a:t>. - Москва : Дашков и К', 2016. - 167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257726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9" y="3212976"/>
            <a:ext cx="4752528" cy="846386"/>
          </a:xfrm>
          <a:prstGeom prst="rect">
            <a:avLst/>
          </a:prstGeom>
          <a:noFill/>
        </p:spPr>
        <p:txBody>
          <a:bodyPr wrap="square" rtlCol="0">
            <a:spAutoFit/>
          </a:bodyPr>
          <a:lstStyle/>
          <a:p>
            <a:pPr algn="ctr"/>
            <a:r>
              <a:rPr lang="ru-RU" sz="1300" b="1" dirty="0">
                <a:solidFill>
                  <a:srgbClr val="002060"/>
                </a:solidFill>
                <a:latin typeface="Bookman Old Style" pitchFamily="18" charset="0"/>
              </a:rPr>
              <a:t>Аннотация</a:t>
            </a:r>
            <a:r>
              <a:rPr lang="ru-RU" sz="1300" b="1" dirty="0" smtClean="0">
                <a:solidFill>
                  <a:srgbClr val="002060"/>
                </a:solidFill>
                <a:latin typeface="Bookman Old Style" pitchFamily="18" charset="0"/>
              </a:rPr>
              <a:t>: </a:t>
            </a:r>
            <a:r>
              <a:rPr lang="ru-RU" sz="1200" dirty="0">
                <a:solidFill>
                  <a:srgbClr val="002060"/>
                </a:solidFill>
                <a:latin typeface="Bookman Old Style" pitchFamily="18" charset="0"/>
              </a:rPr>
              <a:t>Практикум содержит комплексный набор кейсов, тренингов и деловых игр, развивающий практические навыки подготовки эффективных управленческих решений в </a:t>
            </a:r>
            <a:r>
              <a:rPr lang="ru-RU" sz="1200" dirty="0" smtClean="0">
                <a:solidFill>
                  <a:srgbClr val="002060"/>
                </a:solidFill>
                <a:latin typeface="Bookman Old Style" pitchFamily="18" charset="0"/>
              </a:rPr>
              <a:t>области </a:t>
            </a:r>
            <a:r>
              <a:rPr lang="ru-RU" sz="1200" dirty="0">
                <a:solidFill>
                  <a:srgbClr val="002060"/>
                </a:solidFill>
                <a:latin typeface="Bookman Old Style" pitchFamily="18" charset="0"/>
              </a:rPr>
              <a:t>менеджмента</a:t>
            </a:r>
            <a:r>
              <a:rPr lang="ru-RU" sz="1200" dirty="0" smtClean="0">
                <a:solidFill>
                  <a:srgbClr val="002060"/>
                </a:solidFill>
                <a:latin typeface="Bookman Old Style" pitchFamily="18" charset="0"/>
              </a:rPr>
              <a:t>.</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4098" name="Picture 2" descr="C:\Users\tretyakova-nv\Desktop\ВИРТУАЛЬНЫЕ ВЫСТАВКИ\АВГУСТ\Заменный акт 4.08.2016\Изображение 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248472"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85"/>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502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Менеджмент</a:t>
            </a:r>
            <a:r>
              <a:rPr lang="ru-RU" sz="1600" b="1" dirty="0">
                <a:solidFill>
                  <a:srgbClr val="002060"/>
                </a:solidFill>
                <a:latin typeface="Bookman Old Style" pitchFamily="18" charset="0"/>
              </a:rPr>
              <a:t>: кейсы, тренинги,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деловые игры. Практикум</a:t>
            </a:r>
            <a:r>
              <a:rPr lang="ru-RU" sz="1600" dirty="0">
                <a:solidFill>
                  <a:srgbClr val="002060"/>
                </a:solidFill>
                <a:latin typeface="Bookman Old Style" pitchFamily="18" charset="0"/>
              </a:rPr>
              <a:t> : учебное пособие / Т. Ю. </a:t>
            </a:r>
            <a:r>
              <a:rPr lang="ru-RU" sz="1600" dirty="0" err="1">
                <a:solidFill>
                  <a:srgbClr val="002060"/>
                </a:solidFill>
                <a:latin typeface="Bookman Old Style" pitchFamily="18" charset="0"/>
              </a:rPr>
              <a:t>Анопченко</a:t>
            </a:r>
            <a:r>
              <a:rPr lang="ru-RU" sz="1600" dirty="0">
                <a:solidFill>
                  <a:srgbClr val="002060"/>
                </a:solidFill>
                <a:latin typeface="Bookman Old Style" pitchFamily="18" charset="0"/>
              </a:rPr>
              <a:t> [и др.] ; ред. А. Е. Илларионова. - Москва : Дашков и К', 2016. - 281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37501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78044" y="3573016"/>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изложены основные вопросы, связанные с экономикой и организацией производства на предприятиях мясной, молочной и </a:t>
            </a:r>
            <a:r>
              <a:rPr lang="ru-RU" sz="1200" dirty="0" err="1">
                <a:solidFill>
                  <a:srgbClr val="002060"/>
                </a:solidFill>
                <a:latin typeface="Bookman Old Style" pitchFamily="18" charset="0"/>
              </a:rPr>
              <a:t>рыбоперерабатывающей</a:t>
            </a:r>
            <a:r>
              <a:rPr lang="ru-RU" sz="1200" dirty="0">
                <a:solidFill>
                  <a:srgbClr val="002060"/>
                </a:solidFill>
                <a:latin typeface="Bookman Old Style" pitchFamily="18" charset="0"/>
              </a:rPr>
              <a:t> промышленности в условиях рынка. Рассмотрены вопросы теории, практической организации и оперативного планирования сферы производства, его комплексной подготовки. Приведены примеры расчетов и вопросы для самопроверки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АВГУСТ\Заменный акт 4.08.2016\Изображение 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240359"/>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10991" y="258746"/>
            <a:ext cx="4824536" cy="2616101"/>
          </a:xfrm>
          <a:prstGeom prst="rect">
            <a:avLst/>
          </a:prstGeom>
          <a:noFill/>
        </p:spPr>
        <p:txBody>
          <a:bodyPr wrap="square" rtlCol="0">
            <a:spAutoFit/>
          </a:bodyPr>
          <a:lstStyle/>
          <a:p>
            <a:r>
              <a:rPr lang="ru-RU" sz="1400" b="1" dirty="0">
                <a:solidFill>
                  <a:srgbClr val="002060"/>
                </a:solidFill>
                <a:latin typeface="Bookman Old Style" pitchFamily="18" charset="0"/>
              </a:rPr>
              <a:t>У9(2)</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Д 797</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Дубровин</a:t>
            </a:r>
            <a:r>
              <a:rPr lang="ru-RU" sz="1400" b="1" dirty="0">
                <a:solidFill>
                  <a:srgbClr val="002060"/>
                </a:solidFill>
                <a:latin typeface="Bookman Old Style" pitchFamily="18" charset="0"/>
              </a:rPr>
              <a:t>, И. А.</a:t>
            </a:r>
            <a:r>
              <a:rPr lang="ru-RU" sz="1400" dirty="0">
                <a:solidFill>
                  <a:srgbClr val="002060"/>
                </a:solidFill>
                <a:latin typeface="Bookman Old Style" pitchFamily="18" charset="0"/>
              </a:rPr>
              <a:t> </a:t>
            </a:r>
            <a:r>
              <a:rPr lang="ru-RU" sz="1400" b="1" dirty="0">
                <a:solidFill>
                  <a:srgbClr val="002060"/>
                </a:solidFill>
                <a:latin typeface="Bookman Old Style" pitchFamily="18" charset="0"/>
              </a:rPr>
              <a:t>Экономика и организация пищевых производств </a:t>
            </a:r>
            <a:r>
              <a:rPr lang="ru-RU" sz="1400" dirty="0">
                <a:solidFill>
                  <a:srgbClr val="002060"/>
                </a:solidFill>
                <a:latin typeface="Bookman Old Style" pitchFamily="18" charset="0"/>
              </a:rPr>
              <a:t>[Текст] : учебное пособие* для студентов высших учебных заведений, обучающихся по направлению "Технология сырья и продуктов животного происхождения" / И. А. Дубровин, А. Р. Есина, И. П. </a:t>
            </a:r>
            <a:r>
              <a:rPr lang="ru-RU" sz="1400" dirty="0" err="1">
                <a:solidFill>
                  <a:srgbClr val="002060"/>
                </a:solidFill>
                <a:latin typeface="Bookman Old Style" pitchFamily="18" charset="0"/>
              </a:rPr>
              <a:t>Стуканова</a:t>
            </a:r>
            <a:r>
              <a:rPr lang="ru-RU" sz="1400" dirty="0">
                <a:solidFill>
                  <a:srgbClr val="002060"/>
                </a:solidFill>
                <a:latin typeface="Bookman Old Style" pitchFamily="18" charset="0"/>
              </a:rPr>
              <a:t> ; ред. И. А. Дубровин. - 4-е изд., </a:t>
            </a:r>
            <a:r>
              <a:rPr lang="ru-RU" sz="1400" dirty="0" err="1">
                <a:solidFill>
                  <a:srgbClr val="002060"/>
                </a:solidFill>
                <a:latin typeface="Bookman Old Style" pitchFamily="18" charset="0"/>
              </a:rPr>
              <a:t>перераб</a:t>
            </a:r>
            <a:r>
              <a:rPr lang="ru-RU" sz="1400" dirty="0">
                <a:solidFill>
                  <a:srgbClr val="002060"/>
                </a:solidFill>
                <a:latin typeface="Bookman Old Style" pitchFamily="18" charset="0"/>
              </a:rPr>
              <a:t>. и доп. - Москва : Дашков и К', 2015. - 228 с.</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685820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212976"/>
            <a:ext cx="4709823" cy="661720"/>
          </a:xfrm>
          <a:prstGeom prst="rect">
            <a:avLst/>
          </a:prstGeom>
          <a:noFill/>
        </p:spPr>
        <p:txBody>
          <a:bodyPr wrap="square" rtlCol="0">
            <a:spAutoFit/>
          </a:bodyPr>
          <a:lstStyle/>
          <a:p>
            <a:pPr algn="ctr"/>
            <a:r>
              <a:rPr lang="ru-RU" sz="1300" b="1" dirty="0">
                <a:solidFill>
                  <a:srgbClr val="002060"/>
                </a:solidFill>
                <a:latin typeface="Bookman Old Style" pitchFamily="18" charset="0"/>
              </a:rPr>
              <a:t>Аннотация</a:t>
            </a:r>
            <a:r>
              <a:rPr lang="ru-RU" sz="1300" b="1" dirty="0" smtClean="0">
                <a:solidFill>
                  <a:srgbClr val="002060"/>
                </a:solidFill>
                <a:latin typeface="Bookman Old Style" pitchFamily="18" charset="0"/>
              </a:rPr>
              <a:t>: </a:t>
            </a:r>
            <a:r>
              <a:rPr lang="ru-RU" sz="1200" dirty="0">
                <a:solidFill>
                  <a:srgbClr val="002060"/>
                </a:solidFill>
              </a:rPr>
              <a:t>Рассмотрена стационарная и нестационарная теплопроводность, изложены вопросы конвективного теплообмена подвижных сред, лучистого теплообмена.</a:t>
            </a:r>
            <a:endParaRPr lang="ru-RU" sz="1200" dirty="0">
              <a:solidFill>
                <a:srgbClr val="002060"/>
              </a:solidFill>
              <a:latin typeface="Bookman Old Style" pitchFamily="18" charset="0"/>
            </a:endParaRPr>
          </a:p>
        </p:txBody>
      </p:sp>
      <p:pic>
        <p:nvPicPr>
          <p:cNvPr id="3074" name="Picture 2" descr="C:\Users\tretyakova-nv\Desktop\ВИРТУАЛЬНЫЕ ВЫСТАВКИ\АВГУСТ\Заменный акт 4.08.2016\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26526"/>
            <a:ext cx="4248472" cy="637082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25042"/>
            <a:ext cx="4824536" cy="2062103"/>
          </a:xfrm>
          <a:prstGeom prst="rect">
            <a:avLst/>
          </a:prstGeom>
          <a:noFill/>
        </p:spPr>
        <p:txBody>
          <a:bodyPr wrap="square" rtlCol="0">
            <a:spAutoFit/>
          </a:bodyPr>
          <a:lstStyle/>
          <a:p>
            <a:r>
              <a:rPr lang="ru-RU" sz="1600" b="1" dirty="0">
                <a:solidFill>
                  <a:srgbClr val="002060"/>
                </a:solidFill>
                <a:latin typeface="Bookman Old Style" pitchFamily="18" charset="0"/>
              </a:rPr>
              <a:t>53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Щ 644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Щербинин</a:t>
            </a:r>
            <a:r>
              <a:rPr lang="ru-RU" sz="1600" b="1" dirty="0">
                <a:solidFill>
                  <a:srgbClr val="002060"/>
                </a:solidFill>
                <a:latin typeface="Bookman Old Style" pitchFamily="18" charset="0"/>
              </a:rPr>
              <a:t>, А. Г.</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Теплопередача</a:t>
            </a:r>
            <a:r>
              <a:rPr lang="ru-RU" sz="1600" dirty="0">
                <a:solidFill>
                  <a:srgbClr val="002060"/>
                </a:solidFill>
                <a:latin typeface="Bookman Old Style" pitchFamily="18" charset="0"/>
              </a:rPr>
              <a:t> : учебное пособие / А. Г. Щербинин, В. В. Черняев ; ПНИПУ. - Пермь : Издательство ПНИПУ, 2014. - 137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849056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C:\Users\tretyakova-nv\Desktop\ВИРТУАЛЬНЫЕ ВЫСТАВКИ\АВГУСТ\Заменный акт 4.08.2016\Изображение 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345166"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78102"/>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192</a:t>
            </a:r>
            <a:br>
              <a:rPr lang="ru-RU" sz="1600" b="1" dirty="0">
                <a:solidFill>
                  <a:srgbClr val="002060"/>
                </a:solidFill>
                <a:latin typeface="Bookman Old Style" pitchFamily="18" charset="0"/>
              </a:rPr>
            </a:br>
            <a:r>
              <a:rPr lang="ru-RU" sz="1600" b="1" dirty="0" err="1">
                <a:solidFill>
                  <a:srgbClr val="002060"/>
                </a:solidFill>
                <a:latin typeface="Bookman Old Style" pitchFamily="18" charset="0"/>
              </a:rPr>
              <a:t>Кандакова</a:t>
            </a:r>
            <a:r>
              <a:rPr lang="ru-RU" sz="1600" b="1" dirty="0">
                <a:solidFill>
                  <a:srgbClr val="002060"/>
                </a:solidFill>
                <a:latin typeface="Bookman Old Style" pitchFamily="18" charset="0"/>
              </a:rPr>
              <a:t>, Г.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Формирование единого экономического пространства СНГ </a:t>
            </a:r>
            <a:r>
              <a:rPr lang="ru-RU" sz="1600" dirty="0">
                <a:solidFill>
                  <a:srgbClr val="002060"/>
                </a:solidFill>
                <a:latin typeface="Bookman Old Style" pitchFamily="18" charset="0"/>
              </a:rPr>
              <a:t>[Текст] : монография / Г. В. </a:t>
            </a:r>
            <a:r>
              <a:rPr lang="ru-RU" sz="1600" dirty="0" err="1">
                <a:solidFill>
                  <a:srgbClr val="002060"/>
                </a:solidFill>
                <a:latin typeface="Bookman Old Style" pitchFamily="18" charset="0"/>
              </a:rPr>
              <a:t>Кандакова</a:t>
            </a:r>
            <a:r>
              <a:rPr lang="ru-RU" sz="1600" dirty="0">
                <a:solidFill>
                  <a:srgbClr val="002060"/>
                </a:solidFill>
                <a:latin typeface="Bookman Old Style" pitchFamily="18" charset="0"/>
              </a:rPr>
              <a:t> ; Воронежский ГАУ. - Воронеж : ВГАУ, 2012. - 185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783001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рассматриваются особенности функционирования пищевой промышленности в условиях рынка, освещаются проблемы рационального размещения предприятий отрасли, особенности инновационных процессов, сырьевой базы, управления качеством пищевой продукции, ценообразования. Для студентов высших учебных заведений, обучающихся по направлениям подготовки "Биотехнология", "Продукты питания из растительного сырья" и "Продукты питания животного происхождения", а также для преподавателей и всех интересующихся проблемами экономики пищевой промышленности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АВГУСТ\Заменный акт 4.08.2016\Изображение 02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92" y="260648"/>
            <a:ext cx="425968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127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Магомедов</a:t>
            </a:r>
            <a:r>
              <a:rPr lang="ru-RU" sz="1600" b="1" dirty="0">
                <a:solidFill>
                  <a:srgbClr val="002060"/>
                </a:solidFill>
                <a:latin typeface="Bookman Old Style" pitchFamily="18" charset="0"/>
              </a:rPr>
              <a:t>, М.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Экономика пищевой промышленности </a:t>
            </a:r>
            <a:r>
              <a:rPr lang="ru-RU" sz="1600" dirty="0">
                <a:solidFill>
                  <a:srgbClr val="002060"/>
                </a:solidFill>
                <a:latin typeface="Bookman Old Style" pitchFamily="18" charset="0"/>
              </a:rPr>
              <a:t>[Текст] : учебник* для студентов высших учебных заведений / М. Д. Магомедов, А. В. Заздравных, Г. А. Афанасьева. - 2-е изд. - Москва : Дашков и К', 2016. - 230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364749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раскрывается современный социально-экономический механизм функционирования предприятий торговли и питания потребительского общества. Главное внимание уделяется методике комплексного анализа и многовариантным подходам экономического обоснования показателей хозяйственно-финансовой деятельности предприятий, выявлению резервов их устойчивого и эффективного развития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5362" name="Picture 2" descr="C:\Users\tretyakova-nv\Desktop\ВИРТУАЛЬНЫЕ ВЫСТАВКИ\Сентябрь\Пермкнига\Изображение 0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8" y="282142"/>
            <a:ext cx="4320481"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4191"/>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Ф 883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Фридман</a:t>
            </a:r>
            <a:r>
              <a:rPr lang="ru-RU" sz="1600" b="1" dirty="0">
                <a:solidFill>
                  <a:srgbClr val="002060"/>
                </a:solidFill>
                <a:latin typeface="Bookman Old Style" pitchFamily="18" charset="0"/>
              </a:rPr>
              <a:t>, А.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Экономика предприятий торговли и питания потребительского общества </a:t>
            </a:r>
            <a:r>
              <a:rPr lang="ru-RU" sz="1600" dirty="0">
                <a:solidFill>
                  <a:srgbClr val="002060"/>
                </a:solidFill>
                <a:latin typeface="Bookman Old Style" pitchFamily="18" charset="0"/>
              </a:rPr>
              <a:t>[Текст] : учебник / А. М. Фридман. - 4-е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Дашков и К', 2015. - 655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021458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охватывает основные проблемы управления финансами. Особое внимание уделено соотнесению современной западной теории финансового менеджмента и российской практики управления финансами в условиях риска и неопределенности глобализации экономики. Учебник соответствует требованиям Государственного образовательного стандарта по специальности «Финансы и кредит» и направлению подготовки «Менеджмент». Для студентов бакалавриата и </a:t>
            </a:r>
            <a:r>
              <a:rPr lang="ru-RU" sz="1200" dirty="0" err="1">
                <a:solidFill>
                  <a:srgbClr val="002060"/>
                </a:solidFill>
                <a:latin typeface="Bookman Old Style" pitchFamily="18" charset="0"/>
              </a:rPr>
              <a:t>специалитета</a:t>
            </a:r>
            <a:r>
              <a:rPr lang="ru-RU" sz="1200" dirty="0">
                <a:solidFill>
                  <a:srgbClr val="002060"/>
                </a:solidFill>
                <a:latin typeface="Bookman Old Style" pitchFamily="18" charset="0"/>
              </a:rPr>
              <a:t>, магистрантов, аспирантов и преподавателей финансово-экономических вузов и факультетов, слушателей системы повышения квалификации, а также экономистов, бухгалтеров, менеджеров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АВГУСТ\Заменный акт 4.08.2016\Изображение 02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770" y="260648"/>
            <a:ext cx="4234206"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6316"/>
            <a:ext cx="4824536" cy="2062103"/>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431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Кириченко</a:t>
            </a:r>
            <a:r>
              <a:rPr lang="ru-RU" sz="1600" b="1" dirty="0">
                <a:solidFill>
                  <a:srgbClr val="002060"/>
                </a:solidFill>
                <a:latin typeface="Bookman Old Style" pitchFamily="18" charset="0"/>
              </a:rPr>
              <a:t>, Т.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Финансовый менеджмент </a:t>
            </a:r>
            <a:r>
              <a:rPr lang="ru-RU" sz="1600" dirty="0">
                <a:solidFill>
                  <a:srgbClr val="002060"/>
                </a:solidFill>
                <a:latin typeface="Bookman Old Style" pitchFamily="18" charset="0"/>
              </a:rPr>
              <a:t>: учебник для студентов высших учебных заведений / Т. В. Кириченко. - Москва : Дашков и К', 2016. - 483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944954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рассматриваются государственные и муниципальные финансы как важнейшее звено финансово-кредитной системы страны. В нем предложены к изучению такие основные элементы централизованных финансов, как бюджет, внебюджетные фонды, государственный долг и кредит. Определены основные тенденции совершенствования бюджетного процесса в Российской Федерации и преобразования в бюджетной сфере. Особое внимание уделено вопросам сбалансированности бюджета и проблеме достижения бюджетного дефицита, организации межбюджетных отношений и управлению государственными и муниципальными финансами. Соответствует актуальным требованиям Федерального государственного образовательного стандарта высшего образования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Октябрь\Юрайт-Восток. 14.11.16\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835" y="260648"/>
            <a:ext cx="4063538"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60648"/>
            <a:ext cx="4824536" cy="2677656"/>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191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Ракитина</a:t>
            </a:r>
            <a:r>
              <a:rPr lang="ru-RU" sz="1600" b="1" dirty="0">
                <a:solidFill>
                  <a:srgbClr val="002060"/>
                </a:solidFill>
                <a:latin typeface="Bookman Old Style" pitchFamily="18" charset="0"/>
              </a:rPr>
              <a:t>, И.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Государственные и муниципальные финансы </a:t>
            </a:r>
            <a:r>
              <a:rPr lang="ru-RU" sz="1600" dirty="0">
                <a:solidFill>
                  <a:srgbClr val="002060"/>
                </a:solidFill>
                <a:latin typeface="Bookman Old Style" pitchFamily="18" charset="0"/>
              </a:rPr>
              <a:t>[Текст] : учебник и практикум для академического бакалавриата* / И. С. Ракитина, Н. Н. Березина. - Москва : </a:t>
            </a:r>
            <a:r>
              <a:rPr lang="ru-RU" sz="1600" dirty="0" err="1">
                <a:solidFill>
                  <a:srgbClr val="002060"/>
                </a:solidFill>
                <a:latin typeface="Bookman Old Style" pitchFamily="18" charset="0"/>
              </a:rPr>
              <a:t>Юрайт</a:t>
            </a:r>
            <a:r>
              <a:rPr lang="ru-RU" sz="1600" dirty="0">
                <a:solidFill>
                  <a:srgbClr val="002060"/>
                </a:solidFill>
                <a:latin typeface="Bookman Old Style" pitchFamily="18" charset="0"/>
              </a:rPr>
              <a:t>, 2016. - 333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(17)</a:t>
            </a:r>
          </a:p>
        </p:txBody>
      </p:sp>
    </p:spTree>
    <p:extLst>
      <p:ext uri="{BB962C8B-B14F-4D97-AF65-F5344CB8AC3E}">
        <p14:creationId xmlns:p14="http://schemas.microsoft.com/office/powerpoint/2010/main" val="415615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9869" y="3573016"/>
            <a:ext cx="4673311"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Основная цель учебника дать целостное представление об устройстве финансов, о деньгах и денежном обращении, кредите и банках на основе российского законодательства. Особое внимание уделяется организационно-правовым аспектам построения бюджетной системы России, правилам управления финансами, налоговой системе и страхованию, рынку ценных бумаг и стратегии поведения на нем эмитентов и инвесторов. Рассматривается зарубежный опыт развития финансов, денег, кредита, банков. Представлены вопросы для обсуждения и самопроверки по главам, глоссарий, списки нормативных актов и рекомендуемой литературы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Октябрь\Юрайт-Восток. 14.11.16\Изображение 0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60648"/>
            <a:ext cx="4199080"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851920" y="116632"/>
            <a:ext cx="5184576" cy="3168351"/>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00705"/>
            <a:ext cx="4824536" cy="2923877"/>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Ф 591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Финансы</a:t>
            </a:r>
            <a:r>
              <a:rPr lang="ru-RU" sz="1600" b="1" dirty="0">
                <a:solidFill>
                  <a:srgbClr val="002060"/>
                </a:solidFill>
                <a:latin typeface="Bookman Old Style" pitchFamily="18" charset="0"/>
              </a:rPr>
              <a:t>, денежное обращение</a:t>
            </a:r>
            <a:r>
              <a:rPr lang="ru-RU" sz="1600" dirty="0">
                <a:solidFill>
                  <a:srgbClr val="002060"/>
                </a:solidFill>
                <a:latin typeface="Bookman Old Style" pitchFamily="18" charset="0"/>
              </a:rPr>
              <a:t> и кредит [Текст] : учебник для академического бакалавриата* / Л. А. </a:t>
            </a:r>
            <a:r>
              <a:rPr lang="ru-RU" sz="1600" dirty="0" err="1">
                <a:solidFill>
                  <a:srgbClr val="002060"/>
                </a:solidFill>
                <a:latin typeface="Bookman Old Style" pitchFamily="18" charset="0"/>
              </a:rPr>
              <a:t>Чалдаева</a:t>
            </a:r>
            <a:r>
              <a:rPr lang="ru-RU" sz="1600" dirty="0">
                <a:solidFill>
                  <a:srgbClr val="002060"/>
                </a:solidFill>
                <a:latin typeface="Bookman Old Style" pitchFamily="18" charset="0"/>
              </a:rPr>
              <a:t> [и др.] ; ред. Л. А. </a:t>
            </a:r>
            <a:r>
              <a:rPr lang="ru-RU" sz="1600" dirty="0" err="1">
                <a:solidFill>
                  <a:srgbClr val="002060"/>
                </a:solidFill>
                <a:latin typeface="Bookman Old Style" pitchFamily="18" charset="0"/>
              </a:rPr>
              <a:t>Чалдаева</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и доп. - Москва : </a:t>
            </a:r>
            <a:r>
              <a:rPr lang="ru-RU" sz="1600" dirty="0" err="1">
                <a:solidFill>
                  <a:srgbClr val="002060"/>
                </a:solidFill>
                <a:latin typeface="Bookman Old Style" pitchFamily="18" charset="0"/>
              </a:rPr>
              <a:t>Юрайт</a:t>
            </a:r>
            <a:r>
              <a:rPr lang="ru-RU" sz="1600" dirty="0">
                <a:solidFill>
                  <a:srgbClr val="002060"/>
                </a:solidFill>
                <a:latin typeface="Bookman Old Style" pitchFamily="18" charset="0"/>
              </a:rPr>
              <a:t>, 2016. - 542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(17)</a:t>
            </a:r>
          </a:p>
        </p:txBody>
      </p:sp>
    </p:spTree>
    <p:extLst>
      <p:ext uri="{BB962C8B-B14F-4D97-AF65-F5344CB8AC3E}">
        <p14:creationId xmlns:p14="http://schemas.microsoft.com/office/powerpoint/2010/main" val="1542613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9" y="3211972"/>
            <a:ext cx="4708984" cy="2508379"/>
          </a:xfrm>
          <a:prstGeom prst="rect">
            <a:avLst/>
          </a:prstGeom>
          <a:noFill/>
        </p:spPr>
        <p:txBody>
          <a:bodyPr wrap="square" rtlCol="0">
            <a:spAutoFit/>
          </a:bodyPr>
          <a:lstStyle/>
          <a:p>
            <a:pPr algn="ctr"/>
            <a:r>
              <a:rPr lang="ru-RU" sz="1300" b="1" dirty="0">
                <a:solidFill>
                  <a:srgbClr val="002060"/>
                </a:solidFill>
                <a:latin typeface="Bookman Old Style" pitchFamily="18" charset="0"/>
              </a:rPr>
              <a:t>Аннотация</a:t>
            </a:r>
            <a:r>
              <a:rPr lang="ru-RU" sz="13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рассматриваются выявление оптимальной формы взаимосвязи финансового учета с управленческим при использовании модели "директ-костинг" в условиях автоматизации учетного процесса; разработка системы счетов управленческого учета и соответствующей номенклатуры статей издержек; предложение методики отражения операций на счетах управленческого учета при развитом "директ-костинге"; адаптация методики </a:t>
            </a:r>
            <a:r>
              <a:rPr lang="ru-RU" sz="1200" dirty="0" err="1">
                <a:solidFill>
                  <a:srgbClr val="002060"/>
                </a:solidFill>
                <a:latin typeface="Bookman Old Style" pitchFamily="18" charset="0"/>
              </a:rPr>
              <a:t>калькулирования</a:t>
            </a:r>
            <a:r>
              <a:rPr lang="ru-RU" sz="1200" dirty="0">
                <a:solidFill>
                  <a:srgbClr val="002060"/>
                </a:solidFill>
                <a:latin typeface="Bookman Old Style" pitchFamily="18" charset="0"/>
              </a:rPr>
              <a:t> себестоимости продукции растениеводства применительно к системе "директ-костинг"; обоснование методики расчета точек безубыточности по видам продукции растениеводства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6" name="Picture 2" descr="C:\Users\tretyakova-nv\Desktop\ВИРТУАЛЬНЫЕ ВЫСТАВКИ\АВГУСТ\Заменный акт 4.08.2016\Изображение 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220492"/>
            <a:ext cx="4248472" cy="637686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14647"/>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820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Грибанов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Развитие управленческого учета затрат в растениеводстве</a:t>
            </a:r>
            <a:r>
              <a:rPr lang="ru-RU" sz="1600" dirty="0">
                <a:solidFill>
                  <a:srgbClr val="002060"/>
                </a:solidFill>
                <a:latin typeface="Bookman Old Style" pitchFamily="18" charset="0"/>
              </a:rPr>
              <a:t> : монография / А. А. Грибанов, М. В. Кудинова ; Воронежский ГАУ. - Воронеж : ВГАУ, 2013. - 236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948140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02576" y="3212976"/>
            <a:ext cx="4608917"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Предлагаемое издание является основой для решения практических задач по дисциплине "Экономика и организация производства". В основе решения задач лежит теоретический материал, задачи максимально приближены к практике. В практикуме представлены примеры расчета, а также даны список основной и дополнительной литературы и вопросы для </a:t>
            </a:r>
            <a:r>
              <a:rPr lang="ru-RU" sz="1200" dirty="0" smtClean="0">
                <a:solidFill>
                  <a:srgbClr val="002060"/>
                </a:solidFill>
                <a:latin typeface="Bookman Old Style" pitchFamily="18" charset="0"/>
              </a:rPr>
              <a:t>контроля.</a:t>
            </a:r>
            <a:endParaRPr lang="ru-RU" sz="1200" dirty="0">
              <a:solidFill>
                <a:srgbClr val="002060"/>
              </a:solidFill>
              <a:latin typeface="Bookman Old Style" pitchFamily="18" charset="0"/>
            </a:endParaRPr>
          </a:p>
        </p:txBody>
      </p:sp>
      <p:pic>
        <p:nvPicPr>
          <p:cNvPr id="4098" name="Picture 2" descr="C:\Users\tretyakova-nv\Desktop\ВИРТУАЛЬНЫЕ ВЫСТАВКИ\АВГУСТ\Заменный акт 4.08.2016\Изображение 00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32656"/>
            <a:ext cx="4345166"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1652"/>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181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Каменских</a:t>
            </a:r>
            <a:r>
              <a:rPr lang="ru-RU" sz="1600" b="1" dirty="0">
                <a:solidFill>
                  <a:srgbClr val="002060"/>
                </a:solidFill>
                <a:latin typeface="Bookman Old Style" pitchFamily="18" charset="0"/>
              </a:rPr>
              <a:t>, М.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Экономика и организация производства </a:t>
            </a:r>
            <a:r>
              <a:rPr lang="ru-RU" sz="1600" dirty="0">
                <a:solidFill>
                  <a:srgbClr val="002060"/>
                </a:solidFill>
                <a:latin typeface="Bookman Old Style" pitchFamily="18" charset="0"/>
              </a:rPr>
              <a:t>: практикум / М. А. Каменских ; ПНИПУ. - Пермь : Издательство ПНИПУ, 2015. - 56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634636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extBox 1"/>
          <p:cNvSpPr txBox="1"/>
          <p:nvPr/>
        </p:nvSpPr>
        <p:spPr>
          <a:xfrm>
            <a:off x="4291177" y="3211972"/>
            <a:ext cx="4673311"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Практикум разработан в качестве основного методического материала для проведения лабораторных занятий по плодоовощным товарам и грибам. В нем рассмотрены теоретические вопросы по уровню качества, характеристике отдельных групп и видов; дана методика проведения лабораторных и семинарских занятий по товароведной характеристике и экспертизе качества свежих и переработанных плодов, овощей и грибов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3314" name="Picture 2" descr="C:\Users\tretyakova-nv\Desktop\ВИРТУАЛЬНЫЕ ВЫСТАВКИ\АВГУСТ\Заменный акт 4.08.2016\Изображение 03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552" y="260648"/>
            <a:ext cx="4241828"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6211"/>
            <a:ext cx="4824536" cy="2431435"/>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484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Березина</a:t>
            </a:r>
            <a:r>
              <a:rPr lang="ru-RU" sz="1600" b="1" dirty="0">
                <a:solidFill>
                  <a:srgbClr val="002060"/>
                </a:solidFill>
                <a:latin typeface="Bookman Old Style" pitchFamily="18" charset="0"/>
              </a:rPr>
              <a:t>, В.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Товароведение и экспертиза качества плодоовощных товаров и грибов </a:t>
            </a:r>
            <a:r>
              <a:rPr lang="ru-RU" sz="1600" dirty="0">
                <a:solidFill>
                  <a:srgbClr val="002060"/>
                </a:solidFill>
                <a:latin typeface="Bookman Old Style" pitchFamily="18" charset="0"/>
              </a:rPr>
              <a:t>: лабораторный практикум / В. В. Березина ; ред. А. Е. Илларионова. - Москва : Дашков и К', 2015. - 199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18356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приведены конкретные алгоритмы расчетов, аналитические таблицы, маркетинговые матрицы, рисунки, графики на примерах организации маркетинга торговли. </a:t>
            </a:r>
          </a:p>
        </p:txBody>
      </p:sp>
      <p:pic>
        <p:nvPicPr>
          <p:cNvPr id="9218" name="Picture 2" descr="C:\Users\tretyakova-nv\Desktop\ВИРТУАЛЬНЫЕ ВЫСТАВКИ\Сентябрь\Пермкнига\Изображение 00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32" y="260649"/>
            <a:ext cx="4258844"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05262"/>
            <a:ext cx="4824536" cy="1938992"/>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389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Синяева</a:t>
            </a:r>
            <a:r>
              <a:rPr lang="ru-RU" sz="1600" b="1" dirty="0">
                <a:solidFill>
                  <a:srgbClr val="002060"/>
                </a:solidFill>
                <a:latin typeface="Bookman Old Style" pitchFamily="18" charset="0"/>
              </a:rPr>
              <a:t>, И.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Маркетинг торговли </a:t>
            </a:r>
            <a:r>
              <a:rPr lang="ru-RU" sz="1600" dirty="0">
                <a:solidFill>
                  <a:srgbClr val="002060"/>
                </a:solidFill>
                <a:latin typeface="Bookman Old Style" pitchFamily="18" charset="0"/>
              </a:rPr>
              <a:t>[Текст] : учебник* / И. М. </a:t>
            </a:r>
            <a:r>
              <a:rPr lang="ru-RU" sz="1600" dirty="0" err="1">
                <a:solidFill>
                  <a:srgbClr val="002060"/>
                </a:solidFill>
                <a:latin typeface="Bookman Old Style" pitchFamily="18" charset="0"/>
              </a:rPr>
              <a:t>Синяева</a:t>
            </a:r>
            <a:r>
              <a:rPr lang="ru-RU" sz="1600" dirty="0">
                <a:solidFill>
                  <a:srgbClr val="002060"/>
                </a:solidFill>
                <a:latin typeface="Bookman Old Style" pitchFamily="18" charset="0"/>
              </a:rPr>
              <a:t>, С. В. Земляк, В. В. </a:t>
            </a:r>
            <a:r>
              <a:rPr lang="ru-RU" sz="1600" dirty="0" err="1">
                <a:solidFill>
                  <a:srgbClr val="002060"/>
                </a:solidFill>
                <a:latin typeface="Bookman Old Style" pitchFamily="18" charset="0"/>
              </a:rPr>
              <a:t>Синяев</a:t>
            </a:r>
            <a:r>
              <a:rPr lang="ru-RU" sz="1600" dirty="0">
                <a:solidFill>
                  <a:srgbClr val="002060"/>
                </a:solidFill>
                <a:latin typeface="Bookman Old Style" pitchFamily="18" charset="0"/>
              </a:rPr>
              <a:t>. - 4-е изд. - Москва : Дашков и К', 2016. - 749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5672590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Даются рекомендации по выполнению практических работ по курсу "Речной сток и гидрологические расчеты". Рассматриваются методы расчета основных гидрологических характеристик в соответствии с действующим нормативом СП 33-101-2003. Приводятся примеры расчетов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АВГУСТ\Заменный акт 4.08.2016\Изображение 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34596"/>
            <a:ext cx="4320481" cy="63627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34596"/>
            <a:ext cx="4824536" cy="2185214"/>
          </a:xfrm>
          <a:prstGeom prst="rect">
            <a:avLst/>
          </a:prstGeom>
          <a:noFill/>
        </p:spPr>
        <p:txBody>
          <a:bodyPr wrap="square" rtlCol="0">
            <a:spAutoFit/>
          </a:bodyPr>
          <a:lstStyle/>
          <a:p>
            <a:r>
              <a:rPr lang="ru-RU" sz="1600" b="1" dirty="0">
                <a:solidFill>
                  <a:srgbClr val="002060"/>
                </a:solidFill>
                <a:latin typeface="Bookman Old Style" pitchFamily="18" charset="0"/>
              </a:rPr>
              <a:t>55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492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Клименко</a:t>
            </a:r>
            <a:r>
              <a:rPr lang="ru-RU" sz="1600" b="1" dirty="0">
                <a:solidFill>
                  <a:srgbClr val="002060"/>
                </a:solidFill>
                <a:latin typeface="Bookman Old Style" pitchFamily="18" charset="0"/>
              </a:rPr>
              <a:t>, Д. Е.</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Речной сток и гидрологические расчеты </a:t>
            </a:r>
            <a:r>
              <a:rPr lang="ru-RU" sz="1600" dirty="0">
                <a:solidFill>
                  <a:srgbClr val="002060"/>
                </a:solidFill>
                <a:latin typeface="Bookman Old Style" pitchFamily="18" charset="0"/>
              </a:rPr>
              <a:t>(практикум по курсу) / Д. Е. Клименко ; ред. Н. И. </a:t>
            </a:r>
            <a:r>
              <a:rPr lang="ru-RU" sz="1600" dirty="0" err="1">
                <a:solidFill>
                  <a:srgbClr val="002060"/>
                </a:solidFill>
                <a:latin typeface="Bookman Old Style" pitchFamily="18" charset="0"/>
              </a:rPr>
              <a:t>Стрекаловская</a:t>
            </a:r>
            <a:r>
              <a:rPr lang="ru-RU" sz="1600" dirty="0">
                <a:solidFill>
                  <a:srgbClr val="002060"/>
                </a:solidFill>
                <a:latin typeface="Bookman Old Style" pitchFamily="18" charset="0"/>
              </a:rPr>
              <a:t> ; </a:t>
            </a:r>
            <a:r>
              <a:rPr lang="ru-RU" sz="1600" dirty="0" err="1">
                <a:solidFill>
                  <a:srgbClr val="002060"/>
                </a:solidFill>
                <a:latin typeface="Bookman Old Style" pitchFamily="18" charset="0"/>
              </a:rPr>
              <a:t>Перм</a:t>
            </a:r>
            <a:r>
              <a:rPr lang="ru-RU" sz="1600" dirty="0">
                <a:solidFill>
                  <a:srgbClr val="002060"/>
                </a:solidFill>
                <a:latin typeface="Bookman Old Style" pitchFamily="18" charset="0"/>
              </a:rPr>
              <a:t>. гос. науч. </a:t>
            </a:r>
            <a:r>
              <a:rPr lang="ru-RU" sz="1600" dirty="0" err="1">
                <a:solidFill>
                  <a:srgbClr val="002060"/>
                </a:solidFill>
                <a:latin typeface="Bookman Old Style" pitchFamily="18" charset="0"/>
              </a:rPr>
              <a:t>исслед</a:t>
            </a:r>
            <a:r>
              <a:rPr lang="ru-RU" sz="1600" dirty="0">
                <a:solidFill>
                  <a:srgbClr val="002060"/>
                </a:solidFill>
                <a:latin typeface="Bookman Old Style" pitchFamily="18" charset="0"/>
              </a:rPr>
              <a:t>. ун-т. - Пермь : </a:t>
            </a:r>
            <a:r>
              <a:rPr lang="ru-RU" sz="1600" dirty="0" err="1">
                <a:solidFill>
                  <a:srgbClr val="002060"/>
                </a:solidFill>
                <a:latin typeface="Bookman Old Style" pitchFamily="18" charset="0"/>
              </a:rPr>
              <a:t>Пресстайм</a:t>
            </a:r>
            <a:r>
              <a:rPr lang="ru-RU" sz="1600" dirty="0">
                <a:solidFill>
                  <a:srgbClr val="002060"/>
                </a:solidFill>
                <a:latin typeface="Bookman Old Style" pitchFamily="18" charset="0"/>
              </a:rPr>
              <a:t>, 2015. - 141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074011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tretyakova-nv\Desktop\ВИРТУАЛЬНЫЕ ВЫСТАВКИ\АВГУСТ\Заменный акт 4.08.2016\Изображение 0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248473"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851920" y="116633"/>
            <a:ext cx="5184576"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3923928" y="248209"/>
            <a:ext cx="5004556" cy="2400657"/>
          </a:xfrm>
          <a:prstGeom prst="rect">
            <a:avLst/>
          </a:prstGeom>
          <a:noFill/>
        </p:spPr>
        <p:txBody>
          <a:bodyPr wrap="square" rtlCol="0">
            <a:spAutoFit/>
          </a:bodyPr>
          <a:lstStyle/>
          <a:p>
            <a:r>
              <a:rPr lang="ru-RU" sz="1500" b="1" dirty="0">
                <a:solidFill>
                  <a:srgbClr val="002060"/>
                </a:solidFill>
                <a:latin typeface="Bookman Old Style" pitchFamily="18" charset="0"/>
              </a:rPr>
              <a:t>658.6/9</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С 836</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Страхова</a:t>
            </a:r>
            <a:r>
              <a:rPr lang="ru-RU" sz="1500" b="1" dirty="0">
                <a:solidFill>
                  <a:srgbClr val="002060"/>
                </a:solidFill>
                <a:latin typeface="Bookman Old Style" pitchFamily="18" charset="0"/>
              </a:rPr>
              <a:t>, С. А.</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Теоретические основы товароведения и экспертизы </a:t>
            </a:r>
            <a:r>
              <a:rPr lang="ru-RU" sz="1500" dirty="0">
                <a:solidFill>
                  <a:srgbClr val="002060"/>
                </a:solidFill>
                <a:latin typeface="Bookman Old Style" pitchFamily="18" charset="0"/>
              </a:rPr>
              <a:t>: тесты для студентов, обучающихся по специальностям "Товароведение и экспертиза товаров", "Технология продуктов питания" и "Коммерция" / С. А. Страхова ; ред. А. Е. Илларионова. - Москва : Дашков и К', 2016. - 162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grpSp>
        <p:nvGrpSpPr>
          <p:cNvPr id="6" name="Группа 5"/>
          <p:cNvGrpSpPr/>
          <p:nvPr/>
        </p:nvGrpSpPr>
        <p:grpSpPr>
          <a:xfrm>
            <a:off x="5450615" y="6237312"/>
            <a:ext cx="3600400" cy="504056"/>
            <a:chOff x="107504" y="5877272"/>
            <a:chExt cx="3600400" cy="504056"/>
          </a:xfrm>
        </p:grpSpPr>
        <p:sp>
          <p:nvSpPr>
            <p:cNvPr id="8" name="Прямоугольник 7"/>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2605638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369" y="-27384"/>
            <a:ext cx="9128111" cy="688538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7588" name="Picture 4" descr="http://astoryisnotatree.net/wp-content/uploads/2015/11/school-of-athens-detail-from-right-hand-side-showing-diogenes-on-the-steps-and-euclid-1511.jpg"/>
          <p:cNvPicPr>
            <a:picLocks noChangeAspect="1" noChangeArrowheads="1"/>
          </p:cNvPicPr>
          <p:nvPr/>
        </p:nvPicPr>
        <p:blipFill rotWithShape="1">
          <a:blip r:embed="rId3">
            <a:extLst>
              <a:ext uri="{28A0092B-C50C-407E-A947-70E740481C1C}">
                <a14:useLocalDpi xmlns:a14="http://schemas.microsoft.com/office/drawing/2010/main"/>
              </a:ext>
            </a:extLst>
          </a:blip>
          <a:srcRect l="6402" r="5283"/>
          <a:stretch/>
        </p:blipFill>
        <p:spPr bwMode="auto">
          <a:xfrm>
            <a:off x="-1" y="-61664"/>
            <a:ext cx="9162255" cy="691966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62254" cy="54165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 y="436602"/>
            <a:ext cx="9162254" cy="400110"/>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6. ОБЩЕСТВЕННЫЕ И ГУМАНИТАРНЫЕ НАУКИ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174279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4" name="Picture 2" descr="C:\Users\tretyakova-nv\Desktop\ВИРТУАЛЬНЫЕ ВЫСТАВКИ\АВГУСТ\Заменный акт 4.08.2016\Изображение 01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596" y="260648"/>
            <a:ext cx="4193372"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8746"/>
            <a:ext cx="4824536" cy="1692771"/>
          </a:xfrm>
          <a:prstGeom prst="rect">
            <a:avLst/>
          </a:prstGeom>
          <a:noFill/>
        </p:spPr>
        <p:txBody>
          <a:bodyPr wrap="square" rtlCol="0">
            <a:spAutoFit/>
          </a:bodyPr>
          <a:lstStyle/>
          <a:p>
            <a:r>
              <a:rPr lang="ru-RU" sz="1600" b="1" dirty="0">
                <a:solidFill>
                  <a:srgbClr val="002060"/>
                </a:solidFill>
                <a:latin typeface="Bookman Old Style" pitchFamily="18" charset="0"/>
              </a:rPr>
              <a:t>Х</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640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Конвенция </a:t>
            </a:r>
            <a:r>
              <a:rPr lang="ru-RU" sz="1600" b="1" dirty="0">
                <a:solidFill>
                  <a:srgbClr val="002060"/>
                </a:solidFill>
                <a:latin typeface="Bookman Old Style" pitchFamily="18" charset="0"/>
              </a:rPr>
              <a:t>"О правах</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ребенка"</a:t>
            </a:r>
            <a:r>
              <a:rPr lang="ru-RU" sz="1600" dirty="0">
                <a:solidFill>
                  <a:srgbClr val="002060"/>
                </a:solidFill>
                <a:latin typeface="Bookman Old Style" pitchFamily="18" charset="0"/>
              </a:rPr>
              <a:t> : законы и законодательные акты. - Москва : ОМЕГА-Л, 2016. - 19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170586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202918"/>
            <a:ext cx="4743729" cy="1400383"/>
          </a:xfrm>
          <a:prstGeom prst="rect">
            <a:avLst/>
          </a:prstGeom>
          <a:noFill/>
        </p:spPr>
        <p:txBody>
          <a:bodyPr wrap="square" rtlCol="0">
            <a:spAutoFit/>
          </a:bodyPr>
          <a:lstStyle/>
          <a:p>
            <a:pPr algn="ctr"/>
            <a:r>
              <a:rPr lang="ru-RU" sz="1300" b="1" dirty="0">
                <a:solidFill>
                  <a:srgbClr val="002060"/>
                </a:solidFill>
                <a:latin typeface="Bookman Old Style" pitchFamily="18" charset="0"/>
              </a:rPr>
              <a:t>Аннотация</a:t>
            </a:r>
            <a:r>
              <a:rPr lang="ru-RU" sz="1300" b="1" dirty="0" smtClean="0">
                <a:solidFill>
                  <a:srgbClr val="002060"/>
                </a:solidFill>
                <a:latin typeface="Bookman Old Style" pitchFamily="18" charset="0"/>
              </a:rPr>
              <a:t>: </a:t>
            </a:r>
            <a:r>
              <a:rPr lang="ru-RU" sz="1200" dirty="0">
                <a:solidFill>
                  <a:srgbClr val="002060"/>
                </a:solidFill>
                <a:latin typeface="Bookman Old Style" pitchFamily="18" charset="0"/>
              </a:rPr>
              <a:t>Практикум подготовлен в соответствии с программой учебного курса административного права. В нем содержится программа учебного курса (Общая и Особенная части), теоретические вопросы, задания, задачи, тесты, важнейшие нормативные акты и литературные источники, тематика курсовых работ, вопросы для подготовки к экзамену</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АВГУСТ\Заменный акт 4.08.2016\Изображение 00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188640"/>
            <a:ext cx="4248473" cy="640871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95791"/>
            <a:ext cx="4824536" cy="2062103"/>
          </a:xfrm>
          <a:prstGeom prst="rect">
            <a:avLst/>
          </a:prstGeom>
          <a:noFill/>
        </p:spPr>
        <p:txBody>
          <a:bodyPr wrap="square" rtlCol="0">
            <a:spAutoFit/>
          </a:bodyPr>
          <a:lstStyle/>
          <a:p>
            <a:r>
              <a:rPr lang="ru-RU" sz="1600" b="1" dirty="0">
                <a:solidFill>
                  <a:srgbClr val="002060"/>
                </a:solidFill>
                <a:latin typeface="Bookman Old Style" pitchFamily="18" charset="0"/>
              </a:rPr>
              <a:t>Х</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485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Клепиков</a:t>
            </a:r>
            <a:r>
              <a:rPr lang="ru-RU" sz="1600" b="1" dirty="0">
                <a:solidFill>
                  <a:srgbClr val="002060"/>
                </a:solidFill>
                <a:latin typeface="Bookman Old Style" pitchFamily="18" charset="0"/>
              </a:rPr>
              <a:t>, С.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Административное право</a:t>
            </a:r>
            <a:r>
              <a:rPr lang="ru-RU" sz="1600" dirty="0">
                <a:solidFill>
                  <a:srgbClr val="002060"/>
                </a:solidFill>
                <a:latin typeface="Bookman Old Style" pitchFamily="18" charset="0"/>
              </a:rPr>
              <a:t> : практикум / С. Н. Клепиков, В. А. Минор ; Воронежский ГАУ. - Воронеж : ВГАУ, 2013. - 143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433090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3" y="3211972"/>
            <a:ext cx="4824536" cy="315471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Особенность издания – это представление основных тем учебной дисциплины на основе системы финансового права как отрасли национального права. Процесс трансформации содержания основных категорий науки финансового права, обусловливающий взаимосвязь с юридической наукой и зависимость от нее, нашел отражение в данном учебнике. В книге раскрываются основные понятия и анализируются специфические особенности в области правового регулирования отдельных сегментов финансовой деятельности. При подготовке издания учтены последние изменения в законодательстве и новейшая судебная практика в области финансового права. Авторами учебника являются ведущие ученые, в том числе доктора наук. Для более полного и глубокого изучения с целью ознакомления с проблемами современной юридической науки в рассматриваемой области исследования каждая глава снабжена контрольными вопросами и заданиями, списками литературы, представлены тесты по всему курсу</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188640"/>
            <a:ext cx="4824536" cy="2677656"/>
          </a:xfrm>
          <a:prstGeom prst="rect">
            <a:avLst/>
          </a:prstGeom>
          <a:noFill/>
        </p:spPr>
        <p:txBody>
          <a:bodyPr wrap="square" rtlCol="0">
            <a:spAutoFit/>
          </a:bodyPr>
          <a:lstStyle/>
          <a:p>
            <a:r>
              <a:rPr lang="ru-RU" sz="1600" b="1" dirty="0">
                <a:solidFill>
                  <a:srgbClr val="002060"/>
                </a:solidFill>
                <a:latin typeface="Bookman Old Style" pitchFamily="18" charset="0"/>
              </a:rPr>
              <a:t>Х</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Ф 591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Финансовое </a:t>
            </a:r>
            <a:r>
              <a:rPr lang="ru-RU" sz="1600" b="1" dirty="0">
                <a:solidFill>
                  <a:srgbClr val="002060"/>
                </a:solidFill>
                <a:latin typeface="Bookman Old Style" pitchFamily="18" charset="0"/>
              </a:rPr>
              <a:t>право</a:t>
            </a:r>
            <a:r>
              <a:rPr lang="ru-RU" sz="1600" dirty="0">
                <a:solidFill>
                  <a:srgbClr val="002060"/>
                </a:solidFill>
                <a:latin typeface="Bookman Old Style" pitchFamily="18" charset="0"/>
              </a:rPr>
              <a:t> [Текст] : учебник для академического бакалавриата* / Е. М. </a:t>
            </a:r>
            <a:r>
              <a:rPr lang="ru-RU" sz="1600" dirty="0" err="1">
                <a:solidFill>
                  <a:srgbClr val="002060"/>
                </a:solidFill>
                <a:latin typeface="Bookman Old Style" pitchFamily="18" charset="0"/>
              </a:rPr>
              <a:t>Ашмарина</a:t>
            </a:r>
            <a:r>
              <a:rPr lang="ru-RU" sz="1600" dirty="0">
                <a:solidFill>
                  <a:srgbClr val="002060"/>
                </a:solidFill>
                <a:latin typeface="Bookman Old Style" pitchFamily="18" charset="0"/>
              </a:rPr>
              <a:t> [и др.] ; ред. Е. М. </a:t>
            </a:r>
            <a:r>
              <a:rPr lang="ru-RU" sz="1600" dirty="0" err="1">
                <a:solidFill>
                  <a:srgbClr val="002060"/>
                </a:solidFill>
                <a:latin typeface="Bookman Old Style" pitchFamily="18" charset="0"/>
              </a:rPr>
              <a:t>Ашмарина</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a:t>
            </a:r>
            <a:r>
              <a:rPr lang="ru-RU" sz="1600" dirty="0" err="1">
                <a:solidFill>
                  <a:srgbClr val="002060"/>
                </a:solidFill>
                <a:latin typeface="Bookman Old Style" pitchFamily="18" charset="0"/>
              </a:rPr>
              <a:t>Юрайт</a:t>
            </a:r>
            <a:r>
              <a:rPr lang="ru-RU" sz="1600" dirty="0">
                <a:solidFill>
                  <a:srgbClr val="002060"/>
                </a:solidFill>
                <a:latin typeface="Bookman Old Style" pitchFamily="18" charset="0"/>
              </a:rPr>
              <a:t>, 2016. - 441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(17)</a:t>
            </a:r>
          </a:p>
        </p:txBody>
      </p:sp>
      <p:pic>
        <p:nvPicPr>
          <p:cNvPr id="2050" name="Picture 2" descr="C:\Users\tretyakova-nv\Desktop\ВИРТУАЛЬНЫЕ ВЫСТАВКИ\Октябрь\Юрайт-Восток. 14.11.16\Изображение 001.jpg"/>
          <p:cNvPicPr>
            <a:picLocks noChangeAspect="1" noChangeArrowheads="1"/>
          </p:cNvPicPr>
          <p:nvPr/>
        </p:nvPicPr>
        <p:blipFill rotWithShape="1">
          <a:blip r:embed="rId3">
            <a:extLst>
              <a:ext uri="{28A0092B-C50C-407E-A947-70E740481C1C}">
                <a14:useLocalDpi xmlns:a14="http://schemas.microsoft.com/office/drawing/2010/main"/>
              </a:ext>
            </a:extLst>
          </a:blip>
          <a:srcRect l="3892"/>
          <a:stretch/>
        </p:blipFill>
        <p:spPr bwMode="auto">
          <a:xfrm>
            <a:off x="107504" y="211858"/>
            <a:ext cx="4104456" cy="640605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6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91177" y="3211972"/>
            <a:ext cx="4673311"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ценностно-нормативные и этико-прикладные аспекты отношения человека к природе. Предложен новый подход к моральной ответственности, выявлены ее исторические трансформации. Особое внимание уделено анализу перехода от экологических ценностей к поступкам. Проведен ситуационный анализ ряда современных экологических дилемм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Сентябрь\Пермкнига\Изображение 0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3" y="260648"/>
            <a:ext cx="4183673" cy="63594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250532"/>
            <a:ext cx="4824536" cy="1692771"/>
          </a:xfrm>
          <a:prstGeom prst="rect">
            <a:avLst/>
          </a:prstGeom>
          <a:noFill/>
        </p:spPr>
        <p:txBody>
          <a:bodyPr wrap="square" rtlCol="0">
            <a:spAutoFit/>
          </a:bodyPr>
          <a:lstStyle/>
          <a:p>
            <a:r>
              <a:rPr lang="ru-RU" sz="1600" b="1" dirty="0">
                <a:solidFill>
                  <a:srgbClr val="002060"/>
                </a:solidFill>
                <a:latin typeface="Bookman Old Style" pitchFamily="18" charset="0"/>
              </a:rPr>
              <a:t>Ю7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958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Сычев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Этика экологической ответственности </a:t>
            </a:r>
            <a:r>
              <a:rPr lang="ru-RU" sz="1600" dirty="0">
                <a:solidFill>
                  <a:srgbClr val="002060"/>
                </a:solidFill>
                <a:latin typeface="Bookman Old Style" pitchFamily="18" charset="0"/>
              </a:rPr>
              <a:t>[Текст] : монография / А. А. Сычев. - Москва : Альфа-М, 2016. - 319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786150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86210" y="3068960"/>
            <a:ext cx="4824536" cy="310854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50" dirty="0">
                <a:solidFill>
                  <a:srgbClr val="002060"/>
                </a:solidFill>
                <a:latin typeface="Bookman Old Style" pitchFamily="18" charset="0"/>
              </a:rPr>
              <a:t>В современном мире сосуществуют разные народы и культуры. Все они образуют красочное многообразие межкультурных отношений, которым посвящен настоящий учебник. В нем удачно сочетаются теоретические вопросы и практические примеры развития межкультурной коммуникации. Большое внимание уделено анализу форм и направлений культурного обмена, получившим сегодня особое распространение, выявлению проблем, возникающих в процессе межкультурного общения. Практические задания, предлагаемые авторами, позволяют отрабатывать навыки в области научно-исследовательской, производственно-прикладной и проектной деятельности в сфере межкультурной коммуникации и международного культурного сотрудничества. Авторы стремились учесть и такую важнейшую задачу, как подготовка специалистов для работы в международной среде, которая непосредственно связана с продвижением интересов государства</a:t>
            </a:r>
            <a:r>
              <a:rPr lang="ru-RU" sz="1150" dirty="0" smtClean="0">
                <a:solidFill>
                  <a:srgbClr val="002060"/>
                </a:solidFill>
                <a:latin typeface="Bookman Old Style" pitchFamily="18" charset="0"/>
              </a:rPr>
              <a:t>.</a:t>
            </a:r>
            <a:endParaRPr lang="ru-RU" sz="1150" dirty="0">
              <a:solidFill>
                <a:srgbClr val="002060"/>
              </a:solidFill>
              <a:latin typeface="Bookman Old Style" pitchFamily="18" charset="0"/>
            </a:endParaRPr>
          </a:p>
        </p:txBody>
      </p:sp>
      <p:pic>
        <p:nvPicPr>
          <p:cNvPr id="3074" name="Picture 2" descr="C:\Users\tretyakova-nv\Desktop\ВИРТУАЛЬНЫЕ ВЫСТАВКИ\Октябрь\Юрайт-Восток. 14.11.16\Изображение.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67" y="233822"/>
            <a:ext cx="4199387" cy="636353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4078197"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86209" y="232254"/>
            <a:ext cx="4824536" cy="2677656"/>
          </a:xfrm>
          <a:prstGeom prst="rect">
            <a:avLst/>
          </a:prstGeom>
          <a:noFill/>
        </p:spPr>
        <p:txBody>
          <a:bodyPr wrap="square" rtlCol="0">
            <a:spAutoFit/>
          </a:bodyPr>
          <a:lstStyle/>
          <a:p>
            <a:r>
              <a:rPr lang="ru-RU" sz="1600" b="1" dirty="0">
                <a:solidFill>
                  <a:srgbClr val="002060"/>
                </a:solidFill>
                <a:latin typeface="Bookman Old Style" pitchFamily="18" charset="0"/>
              </a:rPr>
              <a:t>Ю9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742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Боголюбова</a:t>
            </a:r>
            <a:r>
              <a:rPr lang="ru-RU" sz="1600" b="1" dirty="0">
                <a:solidFill>
                  <a:srgbClr val="002060"/>
                </a:solidFill>
                <a:latin typeface="Bookman Old Style" pitchFamily="18" charset="0"/>
              </a:rPr>
              <a:t>, Н.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Межкультурная коммуникация </a:t>
            </a:r>
            <a:r>
              <a:rPr lang="ru-RU" sz="1600" dirty="0">
                <a:solidFill>
                  <a:srgbClr val="002060"/>
                </a:solidFill>
                <a:latin typeface="Bookman Old Style" pitchFamily="18" charset="0"/>
              </a:rPr>
              <a:t>[Текст] : учебник для академического </a:t>
            </a:r>
            <a:r>
              <a:rPr lang="ru-RU" sz="1600" dirty="0" err="1">
                <a:solidFill>
                  <a:srgbClr val="002060"/>
                </a:solidFill>
                <a:latin typeface="Bookman Old Style" pitchFamily="18" charset="0"/>
              </a:rPr>
              <a:t>бакалаврата</a:t>
            </a:r>
            <a:r>
              <a:rPr lang="ru-RU" sz="1600" dirty="0">
                <a:solidFill>
                  <a:srgbClr val="002060"/>
                </a:solidFill>
                <a:latin typeface="Bookman Old Style" pitchFamily="18" charset="0"/>
              </a:rPr>
              <a:t>* : в 2 частях. Часть 1 / Н. М. Боголюбова, Ю. В. Николаева. - Москва : </a:t>
            </a:r>
            <a:r>
              <a:rPr lang="ru-RU" sz="1600" dirty="0" err="1">
                <a:solidFill>
                  <a:srgbClr val="002060"/>
                </a:solidFill>
                <a:latin typeface="Bookman Old Style" pitchFamily="18" charset="0"/>
              </a:rPr>
              <a:t>Юрайт</a:t>
            </a:r>
            <a:r>
              <a:rPr lang="ru-RU" sz="1600" dirty="0">
                <a:solidFill>
                  <a:srgbClr val="002060"/>
                </a:solidFill>
                <a:latin typeface="Bookman Old Style" pitchFamily="18" charset="0"/>
              </a:rPr>
              <a:t>, 2016. - 253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(2)</a:t>
            </a: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573285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8616" name="Picture 8" descr="http://content.foto.mail.ru/mail/nika.moreva/13948/s-24329.jpg"/>
          <p:cNvPicPr>
            <a:picLocks noChangeAspect="1" noChangeArrowheads="1"/>
          </p:cNvPicPr>
          <p:nvPr/>
        </p:nvPicPr>
        <p:blipFill rotWithShape="1">
          <a:blip r:embed="rId3">
            <a:extLst>
              <a:ext uri="{28A0092B-C50C-407E-A947-70E740481C1C}">
                <a14:useLocalDpi xmlns:a14="http://schemas.microsoft.com/office/drawing/2010/main"/>
              </a:ext>
            </a:extLst>
          </a:blip>
          <a:srcRect l="3028" r="2123"/>
          <a:stretch/>
        </p:blipFill>
        <p:spPr bwMode="auto">
          <a:xfrm>
            <a:off x="-36513" y="0"/>
            <a:ext cx="918051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8" y="416858"/>
            <a:ext cx="912811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7. КУЛЬТУРА. НАУКА. ОБРАЗОВАНИЕ. ПЕЧАТЬ. СМИ. ИСКУССТВО</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545154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212976"/>
            <a:ext cx="4777619"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учебно-методическом пособии раскрыты общие требования к выполнению выпускной квалификационной работы по направлению подготовки "Менеджмент", представлены подходы к проведению анализа по проблеме исследования и оценке экономической эффективности проектных решений по различным направлениям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6" name="Picture 2" descr="C:\Users\tretyakova-nv\Desktop\ВИРТУАЛЬНЫЕ ВЫСТАВКИ\АВГУСТ\Заменный акт 4.08.2016\Изображение 00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332656"/>
            <a:ext cx="4248472" cy="626469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5936" y="116633"/>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03948" y="188640"/>
            <a:ext cx="4824536" cy="2292935"/>
          </a:xfrm>
          <a:prstGeom prst="rect">
            <a:avLst/>
          </a:prstGeom>
          <a:noFill/>
        </p:spPr>
        <p:txBody>
          <a:bodyPr wrap="square" rtlCol="0">
            <a:spAutoFit/>
          </a:bodyPr>
          <a:lstStyle/>
          <a:p>
            <a:r>
              <a:rPr lang="ru-RU" sz="1500" b="1" dirty="0">
                <a:solidFill>
                  <a:srgbClr val="002060"/>
                </a:solidFill>
                <a:latin typeface="Bookman Old Style" pitchFamily="18" charset="0"/>
              </a:rPr>
              <a:t>Ч</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О-753</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Основы </a:t>
            </a:r>
            <a:r>
              <a:rPr lang="ru-RU" sz="1500" b="1" dirty="0">
                <a:solidFill>
                  <a:srgbClr val="002060"/>
                </a:solidFill>
                <a:latin typeface="Bookman Old Style" pitchFamily="18" charset="0"/>
              </a:rPr>
              <a:t>дипломного проектирования</a:t>
            </a:r>
            <a:r>
              <a:rPr lang="ru-RU" sz="1500" dirty="0">
                <a:solidFill>
                  <a:srgbClr val="002060"/>
                </a:solidFill>
                <a:latin typeface="Bookman Old Style" pitchFamily="18" charset="0"/>
              </a:rPr>
              <a:t> [Текст] : учебно-методическое пособие для студентов, обучающихся по направлению подготовки "Менеджмент" / Н. А. Платонова [и др.] ; ред. Н. А. Платонова. - 2-е изд. - Москва : Дашков и К', 2016. - 270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422442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9640" name="Picture 8" descr="http://dic.academic.ru/pictures/wiki/files/67/Cornelis_de_Man_-_De_traankokerij_van_de_Amsterdamse_kamer_van_de_Noordse_Compagnie_op_Smerenburg.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192" r="3718"/>
          <a:stretch/>
        </p:blipFill>
        <p:spPr bwMode="auto">
          <a:xfrm>
            <a:off x="-11463" y="0"/>
            <a:ext cx="9176266" cy="687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4267" y="404664"/>
            <a:ext cx="9158266"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8. ОТРАСЛИ ПРОМЫШЛЕННОСТИ. ТЕХНОЛОГИЯ</a:t>
            </a:r>
          </a:p>
          <a:p>
            <a:pPr algn="ctr"/>
            <a:r>
              <a:rPr lang="ru-RU" sz="2000" b="1" dirty="0" smtClean="0">
                <a:solidFill>
                  <a:srgbClr val="C00000"/>
                </a:solidFill>
                <a:latin typeface="Bookman Old Style" pitchFamily="18" charset="0"/>
              </a:rPr>
              <a:t>ПЕРЕРАБОТКИ ПРОДУКЦИИ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742946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8411</TotalTime>
  <Words>6110</Words>
  <Application>Microsoft Office PowerPoint</Application>
  <PresentationFormat>Экран (4:3)</PresentationFormat>
  <Paragraphs>422</Paragraphs>
  <Slides>109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109</vt:i4>
      </vt:variant>
    </vt:vector>
  </HeadingPairs>
  <TitlesOfParts>
    <vt:vector size="11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Третьякова Наталья Вениаминовна</dc:creator>
  <cp:lastModifiedBy>oki2</cp:lastModifiedBy>
  <cp:revision>507</cp:revision>
  <dcterms:created xsi:type="dcterms:W3CDTF">2015-11-19T07:52:30Z</dcterms:created>
  <dcterms:modified xsi:type="dcterms:W3CDTF">2017-02-02T08:26:11Z</dcterms:modified>
</cp:coreProperties>
</file>