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2"/>
  </p:handoutMasterIdLst>
  <p:sldIdLst>
    <p:sldId id="256" r:id="rId2"/>
    <p:sldId id="313" r:id="rId3"/>
    <p:sldId id="339" r:id="rId4"/>
    <p:sldId id="933" r:id="rId5"/>
    <p:sldId id="896" r:id="rId6"/>
    <p:sldId id="900" r:id="rId7"/>
    <p:sldId id="929" r:id="rId8"/>
    <p:sldId id="918" r:id="rId9"/>
    <p:sldId id="973" r:id="rId10"/>
    <p:sldId id="938" r:id="rId11"/>
    <p:sldId id="969" r:id="rId12"/>
    <p:sldId id="915" r:id="rId13"/>
    <p:sldId id="899" r:id="rId14"/>
    <p:sldId id="954" r:id="rId15"/>
    <p:sldId id="911" r:id="rId16"/>
    <p:sldId id="912" r:id="rId17"/>
    <p:sldId id="932" r:id="rId18"/>
    <p:sldId id="927" r:id="rId19"/>
    <p:sldId id="314" r:id="rId20"/>
    <p:sldId id="897" r:id="rId21"/>
    <p:sldId id="920" r:id="rId22"/>
    <p:sldId id="946" r:id="rId23"/>
    <p:sldId id="983" r:id="rId24"/>
    <p:sldId id="979" r:id="rId25"/>
    <p:sldId id="986" r:id="rId26"/>
    <p:sldId id="902" r:id="rId27"/>
    <p:sldId id="962" r:id="rId28"/>
    <p:sldId id="943" r:id="rId29"/>
    <p:sldId id="913" r:id="rId30"/>
    <p:sldId id="914" r:id="rId31"/>
    <p:sldId id="989" r:id="rId32"/>
    <p:sldId id="931" r:id="rId33"/>
    <p:sldId id="980" r:id="rId34"/>
    <p:sldId id="982" r:id="rId35"/>
    <p:sldId id="991" r:id="rId36"/>
    <p:sldId id="988" r:id="rId37"/>
    <p:sldId id="985" r:id="rId38"/>
    <p:sldId id="990" r:id="rId39"/>
    <p:sldId id="987" r:id="rId40"/>
    <p:sldId id="984" r:id="rId41"/>
    <p:sldId id="981" r:id="rId42"/>
    <p:sldId id="315" r:id="rId43"/>
    <p:sldId id="952" r:id="rId44"/>
    <p:sldId id="944" r:id="rId45"/>
    <p:sldId id="949" r:id="rId46"/>
    <p:sldId id="947" r:id="rId47"/>
    <p:sldId id="942" r:id="rId48"/>
    <p:sldId id="975" r:id="rId49"/>
    <p:sldId id="976" r:id="rId50"/>
    <p:sldId id="972" r:id="rId51"/>
    <p:sldId id="974" r:id="rId52"/>
    <p:sldId id="955" r:id="rId53"/>
    <p:sldId id="970" r:id="rId54"/>
    <p:sldId id="921" r:id="rId55"/>
    <p:sldId id="977" r:id="rId56"/>
    <p:sldId id="971" r:id="rId57"/>
    <p:sldId id="925" r:id="rId58"/>
    <p:sldId id="937" r:id="rId59"/>
    <p:sldId id="960" r:id="rId60"/>
    <p:sldId id="963" r:id="rId61"/>
    <p:sldId id="945" r:id="rId62"/>
    <p:sldId id="950" r:id="rId63"/>
    <p:sldId id="957" r:id="rId64"/>
    <p:sldId id="958" r:id="rId65"/>
    <p:sldId id="964" r:id="rId66"/>
    <p:sldId id="951" r:id="rId67"/>
    <p:sldId id="953" r:id="rId68"/>
    <p:sldId id="959" r:id="rId69"/>
    <p:sldId id="961" r:id="rId70"/>
    <p:sldId id="316" r:id="rId71"/>
    <p:sldId id="349" r:id="rId72"/>
    <p:sldId id="908" r:id="rId73"/>
    <p:sldId id="916" r:id="rId74"/>
    <p:sldId id="917" r:id="rId75"/>
    <p:sldId id="903" r:id="rId76"/>
    <p:sldId id="935" r:id="rId77"/>
    <p:sldId id="898" r:id="rId78"/>
    <p:sldId id="909" r:id="rId79"/>
    <p:sldId id="910" r:id="rId80"/>
    <p:sldId id="936" r:id="rId81"/>
    <p:sldId id="934" r:id="rId82"/>
    <p:sldId id="919" r:id="rId83"/>
    <p:sldId id="924" r:id="rId84"/>
    <p:sldId id="895" r:id="rId85"/>
    <p:sldId id="905" r:id="rId86"/>
    <p:sldId id="894" r:id="rId87"/>
    <p:sldId id="930" r:id="rId88"/>
    <p:sldId id="874" r:id="rId89"/>
    <p:sldId id="939" r:id="rId90"/>
    <p:sldId id="948" r:id="rId91"/>
    <p:sldId id="926" r:id="rId92"/>
    <p:sldId id="923" r:id="rId93"/>
    <p:sldId id="906" r:id="rId94"/>
    <p:sldId id="941" r:id="rId95"/>
    <p:sldId id="901" r:id="rId96"/>
    <p:sldId id="940" r:id="rId97"/>
    <p:sldId id="907" r:id="rId98"/>
    <p:sldId id="965" r:id="rId99"/>
    <p:sldId id="966" r:id="rId100"/>
    <p:sldId id="968" r:id="rId101"/>
    <p:sldId id="967" r:id="rId102"/>
    <p:sldId id="978" r:id="rId103"/>
    <p:sldId id="904" r:id="rId104"/>
    <p:sldId id="880" r:id="rId105"/>
    <p:sldId id="956" r:id="rId106"/>
    <p:sldId id="884" r:id="rId107"/>
    <p:sldId id="888" r:id="rId108"/>
    <p:sldId id="922" r:id="rId109"/>
    <p:sldId id="928" r:id="rId110"/>
    <p:sldId id="891" r:id="rId1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Третьякова Наталья Вениаминовна" initials="ТНВ"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100" d="100"/>
          <a:sy n="100" d="100"/>
        </p:scale>
        <p:origin x="-7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FE8B8F-9EA0-4F42-8180-219B7C79EA6D}" type="datetimeFigureOut">
              <a:rPr lang="ru-RU" smtClean="0"/>
              <a:t>28.11.2016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2234CF-72E4-47E8-9924-5A32F8BF30BD}" type="slidenum">
              <a:rPr lang="ru-RU" smtClean="0"/>
              <a:t>‹#›</a:t>
            </a:fld>
            <a:endParaRPr lang="ru-RU"/>
          </a:p>
        </p:txBody>
      </p:sp>
    </p:spTree>
    <p:extLst>
      <p:ext uri="{BB962C8B-B14F-4D97-AF65-F5344CB8AC3E}">
        <p14:creationId xmlns:p14="http://schemas.microsoft.com/office/powerpoint/2010/main" val="39618479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04.xml"/><Relationship Id="rId3" Type="http://schemas.openxmlformats.org/officeDocument/2006/relationships/slide" Target="slide3.xml"/><Relationship Id="rId7" Type="http://schemas.openxmlformats.org/officeDocument/2006/relationships/slide" Target="slide8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71.xml"/><Relationship Id="rId5" Type="http://schemas.openxmlformats.org/officeDocument/2006/relationships/slide" Target="slide42.xml"/><Relationship Id="rId10" Type="http://schemas.openxmlformats.org/officeDocument/2006/relationships/image" Target="../media/image2.png"/><Relationship Id="rId4" Type="http://schemas.openxmlformats.org/officeDocument/2006/relationships/slide" Target="slide19.xml"/><Relationship Id="rId9" Type="http://schemas.openxmlformats.org/officeDocument/2006/relationships/slide" Target="slide10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8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5888" y="0"/>
            <a:ext cx="9164624" cy="6858000"/>
            <a:chOff x="15888" y="0"/>
            <a:chExt cx="9164624" cy="685800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4" name="Picture 10" descr="http://www.jumpintoabook.com/wp-content/uploads/2013/01/book-pil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766" y="332656"/>
              <a:ext cx="3418114" cy="6480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03848" y="2272804"/>
              <a:ext cx="5976664" cy="2308324"/>
            </a:xfrm>
            <a:prstGeom prst="rect">
              <a:avLst/>
            </a:prstGeom>
            <a:noFill/>
          </p:spPr>
          <p:txBody>
            <a:bodyPr wrap="square" rtlCol="0">
              <a:spAutoFit/>
              <a:scene3d>
                <a:camera prst="perspectiveBelow"/>
                <a:lightRig rig="threePt" dir="t"/>
              </a:scene3d>
              <a:sp3d extrusionH="57150">
                <a:bevelT w="38100" h="38100" prst="angle"/>
              </a:sp3d>
            </a:bodyPr>
            <a:lstStyle/>
            <a:p>
              <a:pPr algn="ctr">
                <a:lnSpc>
                  <a:spcPct val="150000"/>
                </a:lnSpc>
              </a:pPr>
              <a:r>
                <a:rPr lang="ru-RU" sz="2400" b="1" dirty="0" smtClean="0">
                  <a:solidFill>
                    <a:srgbClr val="C00000"/>
                  </a:solidFill>
                  <a:latin typeface="Bookman Old Style" pitchFamily="18" charset="0"/>
                </a:rPr>
                <a:t>НОВЫЕ КНИГИ, ПОСТУПИВШИЕ</a:t>
              </a:r>
            </a:p>
            <a:p>
              <a:pPr algn="ctr">
                <a:lnSpc>
                  <a:spcPct val="150000"/>
                </a:lnSpc>
              </a:pPr>
              <a:r>
                <a:rPr lang="ru-RU" sz="2400" b="1" dirty="0" smtClean="0">
                  <a:solidFill>
                    <a:srgbClr val="C00000"/>
                  </a:solidFill>
                  <a:latin typeface="Bookman Old Style" pitchFamily="18" charset="0"/>
                </a:rPr>
                <a:t>В НАУЧНУЮ БИБЛИОТЕКУ ПЕРМСКОЙ ГСХА</a:t>
              </a:r>
            </a:p>
            <a:p>
              <a:pPr algn="ctr">
                <a:lnSpc>
                  <a:spcPct val="150000"/>
                </a:lnSpc>
              </a:pPr>
              <a:r>
                <a:rPr lang="ru-RU" sz="2400" b="1" dirty="0" smtClean="0">
                  <a:solidFill>
                    <a:srgbClr val="C00000"/>
                  </a:solidFill>
                  <a:latin typeface="Bookman Old Style" pitchFamily="18" charset="0"/>
                </a:rPr>
                <a:t>В ИЮНЕ </a:t>
              </a:r>
              <a:r>
                <a:rPr lang="ru-RU" sz="2400" b="1" smtClean="0">
                  <a:solidFill>
                    <a:srgbClr val="C00000"/>
                  </a:solidFill>
                  <a:latin typeface="Bookman Old Style" pitchFamily="18" charset="0"/>
                </a:rPr>
                <a:t>2016 ГОДА</a:t>
              </a:r>
              <a:endParaRPr lang="ru-RU" sz="2400" b="1" dirty="0" smtClean="0">
                <a:solidFill>
                  <a:srgbClr val="C00000"/>
                </a:solidFill>
                <a:latin typeface="Bookman Old Style" pitchFamily="18" charset="0"/>
              </a:endParaRPr>
            </a:p>
          </p:txBody>
        </p:sp>
        <p:grpSp>
          <p:nvGrpSpPr>
            <p:cNvPr id="4" name="Группа 3"/>
            <p:cNvGrpSpPr/>
            <p:nvPr/>
          </p:nvGrpSpPr>
          <p:grpSpPr>
            <a:xfrm>
              <a:off x="251520" y="144016"/>
              <a:ext cx="5544616" cy="620688"/>
              <a:chOff x="251520" y="144016"/>
              <a:chExt cx="5544616" cy="620688"/>
            </a:xfrm>
          </p:grpSpPr>
          <p:pic>
            <p:nvPicPr>
              <p:cNvPr id="1026" name="Picture 2" descr="sitehead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1520" y="144016"/>
                <a:ext cx="703741" cy="6206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260648"/>
                <a:ext cx="4896544" cy="307777"/>
              </a:xfrm>
              <a:prstGeom prst="rect">
                <a:avLst/>
              </a:prstGeom>
              <a:noFill/>
            </p:spPr>
            <p:txBody>
              <a:bodyPr wrap="square" rtlCol="0">
                <a:spAutoFit/>
              </a:bodyPr>
              <a:lstStyle/>
              <a:p>
                <a:r>
                  <a:rPr lang="ru-RU" sz="1400" b="1" dirty="0" smtClean="0">
                    <a:solidFill>
                      <a:srgbClr val="002060"/>
                    </a:solidFill>
                    <a:latin typeface="Bookman Old Style" pitchFamily="18" charset="0"/>
                  </a:rPr>
                  <a:t>Научная библиотека Пермской ГСХА</a:t>
                </a:r>
                <a:endParaRPr lang="ru-RU" sz="1400" b="1" dirty="0">
                  <a:solidFill>
                    <a:srgbClr val="002060"/>
                  </a:solidFill>
                  <a:latin typeface="Bookman Old Style" pitchFamily="18" charset="0"/>
                </a:endParaRPr>
              </a:p>
            </p:txBody>
          </p:sp>
        </p:grpSp>
      </p:grpSp>
    </p:spTree>
    <p:extLst>
      <p:ext uri="{BB962C8B-B14F-4D97-AF65-F5344CB8AC3E}">
        <p14:creationId xmlns:p14="http://schemas.microsoft.com/office/powerpoint/2010/main" val="1847895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1954381"/>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В данном учебнике рассмотрены вопросы анализа и интерпретации связей между двумя количественными признаками, двумя качественными, а также качественным и количественным признаками. Из многомерных методов рассмотрены наивный </a:t>
            </a:r>
            <a:r>
              <a:rPr lang="ru-RU" sz="1200" dirty="0" err="1">
                <a:solidFill>
                  <a:srgbClr val="002060"/>
                </a:solidFill>
                <a:latin typeface="Bookman Old Style" pitchFamily="18" charset="0"/>
              </a:rPr>
              <a:t>Бэйесовский</a:t>
            </a:r>
            <a:r>
              <a:rPr lang="ru-RU" sz="1200" dirty="0">
                <a:solidFill>
                  <a:srgbClr val="002060"/>
                </a:solidFill>
                <a:latin typeface="Bookman Old Style" pitchFamily="18" charset="0"/>
              </a:rPr>
              <a:t> классификатор и метод K-средних для кластерного анализа. Изложение ориентировано на людей, предпочитающих не формулы, а вычисления, и содержит большое количество примеров применения рассматриваемых понятий к анализу реальных данных.</a:t>
            </a:r>
          </a:p>
        </p:txBody>
      </p:sp>
      <p:sp>
        <p:nvSpPr>
          <p:cNvPr id="4" name="Блок-схема: документ 3"/>
          <p:cNvSpPr/>
          <p:nvPr/>
        </p:nvSpPr>
        <p:spPr>
          <a:xfrm flipH="1">
            <a:off x="3995936" y="116633"/>
            <a:ext cx="5040560" cy="273630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308324"/>
          </a:xfrm>
          <a:prstGeom prst="rect">
            <a:avLst/>
          </a:prstGeom>
          <a:noFill/>
        </p:spPr>
        <p:txBody>
          <a:bodyPr wrap="square" rtlCol="0">
            <a:spAutoFit/>
          </a:bodyPr>
          <a:lstStyle/>
          <a:p>
            <a:r>
              <a:rPr lang="ru-RU" sz="1600" b="1" dirty="0">
                <a:solidFill>
                  <a:srgbClr val="002060"/>
                </a:solidFill>
                <a:latin typeface="Bookman Old Style" pitchFamily="18" charset="0"/>
              </a:rPr>
              <a:t>51</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М 636</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Миркин</a:t>
            </a:r>
            <a:r>
              <a:rPr lang="ru-RU" sz="1600" b="1" dirty="0">
                <a:solidFill>
                  <a:srgbClr val="002060"/>
                </a:solidFill>
                <a:latin typeface="Bookman Old Style" pitchFamily="18" charset="0"/>
              </a:rPr>
              <a:t>, Б. Г.</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Введение в анализ данных</a:t>
            </a:r>
            <a:r>
              <a:rPr lang="ru-RU" sz="1600" dirty="0">
                <a:solidFill>
                  <a:srgbClr val="002060"/>
                </a:solidFill>
                <a:latin typeface="Bookman Old Style" pitchFamily="18" charset="0"/>
              </a:rPr>
              <a:t> : учебник и практикум для бакалавриата и магистратуры / Б. Г. Миркин.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- 174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endParaRPr lang="ru-RU" sz="1600" b="1" dirty="0" smtClean="0">
              <a:solidFill>
                <a:srgbClr val="002060"/>
              </a:solidFill>
              <a:latin typeface="Bookman Old Style" pitchFamily="18" charset="0"/>
            </a:endParaRPr>
          </a:p>
          <a:p>
            <a:pPr algn="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 </a:t>
            </a:r>
            <a:r>
              <a:rPr lang="ru-RU" sz="1600" b="1" dirty="0" err="1">
                <a:solidFill>
                  <a:srgbClr val="002060"/>
                </a:solidFill>
                <a:latin typeface="Bookman Old Style" pitchFamily="18" charset="0"/>
              </a:rPr>
              <a:t>кх</a:t>
            </a:r>
            <a:r>
              <a:rPr lang="ru-RU" sz="1600" b="1" dirty="0">
                <a:solidFill>
                  <a:srgbClr val="002060"/>
                </a:solidFill>
                <a:latin typeface="Bookman Old Style" pitchFamily="18" charset="0"/>
              </a:rPr>
              <a:t> (1), </a:t>
            </a:r>
            <a:r>
              <a:rPr lang="ru-RU" sz="1600" b="1" dirty="0" err="1">
                <a:solidFill>
                  <a:srgbClr val="002060"/>
                </a:solidFill>
                <a:latin typeface="Bookman Old Style" pitchFamily="18" charset="0"/>
              </a:rPr>
              <a:t>учаб</a:t>
            </a:r>
            <a:r>
              <a:rPr lang="ru-RU" sz="1600" b="1" dirty="0">
                <a:solidFill>
                  <a:srgbClr val="002060"/>
                </a:solidFill>
                <a:latin typeface="Bookman Old Style" pitchFamily="18" charset="0"/>
              </a:rPr>
              <a:t> (3)</a:t>
            </a:r>
          </a:p>
        </p:txBody>
      </p:sp>
      <p:pic>
        <p:nvPicPr>
          <p:cNvPr id="49154" name="Picture 2" descr="C:\Users\tretyakova-nv\Desktop\выставка\Юрайт Восток\Изображение 0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90354"/>
            <a:ext cx="4057799" cy="6306998"/>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5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99992" y="3559656"/>
            <a:ext cx="4392488" cy="2123658"/>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err="1">
                <a:solidFill>
                  <a:srgbClr val="002060"/>
                </a:solidFill>
                <a:latin typeface="Bookman Old Style" pitchFamily="18" charset="0"/>
              </a:rPr>
              <a:t>Иммануил</a:t>
            </a:r>
            <a:r>
              <a:rPr lang="ru-RU" sz="1200" dirty="0">
                <a:solidFill>
                  <a:srgbClr val="002060"/>
                </a:solidFill>
                <a:latin typeface="Bookman Old Style" pitchFamily="18" charset="0"/>
              </a:rPr>
              <a:t> Кант (1724-1804) - основоположник немецкой классической философии, самый крупный мыслитель после Платона и Аристотеля. Стремясь определить границы человеческого познания, Кант указал на то, что человек не может познать действительность, а лишь получить о ней субъективное представление. Философ </a:t>
            </a:r>
            <a:r>
              <a:rPr lang="ru-RU" sz="1200" dirty="0" smtClean="0">
                <a:solidFill>
                  <a:srgbClr val="002060"/>
                </a:solidFill>
                <a:latin typeface="Bookman Old Style" pitchFamily="18" charset="0"/>
              </a:rPr>
              <a:t>«долга» </a:t>
            </a:r>
            <a:r>
              <a:rPr lang="ru-RU" sz="1200" dirty="0">
                <a:solidFill>
                  <a:srgbClr val="002060"/>
                </a:solidFill>
                <a:latin typeface="Bookman Old Style" pitchFamily="18" charset="0"/>
              </a:rPr>
              <a:t>и </a:t>
            </a:r>
            <a:r>
              <a:rPr lang="ru-RU" sz="1200" dirty="0" smtClean="0">
                <a:solidFill>
                  <a:srgbClr val="002060"/>
                </a:solidFill>
                <a:latin typeface="Bookman Old Style" pitchFamily="18" charset="0"/>
              </a:rPr>
              <a:t>«категорического императива», </a:t>
            </a:r>
            <a:r>
              <a:rPr lang="ru-RU" sz="1200" dirty="0">
                <a:solidFill>
                  <a:srgbClr val="002060"/>
                </a:solidFill>
                <a:latin typeface="Bookman Old Style" pitchFamily="18" charset="0"/>
              </a:rPr>
              <a:t>Кант с легкостью опрокидывал все спекулятивные теории, в результате философия после него стала совершенно другой</a:t>
            </a:r>
            <a:r>
              <a:rPr lang="ru-RU" sz="1200" dirty="0" smtClean="0">
                <a:solidFill>
                  <a:srgbClr val="002060"/>
                </a:solidFill>
                <a:latin typeface="Bookman Old Style" pitchFamily="18" charset="0"/>
              </a:rPr>
              <a:t>.</a:t>
            </a:r>
            <a:endParaRPr lang="ru-RU" sz="1200" dirty="0">
              <a:solidFill>
                <a:srgbClr val="002060"/>
              </a:solidFill>
              <a:latin typeface="Bookman Old Style"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504" y="260648"/>
            <a:ext cx="4320480" cy="6330394"/>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4" name="Блок-схема: документ 3"/>
          <p:cNvSpPr/>
          <p:nvPr/>
        </p:nvSpPr>
        <p:spPr>
          <a:xfrm flipH="1">
            <a:off x="4139952" y="116632"/>
            <a:ext cx="4896544"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21622" y="260648"/>
            <a:ext cx="4680520" cy="2062103"/>
          </a:xfrm>
          <a:prstGeom prst="rect">
            <a:avLst/>
          </a:prstGeom>
          <a:noFill/>
        </p:spPr>
        <p:txBody>
          <a:bodyPr wrap="square" rtlCol="0">
            <a:spAutoFit/>
          </a:bodyPr>
          <a:lstStyle/>
          <a:p>
            <a:r>
              <a:rPr lang="ru-RU" sz="1600" b="1" dirty="0">
                <a:solidFill>
                  <a:srgbClr val="002060"/>
                </a:solidFill>
                <a:latin typeface="Bookman Old Style" pitchFamily="18" charset="0"/>
              </a:rPr>
              <a:t>Ю</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 846</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Стретерн</a:t>
            </a:r>
            <a:r>
              <a:rPr lang="ru-RU" sz="1600" b="1" dirty="0">
                <a:solidFill>
                  <a:srgbClr val="002060"/>
                </a:solidFill>
                <a:latin typeface="Bookman Old Style" pitchFamily="18" charset="0"/>
              </a:rPr>
              <a:t>, П. Кант</a:t>
            </a:r>
            <a:r>
              <a:rPr lang="ru-RU" sz="1600" dirty="0">
                <a:solidFill>
                  <a:srgbClr val="002060"/>
                </a:solidFill>
                <a:latin typeface="Bookman Old Style" pitchFamily="18" charset="0"/>
              </a:rPr>
              <a:t> [Текст] : научно-популярная литература / П. </a:t>
            </a:r>
            <a:r>
              <a:rPr lang="ru-RU" sz="1600" dirty="0" err="1">
                <a:solidFill>
                  <a:srgbClr val="002060"/>
                </a:solidFill>
                <a:latin typeface="Bookman Old Style" pitchFamily="18" charset="0"/>
              </a:rPr>
              <a:t>Стретерн</a:t>
            </a:r>
            <a:r>
              <a:rPr lang="ru-RU" sz="1600" dirty="0">
                <a:solidFill>
                  <a:srgbClr val="002060"/>
                </a:solidFill>
                <a:latin typeface="Bookman Old Style" pitchFamily="18" charset="0"/>
              </a:rPr>
              <a:t> ; пер. с англ.: А. Бушуев, Т. Бушуева. - Москва : </a:t>
            </a:r>
            <a:r>
              <a:rPr lang="ru-RU" sz="1600" dirty="0" err="1">
                <a:solidFill>
                  <a:srgbClr val="002060"/>
                </a:solidFill>
                <a:latin typeface="Bookman Old Style" pitchFamily="18" charset="0"/>
              </a:rPr>
              <a:t>КоЛибри</a:t>
            </a:r>
            <a:r>
              <a:rPr lang="ru-RU" sz="1600" dirty="0">
                <a:solidFill>
                  <a:srgbClr val="002060"/>
                </a:solidFill>
                <a:latin typeface="Bookman Old Style" pitchFamily="18" charset="0"/>
              </a:rPr>
              <a:t>, 2015. - 93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283845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75956" y="3429000"/>
            <a:ext cx="4846361" cy="1569660"/>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Артура Шопенгауэра (1788–1860) никак не назовешь приятным человеком, но его философские работы достойны восхищения. Его труды дают нам наглядное представление о том, каким он был в жизни, впрочем, с одной важной оговоркой: то, что на страницах его книг кажется верхом остроумия, проницательности и искренности, в реальной жизни может обернуться сарказмом, эгоизмом и агрессией</a:t>
            </a:r>
            <a:r>
              <a:rPr lang="ru-RU" sz="1200" dirty="0" smtClean="0">
                <a:solidFill>
                  <a:srgbClr val="002060"/>
                </a:solidFill>
                <a:latin typeface="Bookman Old Style" pitchFamily="18" charset="0"/>
              </a:rPr>
              <a:t>…</a:t>
            </a:r>
            <a:endParaRPr lang="ru-RU" sz="1200" dirty="0">
              <a:solidFill>
                <a:srgbClr val="002060"/>
              </a:solidFill>
              <a:latin typeface="Bookman Old Style"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62" y="230659"/>
            <a:ext cx="4109994" cy="6396682"/>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8" name="Блок-схема: документ 7"/>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207222"/>
            <a:ext cx="4896544" cy="2062103"/>
          </a:xfrm>
          <a:prstGeom prst="rect">
            <a:avLst/>
          </a:prstGeom>
          <a:noFill/>
        </p:spPr>
        <p:txBody>
          <a:bodyPr wrap="square" rtlCol="0">
            <a:spAutoFit/>
          </a:bodyPr>
          <a:lstStyle/>
          <a:p>
            <a:r>
              <a:rPr lang="ru-RU" sz="1600" b="1" dirty="0">
                <a:solidFill>
                  <a:srgbClr val="002060"/>
                </a:solidFill>
                <a:latin typeface="Bookman Old Style" pitchFamily="18" charset="0"/>
              </a:rPr>
              <a:t>Ю</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 846</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Стретерн</a:t>
            </a:r>
            <a:r>
              <a:rPr lang="ru-RU" sz="1600" b="1" dirty="0">
                <a:solidFill>
                  <a:srgbClr val="002060"/>
                </a:solidFill>
                <a:latin typeface="Bookman Old Style" pitchFamily="18" charset="0"/>
              </a:rPr>
              <a:t>, П. Шопенгауэр</a:t>
            </a:r>
            <a:r>
              <a:rPr lang="ru-RU" sz="1600" dirty="0">
                <a:solidFill>
                  <a:srgbClr val="002060"/>
                </a:solidFill>
                <a:latin typeface="Bookman Old Style" pitchFamily="18" charset="0"/>
              </a:rPr>
              <a:t> [Текст] : научно-популярная литература / П. </a:t>
            </a:r>
            <a:r>
              <a:rPr lang="ru-RU" sz="1600" dirty="0" err="1">
                <a:solidFill>
                  <a:srgbClr val="002060"/>
                </a:solidFill>
                <a:latin typeface="Bookman Old Style" pitchFamily="18" charset="0"/>
              </a:rPr>
              <a:t>Стретерн</a:t>
            </a:r>
            <a:r>
              <a:rPr lang="ru-RU" sz="1600" dirty="0">
                <a:solidFill>
                  <a:srgbClr val="002060"/>
                </a:solidFill>
                <a:latin typeface="Bookman Old Style" pitchFamily="18" charset="0"/>
              </a:rPr>
              <a:t> ; пер. с англ.: А. Бушуев, Т. Бушуева. - Москва : </a:t>
            </a:r>
            <a:r>
              <a:rPr lang="ru-RU" sz="1600" dirty="0" err="1">
                <a:solidFill>
                  <a:srgbClr val="002060"/>
                </a:solidFill>
                <a:latin typeface="Bookman Old Style" pitchFamily="18" charset="0"/>
              </a:rPr>
              <a:t>КоЛибри</a:t>
            </a:r>
            <a:r>
              <a:rPr lang="ru-RU" sz="1600" dirty="0">
                <a:solidFill>
                  <a:srgbClr val="002060"/>
                </a:solidFill>
                <a:latin typeface="Bookman Old Style" pitchFamily="18" charset="0"/>
              </a:rPr>
              <a:t>, 2014. - 95 с. </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857804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0" y="3127793"/>
            <a:ext cx="4899118" cy="3616375"/>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В учебном пособии раскрываются актуальные проблемы высшего образования: тенденции развития высшего образования в России, его содержание, технологии обучения, методы формирования системного профессионального мышления, подготовка широкопрофильного специалиста XXI в. и воспитание его гармоничной, креативной и гуманной личности. Учебное пособие соответствует требованиям государственного образовательного стандарта по подготовке выпускника магистратуры по специальности «Преподаватель высшей школы», требованиям к содержанию дополнительных профессиональных образовательных программ. Оно заняло призовое место в конкурсе учебников по циклу «Общие гуманитарные и социально-экономические дисциплины» для технических направлений и специальностей высшего профессионального образования. Предназначено для магистров, аспирантов вузов, слушателей ФПК и курсов послевузовской психолого-педагогической переподготовки преподавателей вузов</a:t>
            </a:r>
            <a:r>
              <a:rPr lang="ru-RU" sz="1200" dirty="0" smtClean="0">
                <a:solidFill>
                  <a:srgbClr val="002060"/>
                </a:solidFill>
                <a:latin typeface="Bookman Old Style" pitchFamily="18" charset="0"/>
              </a:rPr>
              <a:t>.</a:t>
            </a:r>
            <a:endParaRPr lang="ru-RU" sz="120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29572"/>
            <a:ext cx="4203126" cy="6381329"/>
          </a:xfrm>
          <a:prstGeom prst="rect">
            <a:avLst/>
          </a:prstGeom>
          <a:scene3d>
            <a:camera prst="perspectiveRight"/>
            <a:lightRig rig="threePt" dir="t"/>
          </a:scene3d>
        </p:spPr>
      </p:pic>
      <p:sp>
        <p:nvSpPr>
          <p:cNvPr id="8" name="Блок-схема: документ 7"/>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90533"/>
            <a:ext cx="4896544" cy="2308324"/>
          </a:xfrm>
          <a:prstGeom prst="rect">
            <a:avLst/>
          </a:prstGeom>
          <a:noFill/>
        </p:spPr>
        <p:txBody>
          <a:bodyPr wrap="square" rtlCol="0">
            <a:spAutoFit/>
          </a:bodyPr>
          <a:lstStyle/>
          <a:p>
            <a:r>
              <a:rPr lang="ru-RU" sz="1600" b="1" dirty="0">
                <a:solidFill>
                  <a:srgbClr val="002060"/>
                </a:solidFill>
                <a:latin typeface="Bookman Old Style" pitchFamily="18" charset="0"/>
              </a:rPr>
              <a:t>Ю9</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П 863</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Психология </a:t>
            </a:r>
            <a:r>
              <a:rPr lang="ru-RU" sz="1600" b="1" dirty="0">
                <a:solidFill>
                  <a:srgbClr val="002060"/>
                </a:solidFill>
                <a:latin typeface="Bookman Old Style" pitchFamily="18" charset="0"/>
              </a:rPr>
              <a:t>и педагогика высшей школы </a:t>
            </a:r>
            <a:r>
              <a:rPr lang="ru-RU" sz="1600" dirty="0">
                <a:solidFill>
                  <a:srgbClr val="002060"/>
                </a:solidFill>
                <a:latin typeface="Bookman Old Style" pitchFamily="18" charset="0"/>
              </a:rPr>
              <a:t>: учебник* / Л. Д. Столяренко [и др.]. - Ростов на Дону : Феникс, 2014. - 621 с. </a:t>
            </a:r>
            <a:r>
              <a:rPr lang="ru-RU" sz="1600" b="1" dirty="0">
                <a:solidFill>
                  <a:srgbClr val="002060"/>
                </a:solidFill>
                <a:latin typeface="Bookman Old Style" pitchFamily="18" charset="0"/>
              </a:rPr>
              <a:t>	</a:t>
            </a: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a:t>
            </a:r>
            <a:r>
              <a:rPr lang="ru-RU" sz="1600" b="1" dirty="0" smtClean="0">
                <a:solidFill>
                  <a:srgbClr val="002060"/>
                </a:solidFill>
                <a:latin typeface="Bookman Old Style" pitchFamily="18" charset="0"/>
              </a:rPr>
              <a:t>в:</a:t>
            </a:r>
          </a:p>
          <a:p>
            <a:pPr algn="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учаб</a:t>
            </a:r>
            <a:r>
              <a:rPr lang="ru-RU" sz="1600" b="1" dirty="0" smtClean="0">
                <a:solidFill>
                  <a:srgbClr val="002060"/>
                </a:solidFill>
                <a:latin typeface="Bookman Old Style" pitchFamily="18" charset="0"/>
              </a:rPr>
              <a:t> (7)</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086049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49009" y="3140968"/>
            <a:ext cx="4608917" cy="3000821"/>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100" dirty="0">
                <a:solidFill>
                  <a:srgbClr val="002060"/>
                </a:solidFill>
                <a:latin typeface="Bookman Old Style" pitchFamily="18" charset="0"/>
              </a:rPr>
              <a:t>В учебнике раскрыты проблемы психологии труда: психология трудовой мотивации, развития человека как субъекта труда, психологии профессионализма, прогнозирования успешности организационного поведения, а также индивидуального стиля деятельности, психологических условий оптимизации групповых форм труда. Издание впервые объединяет три смежных отрасли науки, представляет историю их становления, современное состояние и перспективы развития. Книга поможет профессиональным психологам внести свой вклад в дело экономического роста промышленности, повышения обороноспособности и процветания народов России. </a:t>
            </a:r>
            <a:endParaRPr lang="ru-RU" sz="1100" dirty="0" smtClean="0">
              <a:solidFill>
                <a:srgbClr val="002060"/>
              </a:solidFill>
              <a:latin typeface="Bookman Old Style" pitchFamily="18" charset="0"/>
            </a:endParaRPr>
          </a:p>
          <a:p>
            <a:pPr algn="ctr"/>
            <a:r>
              <a:rPr lang="ru-RU" sz="1100" dirty="0" smtClean="0">
                <a:solidFill>
                  <a:srgbClr val="002060"/>
                </a:solidFill>
                <a:latin typeface="Bookman Old Style" pitchFamily="18" charset="0"/>
              </a:rPr>
              <a:t>Издание </a:t>
            </a:r>
            <a:r>
              <a:rPr lang="ru-RU" sz="1100" dirty="0">
                <a:solidFill>
                  <a:srgbClr val="002060"/>
                </a:solidFill>
                <a:latin typeface="Bookman Old Style" pitchFamily="18" charset="0"/>
              </a:rPr>
              <a:t>содержит выводы по главам, вопросы и задания, а также списки рекомендуемой литературы. </a:t>
            </a:r>
            <a:endParaRPr lang="ru-RU" sz="1100" dirty="0" smtClean="0">
              <a:solidFill>
                <a:srgbClr val="002060"/>
              </a:solidFill>
              <a:latin typeface="Bookman Old Style" pitchFamily="18" charset="0"/>
            </a:endParaRPr>
          </a:p>
          <a:p>
            <a:pPr algn="ctr"/>
            <a:r>
              <a:rPr lang="ru-RU" sz="1100" dirty="0" smtClean="0">
                <a:solidFill>
                  <a:srgbClr val="002060"/>
                </a:solidFill>
                <a:latin typeface="Bookman Old Style" pitchFamily="18" charset="0"/>
              </a:rPr>
              <a:t>Дополнительный </a:t>
            </a:r>
            <a:r>
              <a:rPr lang="ru-RU" sz="1100" dirty="0">
                <a:solidFill>
                  <a:srgbClr val="002060"/>
                </a:solidFill>
                <a:latin typeface="Bookman Old Style" pitchFamily="18" charset="0"/>
              </a:rPr>
              <a:t>материал, расположенный в электронной библиотечной системе "</a:t>
            </a:r>
            <a:r>
              <a:rPr lang="ru-RU" sz="1100" dirty="0" err="1">
                <a:solidFill>
                  <a:srgbClr val="002060"/>
                </a:solidFill>
                <a:latin typeface="Bookman Old Style" pitchFamily="18" charset="0"/>
              </a:rPr>
              <a:t>Юрайт</a:t>
            </a:r>
            <a:r>
              <a:rPr lang="ru-RU" sz="1100" dirty="0">
                <a:solidFill>
                  <a:srgbClr val="002060"/>
                </a:solidFill>
                <a:latin typeface="Bookman Old Style" pitchFamily="18" charset="0"/>
              </a:rPr>
              <a:t>" (biblio-online.ru), поможет студентам лучше усвоить изучаемый материал.</a:t>
            </a:r>
          </a:p>
        </p:txBody>
      </p:sp>
      <p:pic>
        <p:nvPicPr>
          <p:cNvPr id="13314" name="Picture 2" descr="C:\Users\tretyakova-nv\Desktop\выставка\Юрайт Восток\Изображение 0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16" y="260648"/>
            <a:ext cx="4363293"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6341"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54640" y="188640"/>
            <a:ext cx="4909848" cy="2554545"/>
          </a:xfrm>
          <a:prstGeom prst="rect">
            <a:avLst/>
          </a:prstGeom>
          <a:noFill/>
        </p:spPr>
        <p:txBody>
          <a:bodyPr wrap="square" rtlCol="0">
            <a:spAutoFit/>
          </a:bodyPr>
          <a:lstStyle/>
          <a:p>
            <a:r>
              <a:rPr lang="ru-RU" sz="1600" b="1" dirty="0">
                <a:solidFill>
                  <a:srgbClr val="002060"/>
                </a:solidFill>
                <a:latin typeface="Bookman Old Style" pitchFamily="18" charset="0"/>
              </a:rPr>
              <a:t>Ю9</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П 863</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Психология </a:t>
            </a:r>
            <a:r>
              <a:rPr lang="ru-RU" sz="1600" b="1" dirty="0">
                <a:solidFill>
                  <a:srgbClr val="002060"/>
                </a:solidFill>
                <a:latin typeface="Bookman Old Style" pitchFamily="18" charset="0"/>
              </a:rPr>
              <a:t>труда, инженерная психология и эргономика </a:t>
            </a:r>
            <a:r>
              <a:rPr lang="ru-RU" sz="1600" dirty="0">
                <a:solidFill>
                  <a:srgbClr val="002060"/>
                </a:solidFill>
                <a:latin typeface="Bookman Old Style" pitchFamily="18" charset="0"/>
              </a:rPr>
              <a:t>[Текст] : учебник* для академического бакалавриата / М. М. Абдуллаева [и др.] ; ред.: Е. А. Климов, О. Г. </a:t>
            </a:r>
            <a:r>
              <a:rPr lang="ru-RU" sz="1600" dirty="0" err="1">
                <a:solidFill>
                  <a:srgbClr val="002060"/>
                </a:solidFill>
                <a:latin typeface="Bookman Old Style" pitchFamily="18" charset="0"/>
              </a:rPr>
              <a:t>Носкова</a:t>
            </a:r>
            <a:r>
              <a:rPr lang="ru-RU" sz="1600" dirty="0">
                <a:solidFill>
                  <a:srgbClr val="002060"/>
                </a:solidFill>
                <a:latin typeface="Bookman Old Style" pitchFamily="18" charset="0"/>
              </a:rPr>
              <a:t>, Г. Н. Солнцева.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- 529 с. + 1 эл. опт. диск (CD-ROM). </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grpSp>
        <p:nvGrpSpPr>
          <p:cNvPr id="8" name="Группа 7"/>
          <p:cNvGrpSpPr/>
          <p:nvPr/>
        </p:nvGrpSpPr>
        <p:grpSpPr>
          <a:xfrm>
            <a:off x="5450615" y="6237312"/>
            <a:ext cx="3600400" cy="504056"/>
            <a:chOff x="107504" y="5877272"/>
            <a:chExt cx="3600400" cy="504056"/>
          </a:xfrm>
        </p:grpSpPr>
        <p:sp>
          <p:nvSpPr>
            <p:cNvPr id="9" name="Прямоугольник 8"/>
            <p:cNvSpPr/>
            <p:nvPr/>
          </p:nvSpPr>
          <p:spPr>
            <a:xfrm>
              <a:off x="323528" y="5877272"/>
              <a:ext cx="3168352" cy="50405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7504" y="5949280"/>
              <a:ext cx="3600400" cy="307777"/>
            </a:xfrm>
            <a:prstGeom prst="rect">
              <a:avLst/>
            </a:prstGeom>
            <a:noFill/>
          </p:spPr>
          <p:txBody>
            <a:bodyPr wrap="square" rtlCol="0">
              <a:spAutoFit/>
            </a:bodyPr>
            <a:lstStyle/>
            <a:p>
              <a:pPr algn="ctr"/>
              <a:r>
                <a:rPr lang="ru-RU" sz="1400" b="1" dirty="0" smtClean="0">
                  <a:solidFill>
                    <a:srgbClr val="C00000"/>
                  </a:solidFill>
                  <a:latin typeface="Bookman Old Style" pitchFamily="18" charset="0"/>
                  <a:hlinkClick r:id="rId4" action="ppaction://hlinksldjump"/>
                </a:rPr>
                <a:t>ВЕРНУТЬСЯ К ОГЛАВЛЕНИЮ</a:t>
              </a:r>
              <a:endParaRPr lang="ru-RU" sz="1400" b="1" dirty="0">
                <a:solidFill>
                  <a:srgbClr val="C00000"/>
                </a:solidFill>
                <a:latin typeface="Bookman Old Style" pitchFamily="18" charset="0"/>
              </a:endParaRPr>
            </a:p>
          </p:txBody>
        </p:sp>
      </p:grpSp>
    </p:spTree>
    <p:extLst>
      <p:ext uri="{BB962C8B-B14F-4D97-AF65-F5344CB8AC3E}">
        <p14:creationId xmlns:p14="http://schemas.microsoft.com/office/powerpoint/2010/main" val="4226049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8616" name="Picture 8" descr="http://content.foto.mail.ru/mail/nika.moreva/13948/s-2432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513" y="0"/>
            <a:ext cx="9180511"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 y="367070"/>
            <a:ext cx="9144000" cy="77625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5888" y="416858"/>
            <a:ext cx="9128110"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7. КУЛЬТУРА. НАУКА. ОБРАЗОВАНИЕ. ПЕЧАТЬ. СМИ. ИСКУССТВО</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2545154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9"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652131" y="3282806"/>
            <a:ext cx="4176464" cy="1954381"/>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В монографии дается анализ динамики внедрения положений Болонского процесса в Федеральном государственном бюджетном образовательном учреждении "Красноярский государственный аграрный университет". Авторы подробно останавливаются на результатах международной деятельности </a:t>
            </a:r>
            <a:r>
              <a:rPr lang="ru-RU" sz="1200" dirty="0" err="1">
                <a:solidFill>
                  <a:srgbClr val="002060"/>
                </a:solidFill>
                <a:latin typeface="Bookman Old Style" pitchFamily="18" charset="0"/>
              </a:rPr>
              <a:t>КрасГау</a:t>
            </a:r>
            <a:r>
              <a:rPr lang="ru-RU" sz="1200" dirty="0">
                <a:solidFill>
                  <a:srgbClr val="002060"/>
                </a:solidFill>
                <a:latin typeface="Bookman Old Style" pitchFamily="18" charset="0"/>
              </a:rPr>
              <a:t>, проблемах, возникающих в процессе ее осуществления, а также предлагают пути решения указанных проблем</a:t>
            </a:r>
            <a:r>
              <a:rPr lang="ru-RU" sz="1200" dirty="0" smtClean="0">
                <a:solidFill>
                  <a:srgbClr val="002060"/>
                </a:solidFill>
                <a:latin typeface="Bookman Old Style" pitchFamily="18" charset="0"/>
              </a:rPr>
              <a:t>.</a:t>
            </a:r>
            <a:endParaRPr lang="ru-RU" sz="1200" dirty="0">
              <a:solidFill>
                <a:srgbClr val="002060"/>
              </a:solidFill>
              <a:latin typeface="Bookman Old Style"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409" y="368660"/>
            <a:ext cx="4291422" cy="6120680"/>
          </a:xfrm>
          <a:prstGeom prst="rect">
            <a:avLst/>
          </a:prstGeom>
          <a:scene3d>
            <a:camera prst="perspectiveRight"/>
            <a:lightRig rig="threePt" dir="t"/>
          </a:scene3d>
        </p:spPr>
      </p:pic>
      <p:sp>
        <p:nvSpPr>
          <p:cNvPr id="8" name="Блок-схема: документ 7"/>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48074" y="247831"/>
            <a:ext cx="4816414" cy="2308324"/>
          </a:xfrm>
          <a:prstGeom prst="rect">
            <a:avLst/>
          </a:prstGeom>
          <a:noFill/>
        </p:spPr>
        <p:txBody>
          <a:bodyPr wrap="square" rtlCol="0">
            <a:spAutoFit/>
          </a:bodyPr>
          <a:lstStyle/>
          <a:p>
            <a:r>
              <a:rPr lang="ru-RU" sz="1600" b="1" dirty="0">
                <a:solidFill>
                  <a:srgbClr val="002060"/>
                </a:solidFill>
                <a:latin typeface="Bookman Old Style" pitchFamily="18" charset="0"/>
              </a:rPr>
              <a:t>Ч</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А 724</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Антонова</a:t>
            </a:r>
            <a:r>
              <a:rPr lang="ru-RU" sz="1600" b="1" dirty="0">
                <a:solidFill>
                  <a:srgbClr val="002060"/>
                </a:solidFill>
                <a:latin typeface="Bookman Old Style" pitchFamily="18" charset="0"/>
              </a:rPr>
              <a:t>, Н. В.</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Управление Болонским процессом</a:t>
            </a:r>
            <a:r>
              <a:rPr lang="ru-RU" sz="1600" dirty="0">
                <a:solidFill>
                  <a:srgbClr val="002060"/>
                </a:solidFill>
                <a:latin typeface="Bookman Old Style" pitchFamily="18" charset="0"/>
              </a:rPr>
              <a:t> [Текст] : монография / Н. В. Антонова, Ж. Н. Шмелева ; </a:t>
            </a:r>
            <a:r>
              <a:rPr lang="ru-RU" sz="1600" dirty="0" err="1">
                <a:solidFill>
                  <a:srgbClr val="002060"/>
                </a:solidFill>
                <a:latin typeface="Bookman Old Style" pitchFamily="18" charset="0"/>
              </a:rPr>
              <a:t>КрасГАУ</a:t>
            </a:r>
            <a:r>
              <a:rPr lang="ru-RU" sz="1600" dirty="0">
                <a:solidFill>
                  <a:srgbClr val="002060"/>
                </a:solidFill>
                <a:latin typeface="Bookman Old Style" pitchFamily="18" charset="0"/>
              </a:rPr>
              <a:t>. - Красноярск : Издательство </a:t>
            </a:r>
            <a:r>
              <a:rPr lang="ru-RU" sz="1600" dirty="0" err="1">
                <a:solidFill>
                  <a:srgbClr val="002060"/>
                </a:solidFill>
                <a:latin typeface="Bookman Old Style" pitchFamily="18" charset="0"/>
              </a:rPr>
              <a:t>КрасГАУ</a:t>
            </a:r>
            <a:r>
              <a:rPr lang="ru-RU" sz="1600" dirty="0">
                <a:solidFill>
                  <a:srgbClr val="002060"/>
                </a:solidFill>
                <a:latin typeface="Bookman Old Style" pitchFamily="18" charset="0"/>
              </a:rPr>
              <a:t>, 2012. - 109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grpSp>
        <p:nvGrpSpPr>
          <p:cNvPr id="9" name="Группа 8"/>
          <p:cNvGrpSpPr/>
          <p:nvPr/>
        </p:nvGrpSpPr>
        <p:grpSpPr>
          <a:xfrm>
            <a:off x="5450615" y="6237312"/>
            <a:ext cx="3600400" cy="504056"/>
            <a:chOff x="107504" y="5877272"/>
            <a:chExt cx="3600400" cy="504056"/>
          </a:xfrm>
        </p:grpSpPr>
        <p:sp>
          <p:nvSpPr>
            <p:cNvPr id="10" name="Прямоугольник 9"/>
            <p:cNvSpPr/>
            <p:nvPr/>
          </p:nvSpPr>
          <p:spPr>
            <a:xfrm>
              <a:off x="323528" y="5877272"/>
              <a:ext cx="3168352" cy="50405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07504" y="5949280"/>
              <a:ext cx="3600400" cy="307777"/>
            </a:xfrm>
            <a:prstGeom prst="rect">
              <a:avLst/>
            </a:prstGeom>
            <a:noFill/>
          </p:spPr>
          <p:txBody>
            <a:bodyPr wrap="square" rtlCol="0">
              <a:spAutoFit/>
            </a:bodyPr>
            <a:lstStyle/>
            <a:p>
              <a:pPr algn="ctr"/>
              <a:r>
                <a:rPr lang="ru-RU" sz="1400" b="1" dirty="0" smtClean="0">
                  <a:solidFill>
                    <a:srgbClr val="C00000"/>
                  </a:solidFill>
                  <a:latin typeface="Bookman Old Style" pitchFamily="18" charset="0"/>
                  <a:hlinkClick r:id="rId4" action="ppaction://hlinksldjump"/>
                </a:rPr>
                <a:t>ВЕРНУТЬСЯ К ОГЛАВЛЕНИЮ</a:t>
              </a:r>
              <a:endParaRPr lang="ru-RU" sz="1400" b="1" dirty="0">
                <a:solidFill>
                  <a:srgbClr val="C00000"/>
                </a:solidFill>
                <a:latin typeface="Bookman Old Style" pitchFamily="18" charset="0"/>
              </a:endParaRPr>
            </a:p>
          </p:txBody>
        </p:sp>
      </p:grpSp>
    </p:spTree>
    <p:extLst>
      <p:ext uri="{BB962C8B-B14F-4D97-AF65-F5344CB8AC3E}">
        <p14:creationId xmlns:p14="http://schemas.microsoft.com/office/powerpoint/2010/main" val="3943241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9640" name="Picture 8" descr="http://dic.academic.ru/pictures/wiki/files/67/Cornelis_de_Man_-_De_traankokerij_van_de_Amsterdamse_kamer_van_de_Noordse_Compagnie_op_Smerenbur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463" y="0"/>
            <a:ext cx="9176266" cy="6876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 y="367070"/>
            <a:ext cx="9144000" cy="77625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4267" y="404664"/>
            <a:ext cx="9158266"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8. ОТРАСЛИ ПРОМЫШЛЕННОСТИ. ТЕХНОЛОГИЯ</a:t>
            </a:r>
          </a:p>
          <a:p>
            <a:pPr algn="ctr"/>
            <a:r>
              <a:rPr lang="ru-RU" sz="2000" b="1" dirty="0" smtClean="0">
                <a:solidFill>
                  <a:srgbClr val="C00000"/>
                </a:solidFill>
                <a:latin typeface="Bookman Old Style" pitchFamily="18" charset="0"/>
              </a:rPr>
              <a:t>ПЕРЕРАБОТКИ ПРОДУКЦИИ</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3742946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0664" name="Picture 8" descr="http://www.playcast.ru/uploads/2014/10/26/1036074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967" y="-7640"/>
            <a:ext cx="9123931" cy="6865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 y="5533062"/>
            <a:ext cx="9144000" cy="77625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44681" y="5582850"/>
            <a:ext cx="9180512"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9. ЯЗЫКОЗНАНИЕ. ЛИТЕРАТУРОВЕДЕНИЕ.</a:t>
            </a:r>
          </a:p>
          <a:p>
            <a:pPr algn="ctr"/>
            <a:r>
              <a:rPr lang="ru-RU" sz="2000" b="1" dirty="0" smtClean="0">
                <a:solidFill>
                  <a:srgbClr val="C00000"/>
                </a:solidFill>
                <a:latin typeface="Bookman Old Style" pitchFamily="18" charset="0"/>
              </a:rPr>
              <a:t>ХУДОЖЕСТВЕННАЯ ЛИТЕРАТУРА</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358456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2924944"/>
            <a:ext cx="4608917" cy="3247043"/>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Учебник направлен на включение новой лексики в имеющийся у студентов словарный запас, на обучение студентов смысловой обработке текста и поиску информации. Также сформулированы темы для высказываний и дискуссий по различной проблематике, предложено множество коммуникативных ситуаций в контексте реального профессионального общения. Именно наличие разнообразных коммуникативно-ориентированных упражнений является отличительной особенностью учебника. Учебник предназначен для студентов высших учебных заведений, обучающихся по специальностям «География», «Экология и природопользование», «Зарубежное регионоведение», имеющих базовые знания немецкого языка. Учебник дает возможность обучить студентов чтению научных и научно-популярных текстов по специальности, развить навыки устной речи.</a:t>
            </a:r>
          </a:p>
        </p:txBody>
      </p:sp>
      <p:pic>
        <p:nvPicPr>
          <p:cNvPr id="31746" name="Picture 2" descr="C:\Users\tretyakova-nv\Desktop\выставка\Юрайт Восток\Изображение 0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58" y="260648"/>
            <a:ext cx="4349326"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851920" y="116632"/>
            <a:ext cx="5184981" cy="273630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923928" y="188640"/>
            <a:ext cx="5040560" cy="2308324"/>
          </a:xfrm>
          <a:prstGeom prst="rect">
            <a:avLst/>
          </a:prstGeom>
          <a:noFill/>
        </p:spPr>
        <p:txBody>
          <a:bodyPr wrap="square" rtlCol="0">
            <a:spAutoFit/>
          </a:bodyPr>
          <a:lstStyle/>
          <a:p>
            <a:r>
              <a:rPr lang="ru-RU" sz="1600" b="1" dirty="0">
                <a:solidFill>
                  <a:srgbClr val="002060"/>
                </a:solidFill>
                <a:latin typeface="Bookman Old Style" pitchFamily="18" charset="0"/>
              </a:rPr>
              <a:t>43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В 187</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Варченко</a:t>
            </a:r>
            <a:r>
              <a:rPr lang="ru-RU" sz="1600" b="1" dirty="0">
                <a:solidFill>
                  <a:srgbClr val="002060"/>
                </a:solidFill>
                <a:latin typeface="Bookman Old Style" pitchFamily="18" charset="0"/>
              </a:rPr>
              <a:t>, Т. Г.</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Немецкий язык для географов, экологов и </a:t>
            </a:r>
            <a:r>
              <a:rPr lang="ru-RU" sz="1600" b="1" dirty="0" err="1">
                <a:solidFill>
                  <a:srgbClr val="002060"/>
                </a:solidFill>
                <a:latin typeface="Bookman Old Style" pitchFamily="18" charset="0"/>
              </a:rPr>
              <a:t>регионоведов</a:t>
            </a:r>
            <a:r>
              <a:rPr lang="ru-RU" sz="1600" dirty="0">
                <a:solidFill>
                  <a:srgbClr val="002060"/>
                </a:solidFill>
                <a:latin typeface="Bookman Old Style" pitchFamily="18" charset="0"/>
              </a:rPr>
              <a:t> = </a:t>
            </a:r>
            <a:r>
              <a:rPr lang="en-US" sz="1600" dirty="0" err="1">
                <a:solidFill>
                  <a:srgbClr val="002060"/>
                </a:solidFill>
                <a:latin typeface="Bookman Old Style" pitchFamily="18" charset="0"/>
              </a:rPr>
              <a:t>Duetsch</a:t>
            </a:r>
            <a:r>
              <a:rPr lang="en-US" sz="1600" dirty="0">
                <a:solidFill>
                  <a:srgbClr val="002060"/>
                </a:solidFill>
                <a:latin typeface="Bookman Old Style" pitchFamily="18" charset="0"/>
              </a:rPr>
              <a:t> </a:t>
            </a:r>
            <a:r>
              <a:rPr lang="en-US" sz="1600" dirty="0" err="1">
                <a:solidFill>
                  <a:srgbClr val="002060"/>
                </a:solidFill>
                <a:latin typeface="Bookman Old Style" pitchFamily="18" charset="0"/>
              </a:rPr>
              <a:t>Für</a:t>
            </a:r>
            <a:r>
              <a:rPr lang="en-US" sz="1600" dirty="0">
                <a:solidFill>
                  <a:srgbClr val="002060"/>
                </a:solidFill>
                <a:latin typeface="Bookman Old Style" pitchFamily="18" charset="0"/>
              </a:rPr>
              <a:t> </a:t>
            </a:r>
            <a:r>
              <a:rPr lang="en-US" sz="1600" dirty="0" err="1">
                <a:solidFill>
                  <a:srgbClr val="002060"/>
                </a:solidFill>
                <a:latin typeface="Bookman Old Style" pitchFamily="18" charset="0"/>
              </a:rPr>
              <a:t>Geografen</a:t>
            </a:r>
            <a:r>
              <a:rPr lang="en-US" sz="1600" dirty="0">
                <a:solidFill>
                  <a:srgbClr val="002060"/>
                </a:solidFill>
                <a:latin typeface="Bookman Old Style" pitchFamily="18" charset="0"/>
              </a:rPr>
              <a:t>, </a:t>
            </a:r>
            <a:r>
              <a:rPr lang="en-US" sz="1600" dirty="0" err="1">
                <a:solidFill>
                  <a:srgbClr val="002060"/>
                </a:solidFill>
                <a:latin typeface="Bookman Old Style" pitchFamily="18" charset="0"/>
              </a:rPr>
              <a:t>Ökologen</a:t>
            </a:r>
            <a:r>
              <a:rPr lang="en-US" sz="1600" dirty="0">
                <a:solidFill>
                  <a:srgbClr val="002060"/>
                </a:solidFill>
                <a:latin typeface="Bookman Old Style" pitchFamily="18" charset="0"/>
              </a:rPr>
              <a:t> und </a:t>
            </a:r>
            <a:r>
              <a:rPr lang="en-US" sz="1600" dirty="0" err="1">
                <a:solidFill>
                  <a:srgbClr val="002060"/>
                </a:solidFill>
                <a:latin typeface="Bookman Old Style" pitchFamily="18" charset="0"/>
              </a:rPr>
              <a:t>Regionalforscher</a:t>
            </a:r>
            <a:r>
              <a:rPr lang="en-US" sz="1600" dirty="0">
                <a:solidFill>
                  <a:srgbClr val="002060"/>
                </a:solidFill>
                <a:latin typeface="Bookman Old Style" pitchFamily="18" charset="0"/>
              </a:rPr>
              <a:t> : </a:t>
            </a:r>
            <a:r>
              <a:rPr lang="ru-RU" sz="1600" dirty="0">
                <a:solidFill>
                  <a:srgbClr val="002060"/>
                </a:solidFill>
                <a:latin typeface="Bookman Old Style" pitchFamily="18" charset="0"/>
              </a:rPr>
              <a:t>учебник и практикум для бакалавриата / Т. Г. Варченко, Л. А. </a:t>
            </a:r>
            <a:r>
              <a:rPr lang="ru-RU" sz="1600" dirty="0" err="1">
                <a:solidFill>
                  <a:srgbClr val="002060"/>
                </a:solidFill>
                <a:latin typeface="Bookman Old Style" pitchFamily="18" charset="0"/>
              </a:rPr>
              <a:t>Рачковская</a:t>
            </a:r>
            <a:r>
              <a:rPr lang="ru-RU" sz="1600" dirty="0">
                <a:solidFill>
                  <a:srgbClr val="002060"/>
                </a:solidFill>
                <a:latin typeface="Bookman Old Style" pitchFamily="18" charset="0"/>
              </a:rPr>
              <a:t>.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- 333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40112412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2323713"/>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Издание построено по принципам модульности и автономности, то есть читатель может сам определять последовательность прохождения глав, в зависимости от изучаемых профильных тем и уровня владения языком. Каждая глава содержит необходимый грамматический и лексический материал, упражнения для индивидуальных, парных и групповых занятий. Наряду с текстами энциклопедий и словарей в книгу включены газетные и журнальные статьи, материалы сайтов, университетских лекций, форумов и чатов, материалы авторов из разных стран, а также разнообразные плакаты, схемы, рисунки и пр.</a:t>
            </a:r>
          </a:p>
        </p:txBody>
      </p:sp>
      <p:pic>
        <p:nvPicPr>
          <p:cNvPr id="37890" name="Picture 2" descr="C:\Users\tretyakova-nv\Desktop\выставка\Юрайт Восток\Изображение 03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13" y="200875"/>
            <a:ext cx="4486130" cy="6406251"/>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6341"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24536" cy="2308324"/>
          </a:xfrm>
          <a:prstGeom prst="rect">
            <a:avLst/>
          </a:prstGeom>
          <a:noFill/>
        </p:spPr>
        <p:txBody>
          <a:bodyPr wrap="square" rtlCol="0">
            <a:spAutoFit/>
          </a:bodyPr>
          <a:lstStyle/>
          <a:p>
            <a:r>
              <a:rPr lang="ru-RU" sz="1600" b="1" dirty="0">
                <a:solidFill>
                  <a:srgbClr val="002060"/>
                </a:solidFill>
                <a:latin typeface="Bookman Old Style" pitchFamily="18" charset="0"/>
              </a:rPr>
              <a:t>43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Н 501</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Немецкий </a:t>
            </a:r>
            <a:r>
              <a:rPr lang="ru-RU" sz="1600" b="1" dirty="0">
                <a:solidFill>
                  <a:srgbClr val="002060"/>
                </a:solidFill>
                <a:latin typeface="Bookman Old Style" pitchFamily="18" charset="0"/>
              </a:rPr>
              <a:t>язык для</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экономистов</a:t>
            </a:r>
            <a:r>
              <a:rPr lang="ru-RU" sz="1600" dirty="0">
                <a:solidFill>
                  <a:srgbClr val="002060"/>
                </a:solidFill>
                <a:latin typeface="Bookman Old Style" pitchFamily="18" charset="0"/>
              </a:rPr>
              <a:t> = </a:t>
            </a:r>
            <a:r>
              <a:rPr lang="ru-RU" sz="1600" b="1" dirty="0" err="1">
                <a:solidFill>
                  <a:srgbClr val="002060"/>
                </a:solidFill>
                <a:latin typeface="Bookman Old Style" pitchFamily="18" charset="0"/>
              </a:rPr>
              <a:t>Wirtschaft</a:t>
            </a:r>
            <a:r>
              <a:rPr lang="ru-RU" sz="1600" b="1" dirty="0">
                <a:solidFill>
                  <a:srgbClr val="002060"/>
                </a:solidFill>
                <a:latin typeface="Bookman Old Style" pitchFamily="18" charset="0"/>
              </a:rPr>
              <a:t> </a:t>
            </a:r>
            <a:r>
              <a:rPr lang="ru-RU" sz="1600" b="1" dirty="0" err="1">
                <a:solidFill>
                  <a:srgbClr val="002060"/>
                </a:solidFill>
                <a:latin typeface="Bookman Old Style" pitchFamily="18" charset="0"/>
              </a:rPr>
              <a:t>Im</a:t>
            </a:r>
            <a:r>
              <a:rPr lang="ru-RU" sz="1600" b="1" dirty="0">
                <a:solidFill>
                  <a:srgbClr val="002060"/>
                </a:solidFill>
                <a:latin typeface="Bookman Old Style" pitchFamily="18" charset="0"/>
              </a:rPr>
              <a:t> </a:t>
            </a:r>
            <a:r>
              <a:rPr lang="ru-RU" sz="1600" b="1" dirty="0" err="1">
                <a:solidFill>
                  <a:srgbClr val="002060"/>
                </a:solidFill>
                <a:latin typeface="Bookman Old Style" pitchFamily="18" charset="0"/>
              </a:rPr>
              <a:t>Deutschunterricht</a:t>
            </a:r>
            <a:r>
              <a:rPr lang="ru-RU" sz="1600" dirty="0">
                <a:solidFill>
                  <a:srgbClr val="002060"/>
                </a:solidFill>
                <a:latin typeface="Bookman Old Style" pitchFamily="18" charset="0"/>
              </a:rPr>
              <a:t> : учебник для академического бакалавриата / Ж. Б. </a:t>
            </a:r>
            <a:r>
              <a:rPr lang="ru-RU" sz="1600" dirty="0" err="1">
                <a:solidFill>
                  <a:srgbClr val="002060"/>
                </a:solidFill>
                <a:latin typeface="Bookman Old Style" pitchFamily="18" charset="0"/>
              </a:rPr>
              <a:t>Жалсанова</a:t>
            </a:r>
            <a:r>
              <a:rPr lang="ru-RU" sz="1600" dirty="0">
                <a:solidFill>
                  <a:srgbClr val="002060"/>
                </a:solidFill>
                <a:latin typeface="Bookman Old Style" pitchFamily="18" charset="0"/>
              </a:rPr>
              <a:t> [и др.].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- 564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grpSp>
        <p:nvGrpSpPr>
          <p:cNvPr id="8" name="Группа 7"/>
          <p:cNvGrpSpPr/>
          <p:nvPr/>
        </p:nvGrpSpPr>
        <p:grpSpPr>
          <a:xfrm>
            <a:off x="5076056" y="6165304"/>
            <a:ext cx="3600400" cy="504056"/>
            <a:chOff x="107504" y="5877272"/>
            <a:chExt cx="3600400" cy="504056"/>
          </a:xfrm>
        </p:grpSpPr>
        <p:sp>
          <p:nvSpPr>
            <p:cNvPr id="9" name="Прямоугольник 8"/>
            <p:cNvSpPr/>
            <p:nvPr/>
          </p:nvSpPr>
          <p:spPr>
            <a:xfrm>
              <a:off x="323528" y="5877272"/>
              <a:ext cx="3168352" cy="50405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7504" y="5949280"/>
              <a:ext cx="3600400" cy="307777"/>
            </a:xfrm>
            <a:prstGeom prst="rect">
              <a:avLst/>
            </a:prstGeom>
            <a:noFill/>
          </p:spPr>
          <p:txBody>
            <a:bodyPr wrap="square" rtlCol="0">
              <a:spAutoFit/>
            </a:bodyPr>
            <a:lstStyle/>
            <a:p>
              <a:pPr algn="ctr"/>
              <a:r>
                <a:rPr lang="ru-RU" sz="1400" b="1" dirty="0" smtClean="0">
                  <a:solidFill>
                    <a:srgbClr val="C00000"/>
                  </a:solidFill>
                  <a:latin typeface="Bookman Old Style" pitchFamily="18" charset="0"/>
                  <a:hlinkClick r:id="rId4" action="ppaction://hlinksldjump"/>
                </a:rPr>
                <a:t>ВЕРНУТЬСЯ К ОГЛАВЛЕНИЮ</a:t>
              </a:r>
              <a:endParaRPr lang="ru-RU" sz="1400" b="1" dirty="0">
                <a:solidFill>
                  <a:srgbClr val="C00000"/>
                </a:solidFill>
                <a:latin typeface="Bookman Old Style" pitchFamily="18" charset="0"/>
              </a:endParaRPr>
            </a:p>
          </p:txBody>
        </p:sp>
      </p:grpSp>
    </p:spTree>
    <p:extLst>
      <p:ext uri="{BB962C8B-B14F-4D97-AF65-F5344CB8AC3E}">
        <p14:creationId xmlns:p14="http://schemas.microsoft.com/office/powerpoint/2010/main" val="2904679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80384" y="3153808"/>
            <a:ext cx="4556112" cy="3231654"/>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Альберт Эйнштейн, лауреат Нобелевской премии по физике, автор знаменитой формулы E = </a:t>
            </a:r>
            <a:r>
              <a:rPr lang="ru-RU" sz="1200" dirty="0" smtClean="0">
                <a:solidFill>
                  <a:srgbClr val="002060"/>
                </a:solidFill>
                <a:latin typeface="Bookman Old Style" pitchFamily="18" charset="0"/>
              </a:rPr>
              <a:t>mc2. Создатель </a:t>
            </a:r>
            <a:r>
              <a:rPr lang="ru-RU" sz="1200" dirty="0">
                <a:solidFill>
                  <a:srgbClr val="002060"/>
                </a:solidFill>
                <a:latin typeface="Bookman Old Style" pitchFamily="18" charset="0"/>
              </a:rPr>
              <a:t>теории относительности, один из основателей современной теоретической физики, написал более 300 научных работ, множество книг и статей в области истории и философии науки. Всю жизнь он поддерживал универсальность прав человека, противостоял войнам и национализму. Последним его трудом стало воззвание с призывом предотвратить ядерную войну. Ему принадлежит великое высказывание: «Человек начинает жить лишь тогда, когда ему удается превзойти самого себя».</a:t>
            </a:r>
            <a:br>
              <a:rPr lang="ru-RU" sz="1200" dirty="0">
                <a:solidFill>
                  <a:srgbClr val="002060"/>
                </a:solidFill>
                <a:latin typeface="Bookman Old Style" pitchFamily="18" charset="0"/>
              </a:rPr>
            </a:br>
            <a:r>
              <a:rPr lang="ru-RU" sz="1200" dirty="0">
                <a:solidFill>
                  <a:srgbClr val="002060"/>
                </a:solidFill>
                <a:latin typeface="Bookman Old Style" pitchFamily="18" charset="0"/>
              </a:rPr>
              <a:t>Данная книга – попытка ответить на вопрос, в чем феномен Альберта Эйнштейна, уверявшего, что «есть только два способа прожить жизнь. Первый – будто чудес не существует. Второй – будто кругом одни чудеса».</a:t>
            </a:r>
          </a:p>
        </p:txBody>
      </p:sp>
      <p:pic>
        <p:nvPicPr>
          <p:cNvPr id="6" name="Рисунок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504" y="260648"/>
            <a:ext cx="4307960" cy="6336704"/>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8" name="Блок-схема: документ 7"/>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66600"/>
            <a:ext cx="4680520" cy="2062103"/>
          </a:xfrm>
          <a:prstGeom prst="rect">
            <a:avLst/>
          </a:prstGeom>
          <a:noFill/>
        </p:spPr>
        <p:txBody>
          <a:bodyPr wrap="square" rtlCol="0">
            <a:spAutoFit/>
          </a:bodyPr>
          <a:lstStyle/>
          <a:p>
            <a:r>
              <a:rPr lang="ru-RU" sz="1600" b="1" dirty="0">
                <a:solidFill>
                  <a:srgbClr val="002060"/>
                </a:solidFill>
                <a:latin typeface="Bookman Old Style" pitchFamily="18" charset="0"/>
              </a:rPr>
              <a:t>53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Э 334</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Альберт </a:t>
            </a:r>
            <a:r>
              <a:rPr lang="ru-RU" sz="1600" b="1" dirty="0">
                <a:solidFill>
                  <a:srgbClr val="002060"/>
                </a:solidFill>
                <a:latin typeface="Bookman Old Style" pitchFamily="18" charset="0"/>
              </a:rPr>
              <a:t>Эйнштейн</a:t>
            </a:r>
            <a:r>
              <a:rPr lang="ru-RU" sz="1600" dirty="0">
                <a:solidFill>
                  <a:srgbClr val="002060"/>
                </a:solidFill>
                <a:latin typeface="Bookman Old Style" pitchFamily="18" charset="0"/>
              </a:rPr>
              <a:t> [Текст] : научно-популярная литература / авт.-сост. С. Иванов. - Москва : </a:t>
            </a:r>
            <a:r>
              <a:rPr lang="ru-RU" sz="1600" dirty="0" err="1">
                <a:solidFill>
                  <a:srgbClr val="002060"/>
                </a:solidFill>
                <a:latin typeface="Bookman Old Style" pitchFamily="18" charset="0"/>
              </a:rPr>
              <a:t>КоЛибри</a:t>
            </a:r>
            <a:r>
              <a:rPr lang="ru-RU" sz="1600" dirty="0">
                <a:solidFill>
                  <a:srgbClr val="002060"/>
                </a:solidFill>
                <a:latin typeface="Bookman Old Style" pitchFamily="18" charset="0"/>
              </a:rPr>
              <a:t>, 2015. - 95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259391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http://kotoff.org/images/phocagallery/any_pics/paint_cats/09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
            <a:ext cx="9143999"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 y="367070"/>
            <a:ext cx="9144000" cy="77625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1437" y="416858"/>
            <a:ext cx="9180513"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10. ЛИТЕРАТУРА УНИВЕРСАЛЬНОГО СОДЕРЖАНИЯ. БИОГРАФИИ</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799288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0" y="3284984"/>
            <a:ext cx="4824941" cy="2946961"/>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50" dirty="0">
                <a:solidFill>
                  <a:srgbClr val="002060"/>
                </a:solidFill>
                <a:latin typeface="Bookman Old Style" pitchFamily="18" charset="0"/>
              </a:rPr>
              <a:t>В учебном пособии рассматриваются вопросы теории породообразования, выявления общих закономерностей осадочного процесса, постседиментационных преобразований осадочных пород, классификации, состава и генезиса осадочных пород; приводится детальная характеристика континентальных, морских и переходных фаций; рассматриваются условия, благоприятные для формирования и размещения региональных нефтегазоносных комплексов, а также вопросы формирования природных резервуаров и ловушек углеводородов, пород-коллекторов и пород </a:t>
            </a:r>
            <a:r>
              <a:rPr lang="ru-RU" sz="1150" dirty="0" err="1">
                <a:solidFill>
                  <a:srgbClr val="002060"/>
                </a:solidFill>
                <a:latin typeface="Bookman Old Style" pitchFamily="18" charset="0"/>
              </a:rPr>
              <a:t>флюидоупоров</a:t>
            </a:r>
            <a:r>
              <a:rPr lang="ru-RU" sz="1150" dirty="0">
                <a:solidFill>
                  <a:srgbClr val="002060"/>
                </a:solidFill>
                <a:latin typeface="Bookman Old Style" pitchFamily="18" charset="0"/>
              </a:rPr>
              <a:t>. В конце книги приводятся словарь геологических терминов и список литературы, в который включены источники, использованные при составлении учебного пособия, а также издания, которые могут быть использованы студентами для углубленной и самостоятельной работы.</a:t>
            </a:r>
          </a:p>
        </p:txBody>
      </p:sp>
      <p:pic>
        <p:nvPicPr>
          <p:cNvPr id="24578" name="Picture 2" descr="C:\Users\tretyakova-nv\Desktop\выставка\Юрайт Восток\Изображение 0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9"/>
            <a:ext cx="4239318"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002749" y="15465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24536" cy="2308324"/>
          </a:xfrm>
          <a:prstGeom prst="rect">
            <a:avLst/>
          </a:prstGeom>
          <a:noFill/>
        </p:spPr>
        <p:txBody>
          <a:bodyPr wrap="square" rtlCol="0">
            <a:spAutoFit/>
          </a:bodyPr>
          <a:lstStyle/>
          <a:p>
            <a:r>
              <a:rPr lang="ru-RU" sz="1600" b="1" dirty="0">
                <a:solidFill>
                  <a:srgbClr val="002060"/>
                </a:solidFill>
                <a:latin typeface="Bookman Old Style" pitchFamily="18" charset="0"/>
              </a:rPr>
              <a:t>55</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Е 410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Ежова</a:t>
            </a:r>
            <a:r>
              <a:rPr lang="ru-RU" sz="1600" b="1" dirty="0">
                <a:solidFill>
                  <a:srgbClr val="002060"/>
                </a:solidFill>
                <a:latin typeface="Bookman Old Style" pitchFamily="18" charset="0"/>
              </a:rPr>
              <a:t>, А. В.</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Литология</a:t>
            </a:r>
            <a:r>
              <a:rPr lang="ru-RU" sz="1600" dirty="0">
                <a:solidFill>
                  <a:srgbClr val="002060"/>
                </a:solidFill>
                <a:latin typeface="Bookman Old Style" pitchFamily="18" charset="0"/>
              </a:rPr>
              <a:t> [Текст] : учебное пособие для прикладного бакалавриата / А. В. Ежова.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- 101 с.</a:t>
            </a:r>
            <a:endParaRPr lang="ru-RU" sz="1600" b="1" dirty="0">
              <a:solidFill>
                <a:srgbClr val="002060"/>
              </a:solidFill>
              <a:latin typeface="Bookman Old Style" pitchFamily="18" charset="0"/>
            </a:endParaRPr>
          </a:p>
          <a:p>
            <a:pPr algn="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502640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2693045"/>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300" dirty="0">
                <a:solidFill>
                  <a:srgbClr val="002060"/>
                </a:solidFill>
                <a:latin typeface="Bookman Old Style" pitchFamily="18" charset="0"/>
              </a:rPr>
              <a:t>Учебник поможет обучающимся ориентироваться в многочисленных процессах, которые протекают одновременно в биосфере и катализируются микроорганизмами аэробами и анаэробами. Курс охватывает все разделы экологии микроорганизмов. Рассмотрены развитие микробов в их естественных средах обитания, механизмы приспособления микробов к экстремальным условиям, описаны современные молекулярно-биологические методы изучения микробного разнообразия в природных нишах, приемы изучения и измерения микробной активности в природе.</a:t>
            </a:r>
          </a:p>
        </p:txBody>
      </p:sp>
      <p:sp>
        <p:nvSpPr>
          <p:cNvPr id="4" name="Блок-схема: документ 3"/>
          <p:cNvSpPr/>
          <p:nvPr/>
        </p:nvSpPr>
        <p:spPr>
          <a:xfrm flipH="1">
            <a:off x="3995936" y="116633"/>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24536" cy="2062103"/>
          </a:xfrm>
          <a:prstGeom prst="rect">
            <a:avLst/>
          </a:prstGeom>
          <a:noFill/>
        </p:spPr>
        <p:txBody>
          <a:bodyPr wrap="square" rtlCol="0">
            <a:spAutoFit/>
          </a:bodyPr>
          <a:lstStyle/>
          <a:p>
            <a:r>
              <a:rPr lang="ru-RU" sz="1600" b="1" dirty="0">
                <a:solidFill>
                  <a:srgbClr val="002060"/>
                </a:solidFill>
                <a:latin typeface="Bookman Old Style" pitchFamily="18" charset="0"/>
              </a:rPr>
              <a:t>57</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Э 400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Экология </a:t>
            </a:r>
            <a:r>
              <a:rPr lang="ru-RU" sz="1600" b="1" dirty="0">
                <a:solidFill>
                  <a:srgbClr val="002060"/>
                </a:solidFill>
                <a:latin typeface="Bookman Old Style" pitchFamily="18" charset="0"/>
              </a:rPr>
              <a:t>микроорганизмов </a:t>
            </a:r>
            <a:r>
              <a:rPr lang="ru-RU" sz="1600" dirty="0">
                <a:solidFill>
                  <a:srgbClr val="002060"/>
                </a:solidFill>
                <a:latin typeface="Bookman Old Style" pitchFamily="18" charset="0"/>
              </a:rPr>
              <a:t>: учебник для бакалавров* / А. И. </a:t>
            </a:r>
            <a:r>
              <a:rPr lang="ru-RU" sz="1600" dirty="0" err="1">
                <a:solidFill>
                  <a:srgbClr val="002060"/>
                </a:solidFill>
                <a:latin typeface="Bookman Old Style" pitchFamily="18" charset="0"/>
              </a:rPr>
              <a:t>Нетрусов</a:t>
            </a:r>
            <a:r>
              <a:rPr lang="ru-RU" sz="1600" dirty="0">
                <a:solidFill>
                  <a:srgbClr val="002060"/>
                </a:solidFill>
                <a:latin typeface="Bookman Old Style" pitchFamily="18" charset="0"/>
              </a:rPr>
              <a:t> [и др.] ; ред. А. И. </a:t>
            </a:r>
            <a:r>
              <a:rPr lang="ru-RU" sz="1600" dirty="0" err="1">
                <a:solidFill>
                  <a:srgbClr val="002060"/>
                </a:solidFill>
                <a:latin typeface="Bookman Old Style" pitchFamily="18" charset="0"/>
              </a:rPr>
              <a:t>Нетрусов</a:t>
            </a:r>
            <a:r>
              <a:rPr lang="ru-RU" sz="1600" dirty="0">
                <a:solidFill>
                  <a:srgbClr val="002060"/>
                </a:solidFill>
                <a:latin typeface="Bookman Old Style" pitchFamily="18" charset="0"/>
              </a:rPr>
              <a:t>. - 2-е изд.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- 267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pic>
        <p:nvPicPr>
          <p:cNvPr id="8194" name="Picture 2" descr="C:\Users\tretyakova-nv\Desktop\выставка\Юрайт Восток\Изображение 0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118" y="288133"/>
            <a:ext cx="4107842" cy="6309219"/>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105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83968" y="3360762"/>
            <a:ext cx="4752528" cy="3108543"/>
          </a:xfrm>
          <a:prstGeom prst="rect">
            <a:avLst/>
          </a:prstGeom>
          <a:noFill/>
        </p:spPr>
        <p:txBody>
          <a:bodyPr wrap="square" rtlCol="0">
            <a:spAutoFit/>
          </a:bodyPr>
          <a:lstStyle/>
          <a:p>
            <a:pPr algn="ctr"/>
            <a:r>
              <a:rPr lang="ru-RU" sz="1400" b="1" dirty="0">
                <a:solidFill>
                  <a:srgbClr val="002060"/>
                </a:solidFill>
                <a:latin typeface="Bookman Old Style" pitchFamily="18" charset="0"/>
              </a:rPr>
              <a:t>Аннотация</a:t>
            </a:r>
            <a:r>
              <a:rPr lang="ru-RU" sz="1400" b="1" dirty="0" smtClean="0">
                <a:solidFill>
                  <a:srgbClr val="002060"/>
                </a:solidFill>
                <a:latin typeface="Bookman Old Style" pitchFamily="18" charset="0"/>
              </a:rPr>
              <a:t>: </a:t>
            </a:r>
            <a:r>
              <a:rPr lang="ru-RU" sz="1300" dirty="0">
                <a:solidFill>
                  <a:srgbClr val="002060"/>
                </a:solidFill>
                <a:latin typeface="Bookman Old Style" pitchFamily="18" charset="0"/>
              </a:rPr>
              <a:t>В книге кандидатов биологических наук, доцентов Л.Г. Щелоковой и С.Г. </a:t>
            </a:r>
            <a:r>
              <a:rPr lang="ru-RU" sz="1300" dirty="0" err="1">
                <a:solidFill>
                  <a:srgbClr val="002060"/>
                </a:solidFill>
                <a:latin typeface="Bookman Old Style" pitchFamily="18" charset="0"/>
              </a:rPr>
              <a:t>Глумова</a:t>
            </a:r>
            <a:r>
              <a:rPr lang="ru-RU" sz="1300" dirty="0">
                <a:solidFill>
                  <a:srgbClr val="002060"/>
                </a:solidFill>
                <a:latin typeface="Bookman Old Style" pitchFamily="18" charset="0"/>
              </a:rPr>
              <a:t>, врача-хирурга М.С. </a:t>
            </a:r>
            <a:r>
              <a:rPr lang="ru-RU" sz="1300" dirty="0" err="1">
                <a:solidFill>
                  <a:srgbClr val="002060"/>
                </a:solidFill>
                <a:latin typeface="Bookman Old Style" pitchFamily="18" charset="0"/>
              </a:rPr>
              <a:t>Глумова</a:t>
            </a:r>
            <a:r>
              <a:rPr lang="ru-RU" sz="1300" dirty="0">
                <a:solidFill>
                  <a:srgbClr val="002060"/>
                </a:solidFill>
                <a:latin typeface="Bookman Old Style" pitchFamily="18" charset="0"/>
              </a:rPr>
              <a:t>, канд. медицинских наук М.С. Колеговой приведено описание около 400 видов лекарственных растений, которые растут и могут быть выращены в Пермском крае (заготовка, состав, применение в медицине, ветеринарии, в пищу, культура, использование в дизайне сада). Отдельная глава посвящена иммунитету, факторам, влияющим на него, стрессу, уральским растениям – иммуностимуляторам. Фото авторов. Книга написана для широкого круга читателей: учителей, медицинских и ветеринарных работников, студентов, туристов, рыбаков, любителей природы, дачников, путешественников, хозяек.</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681" y="260648"/>
            <a:ext cx="4287147" cy="6264696"/>
          </a:xfrm>
          <a:prstGeom prst="rect">
            <a:avLst/>
          </a:prstGeom>
          <a:scene3d>
            <a:camera prst="perspectiveRight"/>
            <a:lightRig rig="threePt" dir="t"/>
          </a:scene3d>
        </p:spPr>
      </p:pic>
      <p:sp>
        <p:nvSpPr>
          <p:cNvPr id="4" name="Блок-схема: документ 3"/>
          <p:cNvSpPr/>
          <p:nvPr/>
        </p:nvSpPr>
        <p:spPr>
          <a:xfrm flipH="1">
            <a:off x="3995936" y="116633"/>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308324"/>
          </a:xfrm>
          <a:prstGeom prst="rect">
            <a:avLst/>
          </a:prstGeom>
          <a:noFill/>
        </p:spPr>
        <p:txBody>
          <a:bodyPr wrap="square" rtlCol="0">
            <a:spAutoFit/>
          </a:bodyPr>
          <a:lstStyle/>
          <a:p>
            <a:r>
              <a:rPr lang="ru-RU" sz="1600" b="1" dirty="0">
                <a:solidFill>
                  <a:srgbClr val="002060"/>
                </a:solidFill>
                <a:latin typeface="Bookman Old Style" pitchFamily="18" charset="0"/>
              </a:rPr>
              <a:t>58</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З-481</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Зеленая </a:t>
            </a:r>
            <a:r>
              <a:rPr lang="ru-RU" sz="1600" b="1" dirty="0">
                <a:solidFill>
                  <a:srgbClr val="002060"/>
                </a:solidFill>
                <a:latin typeface="Bookman Old Style" pitchFamily="18" charset="0"/>
              </a:rPr>
              <a:t>аптека. Атлас лекарственных растений Пермского края. Применение в медицине и ветеринарии </a:t>
            </a:r>
            <a:r>
              <a:rPr lang="ru-RU" sz="1600" dirty="0">
                <a:solidFill>
                  <a:srgbClr val="002060"/>
                </a:solidFill>
                <a:latin typeface="Bookman Old Style" pitchFamily="18" charset="0"/>
              </a:rPr>
              <a:t>: атлас / Л. Г. Щелокова [и др.]. - Пермь : [б. и.], 2014. - 223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сбо</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505848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621746" y="2794134"/>
            <a:ext cx="4392488" cy="3616375"/>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Представляем современный учебник для бакалавров в двух томах, охватывающий все основные разделы физиологии растений. Материал изложен на высоком научном уровне. В отличие от существующих учебников в книге представлен специальный раздел, посвященный молекулярным механизмам интегральных физиологических процессов. Особое внимание уделено адаптации растений к экстремальным природным и техногенным факторам и регуляции физиологических функций. В качестве примеров широко используются представители флоры не только умеренного климата, но и тропического и субтропического. Учебник удостоен Премии имени К. А. Тимирязева Российской академии наук. В томе 1 рассмотрены физиология растительной клетки, молекулярные основы физиологических процессов, даны современные представления о водном обмене, фотосинтезе и дыхании.</a:t>
            </a:r>
          </a:p>
        </p:txBody>
      </p:sp>
      <p:pic>
        <p:nvPicPr>
          <p:cNvPr id="20482" name="Picture 2" descr="C:\Users\tretyakova-nv\Desktop\выставка\Юрайт Восток\Изображение 0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716" y="260649"/>
            <a:ext cx="4441235" cy="6336703"/>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73674" y="116631"/>
            <a:ext cx="5040560" cy="2531307"/>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85594" y="188640"/>
            <a:ext cx="4816720" cy="2062103"/>
          </a:xfrm>
          <a:prstGeom prst="rect">
            <a:avLst/>
          </a:prstGeom>
          <a:noFill/>
        </p:spPr>
        <p:txBody>
          <a:bodyPr wrap="square" rtlCol="0">
            <a:spAutoFit/>
          </a:bodyPr>
          <a:lstStyle/>
          <a:p>
            <a:r>
              <a:rPr lang="ru-RU" sz="1500" b="1" dirty="0">
                <a:solidFill>
                  <a:srgbClr val="002060"/>
                </a:solidFill>
                <a:latin typeface="Bookman Old Style" pitchFamily="18" charset="0"/>
              </a:rPr>
              <a:t>58</a:t>
            </a:r>
            <a:br>
              <a:rPr lang="ru-RU" sz="1500" b="1" dirty="0">
                <a:solidFill>
                  <a:srgbClr val="002060"/>
                </a:solidFill>
                <a:latin typeface="Bookman Old Style" pitchFamily="18" charset="0"/>
              </a:rPr>
            </a:br>
            <a:r>
              <a:rPr lang="ru-RU" sz="1500" b="1" dirty="0">
                <a:solidFill>
                  <a:srgbClr val="002060"/>
                </a:solidFill>
                <a:latin typeface="Bookman Old Style" pitchFamily="18" charset="0"/>
              </a:rPr>
              <a:t>К 891</a:t>
            </a:r>
            <a:br>
              <a:rPr lang="ru-RU" sz="1500" b="1" dirty="0">
                <a:solidFill>
                  <a:srgbClr val="002060"/>
                </a:solidFill>
                <a:latin typeface="Bookman Old Style" pitchFamily="18" charset="0"/>
              </a:rPr>
            </a:br>
            <a:r>
              <a:rPr lang="ru-RU" sz="1500" b="1" dirty="0" smtClean="0">
                <a:solidFill>
                  <a:srgbClr val="002060"/>
                </a:solidFill>
                <a:latin typeface="Bookman Old Style" pitchFamily="18" charset="0"/>
              </a:rPr>
              <a:t>	Кузнецов</a:t>
            </a:r>
            <a:r>
              <a:rPr lang="ru-RU" sz="1500" b="1" dirty="0">
                <a:solidFill>
                  <a:srgbClr val="002060"/>
                </a:solidFill>
                <a:latin typeface="Bookman Old Style" pitchFamily="18" charset="0"/>
              </a:rPr>
              <a:t>, В. В.</a:t>
            </a:r>
            <a:r>
              <a:rPr lang="ru-RU" sz="1500" dirty="0">
                <a:solidFill>
                  <a:srgbClr val="002060"/>
                </a:solidFill>
                <a:latin typeface="Bookman Old Style" pitchFamily="18" charset="0"/>
              </a:rPr>
              <a:t> </a:t>
            </a:r>
            <a:r>
              <a:rPr lang="ru-RU" sz="1500" b="1" dirty="0">
                <a:solidFill>
                  <a:srgbClr val="002060"/>
                </a:solidFill>
                <a:latin typeface="Bookman Old Style" pitchFamily="18" charset="0"/>
              </a:rPr>
              <a:t>Физиология растений</a:t>
            </a:r>
            <a:r>
              <a:rPr lang="ru-RU" sz="1500" dirty="0">
                <a:solidFill>
                  <a:srgbClr val="002060"/>
                </a:solidFill>
                <a:latin typeface="Bookman Old Style" pitchFamily="18" charset="0"/>
              </a:rPr>
              <a:t> : учебник для академического бакалавриата : в 2 томах. </a:t>
            </a:r>
            <a:r>
              <a:rPr lang="ru-RU" sz="1500" b="1" dirty="0">
                <a:solidFill>
                  <a:srgbClr val="002060"/>
                </a:solidFill>
                <a:latin typeface="Bookman Old Style" pitchFamily="18" charset="0"/>
              </a:rPr>
              <a:t>Том 1</a:t>
            </a:r>
            <a:r>
              <a:rPr lang="ru-RU" sz="1500" dirty="0">
                <a:solidFill>
                  <a:srgbClr val="002060"/>
                </a:solidFill>
                <a:latin typeface="Bookman Old Style" pitchFamily="18" charset="0"/>
              </a:rPr>
              <a:t> / В. В. Кузнецов, Г. А. Дмитриева. - 4-е изд., </a:t>
            </a:r>
            <a:r>
              <a:rPr lang="ru-RU" sz="1500" dirty="0" err="1">
                <a:solidFill>
                  <a:srgbClr val="002060"/>
                </a:solidFill>
                <a:latin typeface="Bookman Old Style" pitchFamily="18" charset="0"/>
              </a:rPr>
              <a:t>перераб</a:t>
            </a:r>
            <a:r>
              <a:rPr lang="ru-RU" sz="1500" dirty="0">
                <a:solidFill>
                  <a:srgbClr val="002060"/>
                </a:solidFill>
                <a:latin typeface="Bookman Old Style" pitchFamily="18" charset="0"/>
              </a:rPr>
              <a:t>. и доп. - Москва : </a:t>
            </a:r>
            <a:r>
              <a:rPr lang="ru-RU" sz="1500" dirty="0" err="1">
                <a:solidFill>
                  <a:srgbClr val="002060"/>
                </a:solidFill>
                <a:latin typeface="Bookman Old Style" pitchFamily="18" charset="0"/>
              </a:rPr>
              <a:t>Юрайт</a:t>
            </a:r>
            <a:r>
              <a:rPr lang="ru-RU" sz="1500" dirty="0">
                <a:solidFill>
                  <a:srgbClr val="002060"/>
                </a:solidFill>
                <a:latin typeface="Bookman Old Style" pitchFamily="18" charset="0"/>
              </a:rPr>
              <a:t>, 2016. - 437 </a:t>
            </a:r>
            <a:r>
              <a:rPr lang="ru-RU" sz="1500" dirty="0" smtClean="0">
                <a:solidFill>
                  <a:srgbClr val="002060"/>
                </a:solidFill>
                <a:latin typeface="Bookman Old Style" pitchFamily="18" charset="0"/>
              </a:rPr>
              <a:t>с.</a:t>
            </a:r>
            <a:r>
              <a:rPr lang="ru-RU" sz="1500" b="1" dirty="0">
                <a:solidFill>
                  <a:srgbClr val="002060"/>
                </a:solidFill>
                <a:latin typeface="Bookman Old Style" pitchFamily="18" charset="0"/>
              </a:rPr>
              <a:t> </a:t>
            </a:r>
            <a:endParaRPr lang="ru-RU" sz="1500" b="1" dirty="0" smtClean="0">
              <a:solidFill>
                <a:srgbClr val="002060"/>
              </a:solidFill>
              <a:latin typeface="Bookman Old Style" pitchFamily="18" charset="0"/>
            </a:endParaRPr>
          </a:p>
          <a:p>
            <a:endParaRPr lang="ru-RU" sz="800" b="1" dirty="0">
              <a:solidFill>
                <a:srgbClr val="002060"/>
              </a:solidFill>
              <a:latin typeface="Bookman Old Style" pitchFamily="18" charset="0"/>
            </a:endParaRPr>
          </a:p>
          <a:p>
            <a:pPr algn="r"/>
            <a:r>
              <a:rPr lang="ru-RU" sz="1500" b="1" dirty="0" smtClean="0">
                <a:solidFill>
                  <a:srgbClr val="002060"/>
                </a:solidFill>
                <a:latin typeface="Bookman Old Style" pitchFamily="18" charset="0"/>
              </a:rPr>
              <a:t>Издание </a:t>
            </a:r>
            <a:r>
              <a:rPr lang="ru-RU" sz="1500" b="1" dirty="0">
                <a:solidFill>
                  <a:srgbClr val="002060"/>
                </a:solidFill>
                <a:latin typeface="Bookman Old Style" pitchFamily="18" charset="0"/>
              </a:rPr>
              <a:t>находится </a:t>
            </a:r>
            <a:r>
              <a:rPr lang="ru-RU" sz="1500" b="1" dirty="0" smtClean="0">
                <a:solidFill>
                  <a:srgbClr val="002060"/>
                </a:solidFill>
                <a:latin typeface="Bookman Old Style" pitchFamily="18" charset="0"/>
              </a:rPr>
              <a:t>в: </a:t>
            </a:r>
            <a:r>
              <a:rPr lang="ru-RU" sz="1500" b="1" dirty="0" err="1" smtClean="0">
                <a:solidFill>
                  <a:srgbClr val="002060"/>
                </a:solidFill>
                <a:latin typeface="Bookman Old Style" pitchFamily="18" charset="0"/>
              </a:rPr>
              <a:t>чз</a:t>
            </a:r>
            <a:r>
              <a:rPr lang="ru-RU" sz="1500" b="1" dirty="0" smtClean="0">
                <a:solidFill>
                  <a:srgbClr val="002060"/>
                </a:solidFill>
                <a:latin typeface="Bookman Old Style" pitchFamily="18" charset="0"/>
              </a:rPr>
              <a:t> (1)</a:t>
            </a:r>
            <a:endParaRPr lang="ru-RU" sz="1500" b="1" dirty="0">
              <a:solidFill>
                <a:srgbClr val="002060"/>
              </a:solidFill>
              <a:latin typeface="Bookman Old Style" pitchFamily="18" charset="0"/>
            </a:endParaRPr>
          </a:p>
        </p:txBody>
      </p:sp>
    </p:spTree>
    <p:extLst>
      <p:ext uri="{BB962C8B-B14F-4D97-AF65-F5344CB8AC3E}">
        <p14:creationId xmlns:p14="http://schemas.microsoft.com/office/powerpoint/2010/main" val="1270630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55368" y="2955242"/>
            <a:ext cx="4752528" cy="3654847"/>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50" dirty="0">
                <a:solidFill>
                  <a:srgbClr val="002060"/>
                </a:solidFill>
                <a:latin typeface="Bookman Old Style" pitchFamily="18" charset="0"/>
              </a:rPr>
              <a:t>Представляем современный учебник для бакалавров в двух томах, охватывающий все основные разделы физиологии растений. Материал изложен на высоком научном уровне. В отличие от существующих учебников в книге представлен специальный раздел, посвященный молекулярным механизмам интегральных физиологических процессов. Особое внимание уделено адаптации растений к экстремальным природным и техногенным факторам и регуляции физиологических функций. В качестве примеров широко используются представители флоры не только умеренного климата, но и тропического и субтропического. Учебник удостоен Премии имени К. А. Тимирязева Российской академии наук. В томе 2 даны современные представления о минеральном питании растений, рассмотрены физиологические механизмы роста и развития растений; значительное внимание уделено вопросам гормональной регуляции, в частности рецепции гормональных сигналов; подробно рассмотрены проблемы адаптации и устойчивости растений к неблагоприятным абиотическим факторам и </a:t>
            </a:r>
            <a:r>
              <a:rPr lang="ru-RU" sz="1150" dirty="0" err="1">
                <a:solidFill>
                  <a:srgbClr val="002060"/>
                </a:solidFill>
                <a:latin typeface="Bookman Old Style" pitchFamily="18" charset="0"/>
              </a:rPr>
              <a:t>биопатогенам</a:t>
            </a:r>
            <a:r>
              <a:rPr lang="ru-RU" sz="1150" dirty="0">
                <a:solidFill>
                  <a:srgbClr val="002060"/>
                </a:solidFill>
                <a:latin typeface="Bookman Old Style" pitchFamily="18" charset="0"/>
              </a:rPr>
              <a:t>.</a:t>
            </a:r>
          </a:p>
        </p:txBody>
      </p:sp>
      <p:pic>
        <p:nvPicPr>
          <p:cNvPr id="21506" name="Picture 2" descr="C:\Users\tretyakova-nv\Desktop\выставка\Юрайт Восток\Изображение 0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7"/>
            <a:ext cx="4291285" cy="633670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5936" y="11663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21598" y="239284"/>
            <a:ext cx="4842890" cy="2308324"/>
          </a:xfrm>
          <a:prstGeom prst="rect">
            <a:avLst/>
          </a:prstGeom>
          <a:noFill/>
        </p:spPr>
        <p:txBody>
          <a:bodyPr wrap="square" rtlCol="0">
            <a:spAutoFit/>
          </a:bodyPr>
          <a:lstStyle/>
          <a:p>
            <a:r>
              <a:rPr lang="ru-RU" sz="1600" b="1" dirty="0">
                <a:solidFill>
                  <a:srgbClr val="002060"/>
                </a:solidFill>
                <a:latin typeface="Bookman Old Style" pitchFamily="18" charset="0"/>
              </a:rPr>
              <a:t>58</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К 891</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Кузнецов</a:t>
            </a:r>
            <a:r>
              <a:rPr lang="ru-RU" sz="1600" b="1" dirty="0">
                <a:solidFill>
                  <a:srgbClr val="002060"/>
                </a:solidFill>
                <a:latin typeface="Bookman Old Style" pitchFamily="18" charset="0"/>
              </a:rPr>
              <a:t>, В. В.</a:t>
            </a:r>
            <a:r>
              <a:rPr lang="ru-RU" sz="1600" dirty="0">
                <a:solidFill>
                  <a:srgbClr val="002060"/>
                </a:solidFill>
                <a:latin typeface="Bookman Old Style" pitchFamily="18" charset="0"/>
              </a:rPr>
              <a:t> Физиология растений : учебник для академического бакалавриата : в 2 томах. Том 2 / В. В. Кузнецов, Г. А. Дмитриева. - 4-е изд., </a:t>
            </a:r>
            <a:r>
              <a:rPr lang="ru-RU" sz="1600" dirty="0" err="1">
                <a:solidFill>
                  <a:srgbClr val="002060"/>
                </a:solidFill>
                <a:latin typeface="Bookman Old Style" pitchFamily="18" charset="0"/>
              </a:rPr>
              <a:t>перераб</a:t>
            </a:r>
            <a:r>
              <a:rPr lang="ru-RU" sz="1600" dirty="0">
                <a:solidFill>
                  <a:srgbClr val="002060"/>
                </a:solidFill>
                <a:latin typeface="Bookman Old Style" pitchFamily="18" charset="0"/>
              </a:rPr>
              <a:t>. и доп.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- 459 </a:t>
            </a:r>
            <a:r>
              <a:rPr lang="ru-RU" sz="1600" dirty="0" smtClean="0">
                <a:solidFill>
                  <a:srgbClr val="002060"/>
                </a:solidFill>
                <a:latin typeface="Bookman Old Style" pitchFamily="18" charset="0"/>
              </a:rPr>
              <a:t>с.</a:t>
            </a: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9381125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579" y="2852936"/>
            <a:ext cx="4608917" cy="3677930"/>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00" dirty="0">
                <a:solidFill>
                  <a:srgbClr val="002060"/>
                </a:solidFill>
                <a:latin typeface="Bookman Old Style" pitchFamily="18" charset="0"/>
              </a:rPr>
              <a:t>Данный курс является важной составляющей общей психологии. Основные задачи курса — изучение общих биологических закономерностей формирования поведения и эволюции психики. Цель курса заключается в формировании профессионального мировоззрения будущих психологов, ознакомлении их с основными теоретическими положениями зоопсихологии и сравнительной психологии, а также с методами научного исследования психики и поведения животных. В результате прохождения курса формируются знания об изучении психических процессов у животных в онтогенезе, о происхождении и развитии психики в процессе эволюции, о биологических предпосылках и предыстории зарождения человеческого сознания. В первой части настоящего учебника рассматриваются общие вопросы: история изучения поведения животных и основные направления, по которым ведется его изучение, а также способы регуляции поведения и принцип его формирования. Во второй части учебника рассматриваются такие важные для понимания поведения человека вопросы, как формирование взаимоотношений в группе, развитие поведения в онтогенезе и его эволюция.</a:t>
            </a:r>
          </a:p>
        </p:txBody>
      </p:sp>
      <p:pic>
        <p:nvPicPr>
          <p:cNvPr id="43010" name="Picture 2" descr="C:\Users\tretyakova-nv\Desktop\выставка\Юрайт Восток\Изображение 0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367146"/>
            <a:ext cx="4320480" cy="6123708"/>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5936" y="116632"/>
            <a:ext cx="5040560" cy="2736304"/>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185214"/>
          </a:xfrm>
          <a:prstGeom prst="rect">
            <a:avLst/>
          </a:prstGeom>
          <a:noFill/>
        </p:spPr>
        <p:txBody>
          <a:bodyPr wrap="square" rtlCol="0">
            <a:spAutoFit/>
          </a:bodyPr>
          <a:lstStyle/>
          <a:p>
            <a:r>
              <a:rPr lang="ru-RU" sz="1600" b="1" dirty="0">
                <a:solidFill>
                  <a:srgbClr val="002060"/>
                </a:solidFill>
                <a:latin typeface="Bookman Old Style" pitchFamily="18" charset="0"/>
              </a:rPr>
              <a:t>59</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 677</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Сотская</a:t>
            </a:r>
            <a:r>
              <a:rPr lang="ru-RU" sz="1600" b="1" dirty="0">
                <a:solidFill>
                  <a:srgbClr val="002060"/>
                </a:solidFill>
                <a:latin typeface="Bookman Old Style" pitchFamily="18" charset="0"/>
              </a:rPr>
              <a:t>, М. Н.</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Зоопсихология и сравнительная психология </a:t>
            </a:r>
            <a:r>
              <a:rPr lang="ru-RU" sz="1600" dirty="0">
                <a:solidFill>
                  <a:srgbClr val="002060"/>
                </a:solidFill>
                <a:latin typeface="Bookman Old Style" pitchFamily="18" charset="0"/>
              </a:rPr>
              <a:t>[Текст] : учебник и практикум для академического бакалавриата : в 2 частях. Часть 1 / М. Н. </a:t>
            </a:r>
            <a:r>
              <a:rPr lang="ru-RU" sz="1600" dirty="0" err="1">
                <a:solidFill>
                  <a:srgbClr val="002060"/>
                </a:solidFill>
                <a:latin typeface="Bookman Old Style" pitchFamily="18" charset="0"/>
              </a:rPr>
              <a:t>Сотская</a:t>
            </a:r>
            <a:r>
              <a:rPr lang="ru-RU" sz="1600" dirty="0">
                <a:solidFill>
                  <a:srgbClr val="002060"/>
                </a:solidFill>
                <a:latin typeface="Bookman Old Style" pitchFamily="18" charset="0"/>
              </a:rPr>
              <a:t>.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- 323 с.</a:t>
            </a:r>
            <a:endParaRPr lang="ru-RU" sz="1600" b="1" dirty="0">
              <a:solidFill>
                <a:srgbClr val="002060"/>
              </a:solidFill>
              <a:latin typeface="Bookman Old Style" pitchFamily="18" charset="0"/>
            </a:endParaRPr>
          </a:p>
          <a:p>
            <a:pPr algn="r"/>
            <a:endParaRPr lang="ru-RU" sz="8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198089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782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98082" y="2797774"/>
            <a:ext cx="4752933" cy="3362459"/>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050" dirty="0">
                <a:solidFill>
                  <a:srgbClr val="002060"/>
                </a:solidFill>
                <a:latin typeface="Bookman Old Style" pitchFamily="18" charset="0"/>
              </a:rPr>
              <a:t>Данный курс является важной составляющей общей психологии. Основные задачи курса — изучение общих биологических закономерностей формирования поведения и эволюции психики. Цель курса заключается в формировании профессионального мировоззрения будущих психологов, ознакомлении их с основными теоретическими положениями зоопсихологии и сравнительной психологии, а также с методами научного исследования психики и поведения животных. В результате прохождения курса формируются знания об изучении психических процессов у животных в онтогенезе, о происхождении и развитии психики в процессе эволюции, о биологических предпосылках и предыстории зарождения человеческого сознания. В первой части учебника рассматриваются общие вопросы: история изучения поведения животных и основные направления, по которым ведется его изучение, а также способы регуляции поведения и принцип его формирования. Во второй части рассматриваются такие важные для понимания поведения человека вопросы, как формирование взаимоотношений в группе, развитие поведения в онтогенезе и его эволюция.</a:t>
            </a:r>
          </a:p>
        </p:txBody>
      </p:sp>
      <p:pic>
        <p:nvPicPr>
          <p:cNvPr id="36866" name="Picture 2" descr="C:\Users\tretyakova-nv\Desktop\выставка\Юрайт Восток\Изображение 0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34" y="272832"/>
            <a:ext cx="4291142" cy="6312336"/>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5936" y="116632"/>
            <a:ext cx="5040560" cy="273630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24536" cy="2185214"/>
          </a:xfrm>
          <a:prstGeom prst="rect">
            <a:avLst/>
          </a:prstGeom>
          <a:noFill/>
        </p:spPr>
        <p:txBody>
          <a:bodyPr wrap="square" rtlCol="0">
            <a:spAutoFit/>
          </a:bodyPr>
          <a:lstStyle/>
          <a:p>
            <a:r>
              <a:rPr lang="ru-RU" sz="1600" b="1" dirty="0">
                <a:solidFill>
                  <a:srgbClr val="002060"/>
                </a:solidFill>
                <a:latin typeface="Bookman Old Style" pitchFamily="18" charset="0"/>
              </a:rPr>
              <a:t>59</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 677</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Сотская</a:t>
            </a:r>
            <a:r>
              <a:rPr lang="ru-RU" sz="1600" b="1" dirty="0">
                <a:solidFill>
                  <a:srgbClr val="002060"/>
                </a:solidFill>
                <a:latin typeface="Bookman Old Style" pitchFamily="18" charset="0"/>
              </a:rPr>
              <a:t>, М. Н.</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Зоопсихология и сравнительная психология </a:t>
            </a:r>
            <a:r>
              <a:rPr lang="ru-RU" sz="1600" dirty="0">
                <a:solidFill>
                  <a:srgbClr val="002060"/>
                </a:solidFill>
                <a:latin typeface="Bookman Old Style" pitchFamily="18" charset="0"/>
              </a:rPr>
              <a:t>[Текст] : учебник и практикум для академического бакалавриата : в 2 частях. Часть 2 / М. Н. </a:t>
            </a:r>
            <a:r>
              <a:rPr lang="ru-RU" sz="1600" dirty="0" err="1">
                <a:solidFill>
                  <a:srgbClr val="002060"/>
                </a:solidFill>
                <a:latin typeface="Bookman Old Style" pitchFamily="18" charset="0"/>
              </a:rPr>
              <a:t>Сотская</a:t>
            </a:r>
            <a:r>
              <a:rPr lang="ru-RU" sz="1600" dirty="0">
                <a:solidFill>
                  <a:srgbClr val="002060"/>
                </a:solidFill>
                <a:latin typeface="Bookman Old Style" pitchFamily="18" charset="0"/>
              </a:rPr>
              <a:t>.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- 401 с.</a:t>
            </a:r>
            <a:endParaRPr lang="ru-RU" sz="1600" b="1" dirty="0">
              <a:solidFill>
                <a:srgbClr val="002060"/>
              </a:solidFill>
              <a:latin typeface="Bookman Old Style" pitchFamily="18" charset="0"/>
            </a:endParaRPr>
          </a:p>
          <a:p>
            <a:pPr algn="r"/>
            <a:endParaRPr lang="ru-RU" sz="8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grpSp>
        <p:nvGrpSpPr>
          <p:cNvPr id="8" name="Группа 7"/>
          <p:cNvGrpSpPr/>
          <p:nvPr/>
        </p:nvGrpSpPr>
        <p:grpSpPr>
          <a:xfrm>
            <a:off x="5450615" y="6237312"/>
            <a:ext cx="3600400" cy="504056"/>
            <a:chOff x="107504" y="5877272"/>
            <a:chExt cx="3600400" cy="504056"/>
          </a:xfrm>
        </p:grpSpPr>
        <p:sp>
          <p:nvSpPr>
            <p:cNvPr id="9" name="Прямоугольник 8"/>
            <p:cNvSpPr/>
            <p:nvPr/>
          </p:nvSpPr>
          <p:spPr>
            <a:xfrm>
              <a:off x="323528" y="5877272"/>
              <a:ext cx="3168352" cy="50405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7504" y="5949280"/>
              <a:ext cx="3600400" cy="307777"/>
            </a:xfrm>
            <a:prstGeom prst="rect">
              <a:avLst/>
            </a:prstGeom>
            <a:noFill/>
          </p:spPr>
          <p:txBody>
            <a:bodyPr wrap="square" rtlCol="0">
              <a:spAutoFit/>
            </a:bodyPr>
            <a:lstStyle/>
            <a:p>
              <a:pPr algn="ctr"/>
              <a:r>
                <a:rPr lang="ru-RU" sz="1400" b="1" dirty="0" smtClean="0">
                  <a:solidFill>
                    <a:srgbClr val="C00000"/>
                  </a:solidFill>
                  <a:latin typeface="Bookman Old Style" pitchFamily="18" charset="0"/>
                  <a:hlinkClick r:id="rId4" action="ppaction://hlinksldjump"/>
                </a:rPr>
                <a:t>ВЕРНУТЬСЯ К ОГЛАВЛЕНИЮ</a:t>
              </a:r>
              <a:endParaRPr lang="ru-RU" sz="1400" b="1" dirty="0">
                <a:solidFill>
                  <a:srgbClr val="C00000"/>
                </a:solidFill>
                <a:latin typeface="Bookman Old Style" pitchFamily="18" charset="0"/>
              </a:endParaRPr>
            </a:p>
          </p:txBody>
        </p:sp>
      </p:grpSp>
    </p:spTree>
    <p:extLst>
      <p:ext uri="{BB962C8B-B14F-4D97-AF65-F5344CB8AC3E}">
        <p14:creationId xmlns:p14="http://schemas.microsoft.com/office/powerpoint/2010/main" val="210018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3496" name="Picture 8" descr="http://ushistoryscene.com/wp-content/uploads/2015/03/CurrierIves-ProgressCentury-1024x71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290" y="0"/>
            <a:ext cx="9076991"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 y="295062"/>
            <a:ext cx="9144000" cy="829682"/>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5496" y="356463"/>
            <a:ext cx="9107280"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2. ТЕХНИЧЕСКИЕ НАУКИ. СТРОИТЕЛЬСТВО. АРХИТЕКТУРА. ГРАДОСТРОИТЕЛЬСТВО. ИНФОРМАЦИОННЫЕ ТЕХНОЛОГИИ</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2174410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5888" y="0"/>
            <a:ext cx="9128111" cy="6858000"/>
            <a:chOff x="15888" y="0"/>
            <a:chExt cx="9128111" cy="685800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31913" y="548680"/>
              <a:ext cx="5204183" cy="954107"/>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800" b="1" dirty="0" smtClean="0">
                  <a:solidFill>
                    <a:srgbClr val="C00000"/>
                  </a:solidFill>
                  <a:latin typeface="Bookman Old Style" pitchFamily="18" charset="0"/>
                </a:rPr>
                <a:t>Издания распределены по разделам знаний:</a:t>
              </a:r>
              <a:endParaRPr lang="ru-RU" sz="2800" b="1" dirty="0">
                <a:solidFill>
                  <a:srgbClr val="C00000"/>
                </a:solidFill>
                <a:latin typeface="Bookman Old Style" pitchFamily="18" charset="0"/>
              </a:endParaRPr>
            </a:p>
          </p:txBody>
        </p:sp>
      </p:grpSp>
      <p:sp>
        <p:nvSpPr>
          <p:cNvPr id="2" name="Прямоугольник 1"/>
          <p:cNvSpPr/>
          <p:nvPr/>
        </p:nvSpPr>
        <p:spPr>
          <a:xfrm>
            <a:off x="467544" y="1723449"/>
            <a:ext cx="5544616" cy="4585871"/>
          </a:xfrm>
          <a:prstGeom prst="rect">
            <a:avLst/>
          </a:prstGeom>
        </p:spPr>
        <p:txBody>
          <a:bodyPr wrap="square">
            <a:spAutoFit/>
          </a:bodyPr>
          <a:lstStyle/>
          <a:p>
            <a:pPr marL="342900" indent="-342900">
              <a:buFont typeface="+mj-lt"/>
              <a:buAutoNum type="arabicPeriod"/>
            </a:pPr>
            <a:r>
              <a:rPr lang="ru-RU" sz="2000" b="1" dirty="0" smtClean="0">
                <a:solidFill>
                  <a:srgbClr val="C00000"/>
                </a:solidFill>
                <a:latin typeface="Bookman Old Style" pitchFamily="18" charset="0"/>
                <a:hlinkClick r:id="rId3" action="ppaction://hlinksldjump"/>
              </a:rPr>
              <a:t> </a:t>
            </a:r>
            <a:r>
              <a:rPr lang="ru-RU" sz="1600" b="1" dirty="0" smtClean="0">
                <a:solidFill>
                  <a:srgbClr val="002060"/>
                </a:solidFill>
                <a:latin typeface="Bookman Old Style" pitchFamily="18" charset="0"/>
                <a:hlinkClick r:id="rId3" action="ppaction://hlinksldjump"/>
              </a:rPr>
              <a:t>Естественные науки.</a:t>
            </a:r>
            <a:endParaRPr lang="ru-RU" sz="1600" b="1" dirty="0" smtClean="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hlinkClick r:id="rId4" action="ppaction://hlinksldjump"/>
              </a:rPr>
              <a:t> </a:t>
            </a:r>
            <a:r>
              <a:rPr lang="ru-RU" sz="1600" b="1" dirty="0" smtClean="0">
                <a:solidFill>
                  <a:srgbClr val="002060"/>
                </a:solidFill>
                <a:latin typeface="Bookman Old Style" pitchFamily="18" charset="0"/>
                <a:hlinkClick r:id="rId4" action="ppaction://hlinksldjump"/>
              </a:rPr>
              <a:t>Технические науки. Строительство. Архитектура.   Градостроительство. Информационные технологии.</a:t>
            </a:r>
            <a:endParaRPr lang="ru-RU" sz="1600" b="1" dirty="0" smtClean="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hlinkClick r:id="rId5" action="ppaction://hlinksldjump"/>
              </a:rPr>
              <a:t>Лесное </a:t>
            </a:r>
            <a:r>
              <a:rPr lang="ru-RU" sz="1600" b="1" dirty="0">
                <a:solidFill>
                  <a:srgbClr val="002060"/>
                </a:solidFill>
                <a:latin typeface="Bookman Old Style" pitchFamily="18" charset="0"/>
                <a:hlinkClick r:id="rId5" action="ppaction://hlinksldjump"/>
              </a:rPr>
              <a:t>хозяйство. Сельское хозяйство. </a:t>
            </a:r>
            <a:r>
              <a:rPr lang="ru-RU" sz="1600" b="1" dirty="0" smtClean="0">
                <a:solidFill>
                  <a:srgbClr val="002060"/>
                </a:solidFill>
                <a:latin typeface="Bookman Old Style" pitchFamily="18" charset="0"/>
                <a:hlinkClick r:id="rId5" action="ppaction://hlinksldjump"/>
              </a:rPr>
              <a:t>Ветеринария;</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rPr>
              <a:t>Медицина (0).</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hlinkClick r:id="rId6" action="ppaction://hlinksldjump"/>
              </a:rPr>
              <a:t>Экономика</a:t>
            </a:r>
            <a:r>
              <a:rPr lang="ru-RU" sz="1600" b="1" dirty="0">
                <a:solidFill>
                  <a:srgbClr val="002060"/>
                </a:solidFill>
                <a:latin typeface="Bookman Old Style" pitchFamily="18" charset="0"/>
                <a:hlinkClick r:id="rId6" action="ppaction://hlinksldjump"/>
              </a:rPr>
              <a:t>. Бухгалтерский учет. Управление </a:t>
            </a:r>
            <a:r>
              <a:rPr lang="ru-RU" sz="1600" b="1" dirty="0" smtClean="0">
                <a:solidFill>
                  <a:srgbClr val="002060"/>
                </a:solidFill>
                <a:latin typeface="Bookman Old Style" pitchFamily="18" charset="0"/>
                <a:hlinkClick r:id="rId6" action="ppaction://hlinksldjump"/>
              </a:rPr>
              <a:t>предприятием.</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hlinkClick r:id="rId7" action="ppaction://hlinksldjump"/>
              </a:rPr>
              <a:t> </a:t>
            </a:r>
            <a:r>
              <a:rPr lang="ru-RU" sz="1600" b="1" dirty="0" smtClean="0">
                <a:solidFill>
                  <a:srgbClr val="002060"/>
                </a:solidFill>
                <a:latin typeface="Bookman Old Style" pitchFamily="18" charset="0"/>
                <a:hlinkClick r:id="rId7" action="ppaction://hlinksldjump"/>
              </a:rPr>
              <a:t>Общественные </a:t>
            </a:r>
            <a:r>
              <a:rPr lang="ru-RU" sz="1600" b="1" dirty="0">
                <a:solidFill>
                  <a:srgbClr val="002060"/>
                </a:solidFill>
                <a:latin typeface="Bookman Old Style" pitchFamily="18" charset="0"/>
                <a:hlinkClick r:id="rId7" action="ppaction://hlinksldjump"/>
              </a:rPr>
              <a:t>и гуманитарные </a:t>
            </a:r>
            <a:r>
              <a:rPr lang="ru-RU" sz="1600" b="1" dirty="0" smtClean="0">
                <a:solidFill>
                  <a:srgbClr val="002060"/>
                </a:solidFill>
                <a:latin typeface="Bookman Old Style" pitchFamily="18" charset="0"/>
                <a:hlinkClick r:id="rId7" action="ppaction://hlinksldjump"/>
              </a:rPr>
              <a:t>науки.</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hlinkClick r:id="rId8" action="ppaction://hlinksldjump"/>
              </a:rPr>
              <a:t>Культура</a:t>
            </a:r>
            <a:r>
              <a:rPr lang="ru-RU" sz="1600" b="1" dirty="0">
                <a:solidFill>
                  <a:srgbClr val="002060"/>
                </a:solidFill>
                <a:latin typeface="Bookman Old Style" pitchFamily="18" charset="0"/>
                <a:hlinkClick r:id="rId8" action="ppaction://hlinksldjump"/>
              </a:rPr>
              <a:t>. Науки. Образование. Печать. СМИ. </a:t>
            </a:r>
            <a:r>
              <a:rPr lang="ru-RU" sz="1600" b="1" dirty="0" smtClean="0">
                <a:solidFill>
                  <a:srgbClr val="002060"/>
                </a:solidFill>
                <a:latin typeface="Bookman Old Style" pitchFamily="18" charset="0"/>
                <a:hlinkClick r:id="rId8" action="ppaction://hlinksldjump"/>
              </a:rPr>
              <a:t>Искусство.</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rPr>
              <a:t>Отрасли </a:t>
            </a:r>
            <a:r>
              <a:rPr lang="ru-RU" sz="1600" b="1" dirty="0">
                <a:solidFill>
                  <a:srgbClr val="002060"/>
                </a:solidFill>
                <a:latin typeface="Bookman Old Style" pitchFamily="18" charset="0"/>
              </a:rPr>
              <a:t>промышленности. Технология переработки </a:t>
            </a:r>
            <a:r>
              <a:rPr lang="ru-RU" sz="1600" b="1" dirty="0" smtClean="0">
                <a:solidFill>
                  <a:srgbClr val="002060"/>
                </a:solidFill>
                <a:latin typeface="Bookman Old Style" pitchFamily="18" charset="0"/>
              </a:rPr>
              <a:t>продукции (0).</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hlinkClick r:id="rId9" action="ppaction://hlinksldjump"/>
              </a:rPr>
              <a:t>Языкознание</a:t>
            </a:r>
            <a:r>
              <a:rPr lang="ru-RU" sz="1600" b="1" dirty="0">
                <a:solidFill>
                  <a:srgbClr val="002060"/>
                </a:solidFill>
                <a:latin typeface="Bookman Old Style" pitchFamily="18" charset="0"/>
                <a:hlinkClick r:id="rId9" action="ppaction://hlinksldjump"/>
              </a:rPr>
              <a:t>. Литературоведение. Художественная </a:t>
            </a:r>
            <a:r>
              <a:rPr lang="ru-RU" sz="1600" b="1" dirty="0" smtClean="0">
                <a:solidFill>
                  <a:srgbClr val="002060"/>
                </a:solidFill>
                <a:latin typeface="Bookman Old Style" pitchFamily="18" charset="0"/>
                <a:hlinkClick r:id="rId9" action="ppaction://hlinksldjump"/>
              </a:rPr>
              <a:t>литература.</a:t>
            </a:r>
            <a:endParaRPr lang="ru-RU" sz="1600" b="1" dirty="0">
              <a:solidFill>
                <a:srgbClr val="002060"/>
              </a:solidFill>
              <a:latin typeface="Bookman Old Style" pitchFamily="18" charset="0"/>
            </a:endParaRPr>
          </a:p>
          <a:p>
            <a:pPr marL="342900" indent="-342900">
              <a:buFont typeface="+mj-lt"/>
              <a:buAutoNum type="arabicPeriod"/>
            </a:pPr>
            <a:r>
              <a:rPr lang="ru-RU" sz="1600" b="1" dirty="0" smtClean="0">
                <a:solidFill>
                  <a:srgbClr val="C00000"/>
                </a:solidFill>
                <a:latin typeface="Bookman Old Style" pitchFamily="18" charset="0"/>
              </a:rPr>
              <a:t> </a:t>
            </a:r>
            <a:r>
              <a:rPr lang="ru-RU" sz="1600" b="1" dirty="0" smtClean="0">
                <a:solidFill>
                  <a:srgbClr val="002060"/>
                </a:solidFill>
                <a:latin typeface="Bookman Old Style" pitchFamily="18" charset="0"/>
              </a:rPr>
              <a:t>Литература </a:t>
            </a:r>
            <a:r>
              <a:rPr lang="ru-RU" sz="1600" b="1" dirty="0">
                <a:solidFill>
                  <a:srgbClr val="002060"/>
                </a:solidFill>
                <a:latin typeface="Bookman Old Style" pitchFamily="18" charset="0"/>
              </a:rPr>
              <a:t>универсального содержания. </a:t>
            </a:r>
            <a:r>
              <a:rPr lang="ru-RU" sz="1600" b="1" dirty="0" smtClean="0">
                <a:solidFill>
                  <a:srgbClr val="002060"/>
                </a:solidFill>
                <a:latin typeface="Bookman Old Style" pitchFamily="18" charset="0"/>
              </a:rPr>
              <a:t>Биографии (0).</a:t>
            </a:r>
            <a:endParaRPr lang="ru-RU" sz="1600" b="1" dirty="0">
              <a:solidFill>
                <a:srgbClr val="002060"/>
              </a:solidFill>
              <a:latin typeface="Bookman Old Style" pitchFamily="18" charset="0"/>
            </a:endParaRPr>
          </a:p>
        </p:txBody>
      </p:sp>
      <p:pic>
        <p:nvPicPr>
          <p:cNvPr id="8" name="Picture 10" descr="http://www.jumpintoabook.com/wp-content/uploads/2013/01/book-pile.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flipH="1">
            <a:off x="5618382" y="188640"/>
            <a:ext cx="3418114" cy="6480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164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83968" y="2794134"/>
            <a:ext cx="4730266" cy="3947234"/>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950" dirty="0" smtClean="0">
                <a:solidFill>
                  <a:srgbClr val="002060"/>
                </a:solidFill>
                <a:latin typeface="Bookman Old Style" pitchFamily="18" charset="0"/>
              </a:rPr>
              <a:t>В учебнике излагаются теоретические основы разработки и организации функционирования информационных систем (ИС) и информации, ее видах и свойствах, о видах и методах моделирования информационных процессов. Рассматриваются особенности разработки автоматизированных информационных систем (АИС) как первой стадии автоматизированных систем управления предприятиями (АСУП),  особенности документальных и документально-фактографических информационно-поисковых систем научно-технической информации; представлены структура и принципы функционирования автоматизированных систем нормативно-методического обеспечения управления предприятиями (АСНМОУ). Дается представление о разработке методик организации проектирования и сравнительного анализа готовых программных продуктов при создании ИС для конкретного предприятия (организации). Рассматриваются основные аспекты теории информационных систем как научного направления и анализируются перспективные направления ее развития.</a:t>
            </a:r>
          </a:p>
          <a:p>
            <a:pPr algn="ctr"/>
            <a:r>
              <a:rPr lang="ru-RU" sz="950" dirty="0">
                <a:solidFill>
                  <a:srgbClr val="002060"/>
                </a:solidFill>
                <a:latin typeface="Bookman Old Style" pitchFamily="18" charset="0"/>
              </a:rPr>
              <a:t>Соответствует актуальным требованиям Федерального государственного образовательного стандарта высшего образования.</a:t>
            </a:r>
          </a:p>
          <a:p>
            <a:pPr algn="ctr"/>
            <a:r>
              <a:rPr lang="ru-RU" sz="950" dirty="0" smtClean="0">
                <a:solidFill>
                  <a:srgbClr val="002060"/>
                </a:solidFill>
                <a:latin typeface="Bookman Old Style" pitchFamily="18" charset="0"/>
              </a:rPr>
              <a:t>Для студентов высших учебных заведений, обучающихся по направлениям «Системный анализ и управление» и «Информационные системы и технологии». Учебник может быть использован при обучении студентов по направлению «Прикладная информатика», в системе повышения квалификации в учреждениях дополнительного профессионального образования, а также для аспирантов и преподавателей смежных специальностей.</a:t>
            </a:r>
            <a:endParaRPr lang="ru-RU" sz="950" dirty="0">
              <a:solidFill>
                <a:srgbClr val="002060"/>
              </a:solidFill>
              <a:latin typeface="Bookman Old Style" pitchFamily="18" charset="0"/>
            </a:endParaRPr>
          </a:p>
        </p:txBody>
      </p:sp>
      <p:pic>
        <p:nvPicPr>
          <p:cNvPr id="6146" name="Picture 2" descr="C:\Users\tretyakova-nv\Desktop\выставка\Юрайт Восток\Изображение 0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7"/>
            <a:ext cx="4346289" cy="633670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72120" y="134890"/>
            <a:ext cx="5040560" cy="267750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50561" y="260647"/>
            <a:ext cx="4909848" cy="2062103"/>
          </a:xfrm>
          <a:prstGeom prst="rect">
            <a:avLst/>
          </a:prstGeom>
          <a:noFill/>
        </p:spPr>
        <p:txBody>
          <a:bodyPr wrap="square" rtlCol="0">
            <a:spAutoFit/>
          </a:bodyPr>
          <a:lstStyle/>
          <a:p>
            <a:r>
              <a:rPr lang="ru-RU" sz="1600" b="1" dirty="0">
                <a:solidFill>
                  <a:srgbClr val="002060"/>
                </a:solidFill>
                <a:latin typeface="Bookman Old Style" pitchFamily="18" charset="0"/>
              </a:rPr>
              <a:t>004</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В 676</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Волкова</a:t>
            </a:r>
            <a:r>
              <a:rPr lang="ru-RU" sz="1600" b="1" dirty="0">
                <a:solidFill>
                  <a:srgbClr val="002060"/>
                </a:solidFill>
                <a:latin typeface="Bookman Old Style" pitchFamily="18" charset="0"/>
              </a:rPr>
              <a:t>, В. Н.</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Теория информационных процессов и систем</a:t>
            </a:r>
            <a:r>
              <a:rPr lang="ru-RU" sz="1600" dirty="0">
                <a:solidFill>
                  <a:srgbClr val="002060"/>
                </a:solidFill>
                <a:latin typeface="Bookman Old Style" pitchFamily="18" charset="0"/>
              </a:rPr>
              <a:t> [Текст] : учебник и практикум для академического бакалавриата / В. Н. Волкова.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- 502 с.</a:t>
            </a:r>
            <a:r>
              <a:rPr lang="ru-RU" sz="1600" b="1" dirty="0">
                <a:solidFill>
                  <a:srgbClr val="002060"/>
                </a:solidFill>
                <a:latin typeface="Bookman Old Style" pitchFamily="18" charset="0"/>
              </a:rPr>
              <a:t>	</a:t>
            </a: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a:t>
            </a:r>
            <a:r>
              <a:rPr lang="ru-RU" sz="1600" b="1" dirty="0" smtClean="0">
                <a:solidFill>
                  <a:srgbClr val="002060"/>
                </a:solidFill>
                <a:latin typeface="Bookman Old Style" pitchFamily="18" charset="0"/>
              </a:rPr>
              <a:t>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945197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3" y="2942504"/>
            <a:ext cx="4608917" cy="3654847"/>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50" dirty="0">
                <a:solidFill>
                  <a:srgbClr val="002060"/>
                </a:solidFill>
                <a:latin typeface="Bookman Old Style" pitchFamily="18" charset="0"/>
              </a:rPr>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 методами проектирования и построения чертежа большое внимание уделено современным 3d технологиям и методам. Учебник ориентирован на пакет </a:t>
            </a:r>
            <a:r>
              <a:rPr lang="ru-RU" sz="1150" dirty="0" err="1">
                <a:solidFill>
                  <a:srgbClr val="002060"/>
                </a:solidFill>
                <a:latin typeface="Bookman Old Style" pitchFamily="18" charset="0"/>
              </a:rPr>
              <a:t>AutoCAD</a:t>
            </a:r>
            <a:r>
              <a:rPr lang="ru-RU" sz="1150" dirty="0">
                <a:solidFill>
                  <a:srgbClr val="002060"/>
                </a:solidFill>
                <a:latin typeface="Bookman Old Style" pitchFamily="18" charset="0"/>
              </a:rPr>
              <a:t> как наиболее распространенный, универсальный, имеющий мировой уровень графический редактор, широко применяемый в строительном проектировании. Учебник включает теоретический материал, практические рекомендации и примеры для освоения трех разделов курса инженерной графики: перспективы и тени, строительные чертежи гражданского здания, модель и чертеж металлоконструкции фермы.</a:t>
            </a:r>
          </a:p>
        </p:txBody>
      </p:sp>
      <p:pic>
        <p:nvPicPr>
          <p:cNvPr id="29698" name="Picture 2" descr="C:\Users\tretyakova-nv\Desktop\выставка\Юрайт Восток\Изображение 0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683" y="333504"/>
            <a:ext cx="4380309" cy="6263847"/>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019582" y="116632"/>
            <a:ext cx="5040560" cy="2664295"/>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169825"/>
          </a:xfrm>
          <a:prstGeom prst="rect">
            <a:avLst/>
          </a:prstGeom>
          <a:noFill/>
        </p:spPr>
        <p:txBody>
          <a:bodyPr wrap="square" rtlCol="0">
            <a:spAutoFit/>
          </a:bodyPr>
          <a:lstStyle/>
          <a:p>
            <a:r>
              <a:rPr lang="ru-RU" sz="1500" b="1" dirty="0">
                <a:solidFill>
                  <a:srgbClr val="002060"/>
                </a:solidFill>
                <a:latin typeface="Bookman Old Style" pitchFamily="18" charset="0"/>
              </a:rPr>
              <a:t>004</a:t>
            </a:r>
            <a:br>
              <a:rPr lang="ru-RU" sz="1500" b="1" dirty="0">
                <a:solidFill>
                  <a:srgbClr val="002060"/>
                </a:solidFill>
                <a:latin typeface="Bookman Old Style" pitchFamily="18" charset="0"/>
              </a:rPr>
            </a:br>
            <a:r>
              <a:rPr lang="ru-RU" sz="1500" b="1" dirty="0">
                <a:solidFill>
                  <a:srgbClr val="002060"/>
                </a:solidFill>
                <a:latin typeface="Bookman Old Style" pitchFamily="18" charset="0"/>
              </a:rPr>
              <a:t>Х 358</a:t>
            </a:r>
            <a:br>
              <a:rPr lang="ru-RU" sz="1500" b="1" dirty="0">
                <a:solidFill>
                  <a:srgbClr val="002060"/>
                </a:solidFill>
                <a:latin typeface="Bookman Old Style" pitchFamily="18" charset="0"/>
              </a:rPr>
            </a:br>
            <a:r>
              <a:rPr lang="ru-RU" sz="1500" b="1" dirty="0" smtClean="0">
                <a:solidFill>
                  <a:srgbClr val="002060"/>
                </a:solidFill>
                <a:latin typeface="Bookman Old Style" pitchFamily="18" charset="0"/>
              </a:rPr>
              <a:t>	Хейфец</a:t>
            </a:r>
            <a:r>
              <a:rPr lang="ru-RU" sz="1500" b="1" dirty="0">
                <a:solidFill>
                  <a:srgbClr val="002060"/>
                </a:solidFill>
                <a:latin typeface="Bookman Old Style" pitchFamily="18" charset="0"/>
              </a:rPr>
              <a:t>, А. Л.</a:t>
            </a:r>
            <a:r>
              <a:rPr lang="ru-RU" sz="1500" dirty="0">
                <a:solidFill>
                  <a:srgbClr val="002060"/>
                </a:solidFill>
                <a:latin typeface="Bookman Old Style" pitchFamily="18" charset="0"/>
              </a:rPr>
              <a:t> </a:t>
            </a:r>
            <a:r>
              <a:rPr lang="ru-RU" sz="1500" b="1" dirty="0">
                <a:solidFill>
                  <a:srgbClr val="002060"/>
                </a:solidFill>
                <a:latin typeface="Bookman Old Style" pitchFamily="18" charset="0"/>
              </a:rPr>
              <a:t>Компьютерная графика для строителей</a:t>
            </a:r>
            <a:r>
              <a:rPr lang="ru-RU" sz="1500" dirty="0">
                <a:solidFill>
                  <a:srgbClr val="002060"/>
                </a:solidFill>
                <a:latin typeface="Bookman Old Style" pitchFamily="18" charset="0"/>
              </a:rPr>
              <a:t> [Текст] : учебник для академического бакалавриата / А. Л. Хейфец, В. Н. Васильева, И. В. </a:t>
            </a:r>
            <a:r>
              <a:rPr lang="ru-RU" sz="1500" dirty="0" err="1">
                <a:solidFill>
                  <a:srgbClr val="002060"/>
                </a:solidFill>
                <a:latin typeface="Bookman Old Style" pitchFamily="18" charset="0"/>
              </a:rPr>
              <a:t>Буторина</a:t>
            </a:r>
            <a:r>
              <a:rPr lang="ru-RU" sz="1500" dirty="0">
                <a:solidFill>
                  <a:srgbClr val="002060"/>
                </a:solidFill>
                <a:latin typeface="Bookman Old Style" pitchFamily="18" charset="0"/>
              </a:rPr>
              <a:t> ; ред. А. Л. </a:t>
            </a:r>
            <a:r>
              <a:rPr lang="ru-RU" sz="1500" dirty="0" err="1">
                <a:solidFill>
                  <a:srgbClr val="002060"/>
                </a:solidFill>
                <a:latin typeface="Bookman Old Style" pitchFamily="18" charset="0"/>
              </a:rPr>
              <a:t>Хейфиц</a:t>
            </a:r>
            <a:r>
              <a:rPr lang="ru-RU" sz="1500" dirty="0">
                <a:solidFill>
                  <a:srgbClr val="002060"/>
                </a:solidFill>
                <a:latin typeface="Bookman Old Style" pitchFamily="18" charset="0"/>
              </a:rPr>
              <a:t>. - 2-е изд., </a:t>
            </a:r>
            <a:r>
              <a:rPr lang="ru-RU" sz="1500" dirty="0" err="1">
                <a:solidFill>
                  <a:srgbClr val="002060"/>
                </a:solidFill>
                <a:latin typeface="Bookman Old Style" pitchFamily="18" charset="0"/>
              </a:rPr>
              <a:t>перераб</a:t>
            </a:r>
            <a:r>
              <a:rPr lang="ru-RU" sz="1500" dirty="0">
                <a:solidFill>
                  <a:srgbClr val="002060"/>
                </a:solidFill>
                <a:latin typeface="Bookman Old Style" pitchFamily="18" charset="0"/>
              </a:rPr>
              <a:t>. и доп. - Москва : </a:t>
            </a:r>
            <a:r>
              <a:rPr lang="ru-RU" sz="1500" dirty="0" err="1">
                <a:solidFill>
                  <a:srgbClr val="002060"/>
                </a:solidFill>
                <a:latin typeface="Bookman Old Style" pitchFamily="18" charset="0"/>
              </a:rPr>
              <a:t>Юрайт</a:t>
            </a:r>
            <a:r>
              <a:rPr lang="ru-RU" sz="1500" dirty="0">
                <a:solidFill>
                  <a:srgbClr val="002060"/>
                </a:solidFill>
                <a:latin typeface="Bookman Old Style" pitchFamily="18" charset="0"/>
              </a:rPr>
              <a:t>, 2016. - 204 с.</a:t>
            </a:r>
            <a:endParaRPr lang="ru-RU" sz="1500" b="1" dirty="0">
              <a:solidFill>
                <a:srgbClr val="002060"/>
              </a:solidFill>
              <a:latin typeface="Bookman Old Style" pitchFamily="18" charset="0"/>
            </a:endParaRPr>
          </a:p>
          <a:p>
            <a:pPr algn="r"/>
            <a:r>
              <a:rPr lang="ru-RU" sz="1500" b="1" dirty="0">
                <a:solidFill>
                  <a:srgbClr val="002060"/>
                </a:solidFill>
                <a:latin typeface="Bookman Old Style" pitchFamily="18" charset="0"/>
              </a:rPr>
              <a:t>Издание находится в: </a:t>
            </a:r>
            <a:r>
              <a:rPr lang="ru-RU" sz="1500" b="1" dirty="0" err="1" smtClean="0">
                <a:solidFill>
                  <a:srgbClr val="002060"/>
                </a:solidFill>
                <a:latin typeface="Bookman Old Style" pitchFamily="18" charset="0"/>
              </a:rPr>
              <a:t>чз</a:t>
            </a:r>
            <a:r>
              <a:rPr lang="ru-RU" sz="1500" b="1" dirty="0" smtClean="0">
                <a:solidFill>
                  <a:srgbClr val="002060"/>
                </a:solidFill>
                <a:latin typeface="Bookman Old Style" pitchFamily="18" charset="0"/>
              </a:rPr>
              <a:t> </a:t>
            </a:r>
            <a:r>
              <a:rPr lang="ru-RU" sz="1500" b="1" dirty="0">
                <a:solidFill>
                  <a:srgbClr val="002060"/>
                </a:solidFill>
                <a:latin typeface="Bookman Old Style" pitchFamily="18" charset="0"/>
              </a:rPr>
              <a:t>(1</a:t>
            </a:r>
            <a:r>
              <a:rPr lang="ru-RU" sz="1500" b="1" dirty="0" smtClean="0">
                <a:solidFill>
                  <a:srgbClr val="002060"/>
                </a:solidFill>
                <a:latin typeface="Bookman Old Style" pitchFamily="18" charset="0"/>
              </a:rPr>
              <a:t>)</a:t>
            </a:r>
            <a:endParaRPr lang="ru-RU" sz="1500" b="1" dirty="0">
              <a:solidFill>
                <a:srgbClr val="002060"/>
              </a:solidFill>
              <a:latin typeface="Bookman Old Style" pitchFamily="18" charset="0"/>
            </a:endParaRPr>
          </a:p>
        </p:txBody>
      </p:sp>
    </p:spTree>
    <p:extLst>
      <p:ext uri="{BB962C8B-B14F-4D97-AF65-F5344CB8AC3E}">
        <p14:creationId xmlns:p14="http://schemas.microsoft.com/office/powerpoint/2010/main" val="3440397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9952" y="2708920"/>
            <a:ext cx="4896544" cy="4093428"/>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300" dirty="0">
                <a:solidFill>
                  <a:srgbClr val="002060"/>
                </a:solidFill>
                <a:latin typeface="Bookman Old Style" pitchFamily="18" charset="0"/>
              </a:rPr>
              <a:t>Учебник нового поколения содержит комплекс материалов, необходимых для обеспечения всего учебного процесса по </a:t>
            </a:r>
            <a:r>
              <a:rPr lang="ru-RU" sz="1300" dirty="0" smtClean="0">
                <a:solidFill>
                  <a:srgbClr val="002060"/>
                </a:solidFill>
                <a:latin typeface="Bookman Old Style" pitchFamily="18" charset="0"/>
              </a:rPr>
              <a:t>дисциплине "</a:t>
            </a:r>
            <a:r>
              <a:rPr lang="ru-RU" sz="1300" dirty="0">
                <a:solidFill>
                  <a:srgbClr val="002060"/>
                </a:solidFill>
                <a:latin typeface="Bookman Old Style" pitchFamily="18" charset="0"/>
              </a:rPr>
              <a:t>Строительная механика</a:t>
            </a:r>
            <a:r>
              <a:rPr lang="ru-RU" sz="1300" dirty="0" smtClean="0">
                <a:solidFill>
                  <a:srgbClr val="002060"/>
                </a:solidFill>
                <a:latin typeface="Bookman Old Style" pitchFamily="18" charset="0"/>
              </a:rPr>
              <a:t>". Он </a:t>
            </a:r>
            <a:r>
              <a:rPr lang="ru-RU" sz="1300" dirty="0">
                <a:solidFill>
                  <a:srgbClr val="002060"/>
                </a:solidFill>
                <a:latin typeface="Bookman Old Style" pitchFamily="18" charset="0"/>
              </a:rPr>
              <a:t>снабжен упражнениями, заданиями для самостоятельных работ с образцами решений, указаниями по выполнению контрольных работ, примерами расчетов и вопросами для подготовки к экзамену</a:t>
            </a:r>
            <a:r>
              <a:rPr lang="ru-RU" sz="1300" dirty="0" smtClean="0">
                <a:solidFill>
                  <a:srgbClr val="002060"/>
                </a:solidFill>
                <a:latin typeface="Bookman Old Style" pitchFamily="18" charset="0"/>
              </a:rPr>
              <a:t>. Авторы </a:t>
            </a:r>
            <a:r>
              <a:rPr lang="ru-RU" sz="1300" dirty="0">
                <a:solidFill>
                  <a:srgbClr val="002060"/>
                </a:solidFill>
                <a:latin typeface="Bookman Old Style" pitchFamily="18" charset="0"/>
              </a:rPr>
              <a:t>стремились к тому, чтобы студенты, закончив изучение строительной механики в рамках учебного плана, получили возможность уверенно решать задачи строительной механики с использованием персональных компьютеров и современных вычислительных комплексов (на примере ПВК SCAD).Учебник соответствует Государственному образовательному стандарту </a:t>
            </a:r>
            <a:r>
              <a:rPr lang="ru-RU" sz="1300" dirty="0" smtClean="0">
                <a:solidFill>
                  <a:srgbClr val="002060"/>
                </a:solidFill>
                <a:latin typeface="Bookman Old Style" pitchFamily="18" charset="0"/>
              </a:rPr>
              <a:t>дисциплины «Строительная механика» инженерной </a:t>
            </a:r>
            <a:r>
              <a:rPr lang="ru-RU" sz="1300" dirty="0">
                <a:solidFill>
                  <a:srgbClr val="002060"/>
                </a:solidFill>
                <a:latin typeface="Bookman Old Style" pitchFamily="18" charset="0"/>
              </a:rPr>
              <a:t>подготовки по </a:t>
            </a:r>
            <a:r>
              <a:rPr lang="ru-RU" sz="1300" dirty="0" smtClean="0">
                <a:solidFill>
                  <a:srgbClr val="002060"/>
                </a:solidFill>
                <a:latin typeface="Bookman Old Style" pitchFamily="18" charset="0"/>
              </a:rPr>
              <a:t>направлению "</a:t>
            </a:r>
            <a:r>
              <a:rPr lang="ru-RU" sz="1300" dirty="0">
                <a:solidFill>
                  <a:srgbClr val="002060"/>
                </a:solidFill>
                <a:latin typeface="Bookman Old Style" pitchFamily="18" charset="0"/>
              </a:rPr>
              <a:t>Строительство</a:t>
            </a:r>
            <a:r>
              <a:rPr lang="ru-RU" sz="1300" dirty="0" smtClean="0">
                <a:solidFill>
                  <a:srgbClr val="002060"/>
                </a:solidFill>
                <a:latin typeface="Bookman Old Style" pitchFamily="18" charset="0"/>
              </a:rPr>
              <a:t>". Предназначается </a:t>
            </a:r>
            <a:r>
              <a:rPr lang="ru-RU" sz="1300" dirty="0">
                <a:solidFill>
                  <a:srgbClr val="002060"/>
                </a:solidFill>
                <a:latin typeface="Bookman Old Style" pitchFamily="18" charset="0"/>
              </a:rPr>
              <a:t>студентам дневной, вечерней и заочной форм обучения, изучающим </a:t>
            </a:r>
            <a:r>
              <a:rPr lang="ru-RU" sz="1300" dirty="0" smtClean="0">
                <a:solidFill>
                  <a:srgbClr val="002060"/>
                </a:solidFill>
                <a:latin typeface="Bookman Old Style" pitchFamily="18" charset="0"/>
              </a:rPr>
              <a:t>дисциплину "</a:t>
            </a:r>
            <a:r>
              <a:rPr lang="ru-RU" sz="1300" dirty="0">
                <a:solidFill>
                  <a:srgbClr val="002060"/>
                </a:solidFill>
                <a:latin typeface="Bookman Old Style" pitchFamily="18" charset="0"/>
              </a:rPr>
              <a:t>Строительная механика".</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814" y="332656"/>
            <a:ext cx="4094380" cy="6184463"/>
          </a:xfrm>
          <a:prstGeom prst="rect">
            <a:avLst/>
          </a:prstGeom>
          <a:scene3d>
            <a:camera prst="perspectiveRight"/>
            <a:lightRig rig="threePt" dir="t"/>
          </a:scene3d>
        </p:spPr>
      </p:pic>
      <p:sp>
        <p:nvSpPr>
          <p:cNvPr id="4" name="Блок-схема: документ 3"/>
          <p:cNvSpPr/>
          <p:nvPr/>
        </p:nvSpPr>
        <p:spPr>
          <a:xfrm flipH="1">
            <a:off x="3995936" y="116633"/>
            <a:ext cx="5040560" cy="2592287"/>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93864"/>
            <a:ext cx="4896544" cy="2154436"/>
          </a:xfrm>
          <a:prstGeom prst="rect">
            <a:avLst/>
          </a:prstGeom>
          <a:noFill/>
        </p:spPr>
        <p:txBody>
          <a:bodyPr wrap="square" rtlCol="0">
            <a:spAutoFit/>
          </a:bodyPr>
          <a:lstStyle/>
          <a:p>
            <a:r>
              <a:rPr lang="ru-RU" sz="1600" b="1" dirty="0">
                <a:solidFill>
                  <a:srgbClr val="002060"/>
                </a:solidFill>
                <a:latin typeface="Bookman Old Style" pitchFamily="18" charset="0"/>
              </a:rPr>
              <a:t>624</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К 650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Константинов</a:t>
            </a:r>
            <a:r>
              <a:rPr lang="ru-RU" sz="1600" b="1" dirty="0">
                <a:solidFill>
                  <a:srgbClr val="002060"/>
                </a:solidFill>
                <a:latin typeface="Bookman Old Style" pitchFamily="18" charset="0"/>
              </a:rPr>
              <a:t>, И. А.</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Строительная механика</a:t>
            </a:r>
            <a:r>
              <a:rPr lang="ru-RU" sz="1600" dirty="0">
                <a:solidFill>
                  <a:srgbClr val="002060"/>
                </a:solidFill>
                <a:latin typeface="Bookman Old Style" pitchFamily="18" charset="0"/>
              </a:rPr>
              <a:t> : учебник / И. А. Константинов, В. В. </a:t>
            </a:r>
            <a:r>
              <a:rPr lang="ru-RU" sz="1600" dirty="0" err="1">
                <a:solidFill>
                  <a:srgbClr val="002060"/>
                </a:solidFill>
                <a:latin typeface="Bookman Old Style" pitchFamily="18" charset="0"/>
              </a:rPr>
              <a:t>Лалин</a:t>
            </a:r>
            <a:r>
              <a:rPr lang="ru-RU" sz="1600" dirty="0">
                <a:solidFill>
                  <a:srgbClr val="002060"/>
                </a:solidFill>
                <a:latin typeface="Bookman Old Style" pitchFamily="18" charset="0"/>
              </a:rPr>
              <a:t>, И. И. </a:t>
            </a:r>
            <a:r>
              <a:rPr lang="ru-RU" sz="1600" dirty="0" err="1">
                <a:solidFill>
                  <a:srgbClr val="002060"/>
                </a:solidFill>
                <a:latin typeface="Bookman Old Style" pitchFamily="18" charset="0"/>
              </a:rPr>
              <a:t>Лалина</a:t>
            </a:r>
            <a:r>
              <a:rPr lang="ru-RU" sz="1600" dirty="0">
                <a:solidFill>
                  <a:srgbClr val="002060"/>
                </a:solidFill>
                <a:latin typeface="Bookman Old Style" pitchFamily="18" charset="0"/>
              </a:rPr>
              <a:t> ; СПб. гос. </a:t>
            </a:r>
            <a:r>
              <a:rPr lang="ru-RU" sz="1600" dirty="0" err="1">
                <a:solidFill>
                  <a:srgbClr val="002060"/>
                </a:solidFill>
                <a:latin typeface="Bookman Old Style" pitchFamily="18" charset="0"/>
              </a:rPr>
              <a:t>политехн</a:t>
            </a:r>
            <a:r>
              <a:rPr lang="ru-RU" sz="1600" dirty="0">
                <a:solidFill>
                  <a:srgbClr val="002060"/>
                </a:solidFill>
                <a:latin typeface="Bookman Old Style" pitchFamily="18" charset="0"/>
              </a:rPr>
              <a:t>. ун-т . - Москва : Проспект, 2015. - 425 с</a:t>
            </a:r>
            <a:r>
              <a:rPr lang="ru-RU" sz="1600" dirty="0" smtClean="0">
                <a:solidFill>
                  <a:srgbClr val="002060"/>
                </a:solidFill>
                <a:latin typeface="Bookman Old Style" pitchFamily="18" charset="0"/>
              </a:rPr>
              <a:t>.</a:t>
            </a:r>
            <a:r>
              <a:rPr lang="ru-RU" sz="600" b="1" dirty="0">
                <a:solidFill>
                  <a:srgbClr val="002060"/>
                </a:solidFill>
                <a:latin typeface="Bookman Old Style" pitchFamily="18" charset="0"/>
              </a:rPr>
              <a:t/>
            </a:r>
            <a:br>
              <a:rPr lang="ru-RU" sz="600" b="1" dirty="0">
                <a:solidFill>
                  <a:srgbClr val="002060"/>
                </a:solidFill>
                <a:latin typeface="Bookman Old Style" pitchFamily="18" charset="0"/>
              </a:rPr>
            </a:br>
            <a:endParaRPr lang="ru-RU" sz="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723116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1" y="2924943"/>
            <a:ext cx="4824536" cy="3616375"/>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900" dirty="0">
                <a:solidFill>
                  <a:srgbClr val="002060"/>
                </a:solidFill>
                <a:latin typeface="Bookman Old Style" pitchFamily="18" charset="0"/>
              </a:rPr>
              <a:t>В книге рассматривается новый принцип геотехнического проектирования, заключающийся в изменении (регулировании) напряженно-деформированного состояния (НДС) массива грунта с целью повышения его несущей способности и снижения </a:t>
            </a:r>
            <a:r>
              <a:rPr lang="ru-RU" sz="900" dirty="0" err="1">
                <a:solidFill>
                  <a:srgbClr val="002060"/>
                </a:solidFill>
                <a:latin typeface="Bookman Old Style" pitchFamily="18" charset="0"/>
              </a:rPr>
              <a:t>деформативности</a:t>
            </a:r>
            <a:r>
              <a:rPr lang="ru-RU" sz="900" dirty="0">
                <a:solidFill>
                  <a:srgbClr val="002060"/>
                </a:solidFill>
                <a:latin typeface="Bookman Old Style" pitchFamily="18" charset="0"/>
              </a:rPr>
              <a:t>. В основе нового принципа лежит наблюдательный метод, когда проектные решения принимаются (изменяются) в процессе выполнения работ по результатам мониторинга. Предложены способы, приборы и оборудование для определения специфических характеристик грунта, необходимых для расчета НДС массива грунта, такие как коэффициенты переуплотнения грунта (OCR), ползучести (</a:t>
            </a:r>
            <a:r>
              <a:rPr lang="ru-RU" sz="900" dirty="0" err="1">
                <a:solidFill>
                  <a:srgbClr val="002060"/>
                </a:solidFill>
                <a:latin typeface="Bookman Old Style" pitchFamily="18" charset="0"/>
              </a:rPr>
              <a:t>Ca</a:t>
            </a:r>
            <a:r>
              <a:rPr lang="ru-RU" sz="900" dirty="0">
                <a:solidFill>
                  <a:srgbClr val="002060"/>
                </a:solidFill>
                <a:latin typeface="Bookman Old Style" pitchFamily="18" charset="0"/>
              </a:rPr>
              <a:t>), релаксации, фильтрации слабопроницаемых глинистых грунтов и др. Описываются возможные способы изменения НДС грунта, позволяющие создавать принудительную деформацию или постоянно действующее давление, в том числе активно применяемые в настоящее время в условиях плотной городской застройки и реконструкции: геотехнический барьер по методу компенсационного нагнетания и </a:t>
            </a:r>
            <a:r>
              <a:rPr lang="ru-RU" sz="900" dirty="0" err="1">
                <a:solidFill>
                  <a:srgbClr val="002060"/>
                </a:solidFill>
                <a:latin typeface="Bookman Old Style" pitchFamily="18" charset="0"/>
              </a:rPr>
              <a:t>буроинъекционно</a:t>
            </a:r>
            <a:r>
              <a:rPr lang="ru-RU" sz="900" dirty="0">
                <a:solidFill>
                  <a:srgbClr val="002060"/>
                </a:solidFill>
                <a:latin typeface="Bookman Old Style" pitchFamily="18" charset="0"/>
              </a:rPr>
              <a:t>-компенсационные сваи. Приводятся методика расчета и порядок проектирования. Рассмотрены вопросы подъема и регулирования осадки фундаментов зданий путем инъекции твердеющего раствора, выравнивания осадок фундаментов зданий путем устройства конструктивных элементов в грунте и изменения жесткости надземной части здания, устройства плитно-свайных фундаментов и повышения несущей способности буронабивных свай. Книга снабжена примерами проектирования и выполнения работ по изменению и регулированию НДС массива грунта на строительных объектах под руководством и при непосредственном участии авторов книги. Для научных и инженерно-технических работников проектных и строительных организаций</a:t>
            </a:r>
            <a:r>
              <a:rPr lang="ru-RU" sz="900" dirty="0" smtClean="0">
                <a:solidFill>
                  <a:srgbClr val="002060"/>
                </a:solidFill>
                <a:latin typeface="Bookman Old Style" pitchFamily="18" charset="0"/>
              </a:rPr>
              <a:t>.</a:t>
            </a:r>
            <a:endParaRPr lang="ru-RU" sz="90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21" y="332656"/>
            <a:ext cx="4297055" cy="6192688"/>
          </a:xfrm>
          <a:prstGeom prst="rect">
            <a:avLst/>
          </a:prstGeom>
          <a:scene3d>
            <a:camera prst="perspectiveRight"/>
            <a:lightRig rig="threePt" dir="t"/>
          </a:scene3d>
        </p:spPr>
      </p:pic>
      <p:sp>
        <p:nvSpPr>
          <p:cNvPr id="8" name="Блок-схема: документ 7"/>
          <p:cNvSpPr/>
          <p:nvPr/>
        </p:nvSpPr>
        <p:spPr>
          <a:xfrm flipH="1">
            <a:off x="3995936" y="11663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308324"/>
          </a:xfrm>
          <a:prstGeom prst="rect">
            <a:avLst/>
          </a:prstGeom>
          <a:noFill/>
        </p:spPr>
        <p:txBody>
          <a:bodyPr wrap="square" rtlCol="0">
            <a:spAutoFit/>
          </a:bodyPr>
          <a:lstStyle/>
          <a:p>
            <a:r>
              <a:rPr lang="ru-RU" sz="1600" b="1" dirty="0">
                <a:solidFill>
                  <a:srgbClr val="002060"/>
                </a:solidFill>
                <a:latin typeface="Bookman Old Style" pitchFamily="18" charset="0"/>
              </a:rPr>
              <a:t>624</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П 312</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Петрухин</a:t>
            </a:r>
            <a:r>
              <a:rPr lang="ru-RU" sz="1600" b="1" dirty="0">
                <a:solidFill>
                  <a:srgbClr val="002060"/>
                </a:solidFill>
                <a:latin typeface="Bookman Old Style" pitchFamily="18" charset="0"/>
              </a:rPr>
              <a:t>, В. П.</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Новые способы геотехнического проектирования и строительства</a:t>
            </a:r>
            <a:r>
              <a:rPr lang="ru-RU" sz="1600" dirty="0">
                <a:solidFill>
                  <a:srgbClr val="002060"/>
                </a:solidFill>
                <a:latin typeface="Bookman Old Style" pitchFamily="18" charset="0"/>
              </a:rPr>
              <a:t> : научное издание / В. П. Петрухин, О. А. </a:t>
            </a:r>
            <a:r>
              <a:rPr lang="ru-RU" sz="1600" dirty="0" err="1">
                <a:solidFill>
                  <a:srgbClr val="002060"/>
                </a:solidFill>
                <a:latin typeface="Bookman Old Style" pitchFamily="18" charset="0"/>
              </a:rPr>
              <a:t>Шулятьев</a:t>
            </a:r>
            <a:r>
              <a:rPr lang="ru-RU" sz="1600" dirty="0">
                <a:solidFill>
                  <a:srgbClr val="002060"/>
                </a:solidFill>
                <a:latin typeface="Bookman Old Style" pitchFamily="18" charset="0"/>
              </a:rPr>
              <a:t>, О. А. </a:t>
            </a:r>
            <a:r>
              <a:rPr lang="ru-RU" sz="1600" dirty="0" err="1">
                <a:solidFill>
                  <a:srgbClr val="002060"/>
                </a:solidFill>
                <a:latin typeface="Bookman Old Style" pitchFamily="18" charset="0"/>
              </a:rPr>
              <a:t>Мозгачева</a:t>
            </a:r>
            <a:r>
              <a:rPr lang="ru-RU" sz="1600" dirty="0">
                <a:solidFill>
                  <a:srgbClr val="002060"/>
                </a:solidFill>
                <a:latin typeface="Bookman Old Style" pitchFamily="18" charset="0"/>
              </a:rPr>
              <a:t>. - Москва : АСВ, 2015. - 217 с. </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a:t>
            </a:r>
            <a:r>
              <a:rPr lang="ru-RU" sz="1600" b="1" dirty="0" smtClean="0">
                <a:solidFill>
                  <a:srgbClr val="002060"/>
                </a:solidFill>
                <a:latin typeface="Bookman Old Style" pitchFamily="18" charset="0"/>
              </a:rPr>
              <a:t>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685799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579943" y="3212976"/>
            <a:ext cx="4456553" cy="3139321"/>
          </a:xfrm>
          <a:prstGeom prst="rect">
            <a:avLst/>
          </a:prstGeom>
          <a:noFill/>
        </p:spPr>
        <p:txBody>
          <a:bodyPr wrap="square" rtlCol="0">
            <a:spAutoFit/>
          </a:bodyPr>
          <a:lstStyle/>
          <a:p>
            <a:pPr algn="ctr"/>
            <a:r>
              <a:rPr lang="ru-RU" sz="1100" b="1" dirty="0">
                <a:solidFill>
                  <a:srgbClr val="002060"/>
                </a:solidFill>
                <a:latin typeface="Bookman Old Style" pitchFamily="18" charset="0"/>
              </a:rPr>
              <a:t>Аннотация</a:t>
            </a:r>
            <a:r>
              <a:rPr lang="ru-RU" sz="1100" b="1" dirty="0" smtClean="0">
                <a:solidFill>
                  <a:srgbClr val="002060"/>
                </a:solidFill>
                <a:latin typeface="Bookman Old Style" pitchFamily="18" charset="0"/>
              </a:rPr>
              <a:t>: </a:t>
            </a:r>
            <a:r>
              <a:rPr lang="ru-RU" sz="1100" dirty="0">
                <a:solidFill>
                  <a:srgbClr val="002060"/>
                </a:solidFill>
                <a:latin typeface="Bookman Old Style" pitchFamily="18" charset="0"/>
              </a:rPr>
              <a:t>Конкретизируются общие рекомендации нормативной литературы, используются последние достижения науки и практики в области конструирования и расчета современных деревянных конструкций. Обосновываются новые воззрения на принципы конструирования и оценки прочности клеёных деревянных конструкций (КДК), приводится общая характеристика и классификация плоских сплошных и решетчатых конструкций с использованием клеёной древесины, металла и </a:t>
            </a:r>
            <a:r>
              <a:rPr lang="ru-RU" sz="1100" dirty="0" smtClean="0">
                <a:solidFill>
                  <a:srgbClr val="002060"/>
                </a:solidFill>
                <a:latin typeface="Bookman Old Style" pitchFamily="18" charset="0"/>
              </a:rPr>
              <a:t>пластмасс. Учебное </a:t>
            </a:r>
            <a:r>
              <a:rPr lang="ru-RU" sz="1100" dirty="0">
                <a:solidFill>
                  <a:srgbClr val="002060"/>
                </a:solidFill>
                <a:latin typeface="Bookman Old Style" pitchFamily="18" charset="0"/>
              </a:rPr>
              <a:t>пособие предназначено для выполнения курсовых и дипломных проектов студентами специальностей 270300 – архитектура; 270102 – промышленное и гражданское строительство; 270105 – городское строительство и хозяйство; 270303 – реставрация и реконструкция архитектурного наследия (всех форм обучения), а также для инженеров и аспирантов при реальном проектировании и исследовании новых конструкций</a:t>
            </a:r>
            <a:r>
              <a:rPr lang="ru-RU" sz="1100" dirty="0" smtClean="0">
                <a:solidFill>
                  <a:srgbClr val="002060"/>
                </a:solidFill>
                <a:latin typeface="Bookman Old Style" pitchFamily="18" charset="0"/>
              </a:rPr>
              <a:t>.</a:t>
            </a:r>
            <a:endParaRPr lang="ru-RU" sz="110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60648"/>
            <a:ext cx="4592826" cy="6336704"/>
          </a:xfrm>
          <a:prstGeom prst="rect">
            <a:avLst/>
          </a:prstGeom>
          <a:ln>
            <a:noFill/>
          </a:ln>
          <a:effectLst>
            <a:outerShdw blurRad="190500" algn="tl" rotWithShape="0">
              <a:srgbClr val="000000">
                <a:alpha val="70000"/>
              </a:srgbClr>
            </a:outerShdw>
          </a:effectLst>
          <a:scene3d>
            <a:camera prst="perspectiveRight"/>
            <a:lightRig rig="threePt" dir="t"/>
          </a:scene3d>
        </p:spPr>
      </p:pic>
      <p:sp>
        <p:nvSpPr>
          <p:cNvPr id="4" name="Блок-схема: документ 3"/>
          <p:cNvSpPr/>
          <p:nvPr/>
        </p:nvSpPr>
        <p:spPr>
          <a:xfrm flipH="1">
            <a:off x="3995936" y="116633"/>
            <a:ext cx="5040560" cy="3024335"/>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10526" y="222974"/>
            <a:ext cx="4853961" cy="2308324"/>
          </a:xfrm>
          <a:prstGeom prst="rect">
            <a:avLst/>
          </a:prstGeom>
          <a:noFill/>
        </p:spPr>
        <p:txBody>
          <a:bodyPr wrap="square" rtlCol="0">
            <a:spAutoFit/>
          </a:bodyPr>
          <a:lstStyle/>
          <a:p>
            <a:r>
              <a:rPr lang="ru-RU" sz="1600" b="1" dirty="0">
                <a:solidFill>
                  <a:srgbClr val="002060"/>
                </a:solidFill>
                <a:latin typeface="Bookman Old Style" pitchFamily="18" charset="0"/>
              </a:rPr>
              <a:t>624</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 329</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Серов</a:t>
            </a:r>
            <a:r>
              <a:rPr lang="ru-RU" sz="1600" b="1" dirty="0">
                <a:solidFill>
                  <a:srgbClr val="002060"/>
                </a:solidFill>
                <a:latin typeface="Bookman Old Style" pitchFamily="18" charset="0"/>
              </a:rPr>
              <a:t>, Е. Н.</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Проектирование деревянных конструкций</a:t>
            </a:r>
            <a:r>
              <a:rPr lang="ru-RU" sz="1600" dirty="0">
                <a:solidFill>
                  <a:srgbClr val="002060"/>
                </a:solidFill>
                <a:latin typeface="Bookman Old Style" pitchFamily="18" charset="0"/>
              </a:rPr>
              <a:t> : учебное пособие* / Е. Н. Серов, Ю. Д. Санников, А. Е. Серов ; ред. Е. Н. Серов. - Москва : АСВ, 2015. - 534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80159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0" y="3717032"/>
            <a:ext cx="4824535" cy="2154436"/>
          </a:xfrm>
          <a:prstGeom prst="rect">
            <a:avLst/>
          </a:prstGeom>
          <a:noFill/>
        </p:spPr>
        <p:txBody>
          <a:bodyPr wrap="square" rtlCol="0">
            <a:spAutoFit/>
          </a:bodyPr>
          <a:lstStyle/>
          <a:p>
            <a:pPr algn="ctr"/>
            <a:r>
              <a:rPr lang="ru-RU" sz="1400" b="1" dirty="0">
                <a:solidFill>
                  <a:srgbClr val="002060"/>
                </a:solidFill>
                <a:latin typeface="Bookman Old Style" pitchFamily="18" charset="0"/>
              </a:rPr>
              <a:t>Аннотация</a:t>
            </a:r>
            <a:r>
              <a:rPr lang="ru-RU" sz="1400" b="1" dirty="0" smtClean="0">
                <a:solidFill>
                  <a:srgbClr val="002060"/>
                </a:solidFill>
                <a:latin typeface="Bookman Old Style" pitchFamily="18" charset="0"/>
              </a:rPr>
              <a:t>: </a:t>
            </a:r>
            <a:r>
              <a:rPr lang="ru-RU" sz="1200" dirty="0">
                <a:solidFill>
                  <a:srgbClr val="002060"/>
                </a:solidFill>
                <a:latin typeface="Bookman Old Style" pitchFamily="18" charset="0"/>
              </a:rPr>
              <a:t>Курс лекций составлен в соответствии с учебным планом по направлению подготовки 270800 "Строительство" и магистерской программе "Теория и проектирования конструкций из дерева и пластмасс". Предназначен для магистров 2-го курса дневной формы обучения. Дает возможность познакомиться с методами проектирование строительных конструкций по европейским нормам. Особое внимание обращено на принципы проектирования деревянных конструкций по европейским нормам EN 1995 </a:t>
            </a:r>
            <a:r>
              <a:rPr lang="ru-RU" sz="1200" dirty="0" err="1">
                <a:solidFill>
                  <a:srgbClr val="002060"/>
                </a:solidFill>
                <a:latin typeface="Bookman Old Style" pitchFamily="18" charset="0"/>
              </a:rPr>
              <a:t>Еврокод</a:t>
            </a:r>
            <a:r>
              <a:rPr lang="ru-RU" sz="1200" dirty="0">
                <a:solidFill>
                  <a:srgbClr val="002060"/>
                </a:solidFill>
                <a:latin typeface="Bookman Old Style" pitchFamily="18" charset="0"/>
              </a:rPr>
              <a:t> 5 "Деревянные конструкции. Проектирование, расчеты, параметры".</a:t>
            </a: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60648"/>
            <a:ext cx="4104456" cy="6336704"/>
          </a:xfrm>
          <a:prstGeom prst="rect">
            <a:avLst/>
          </a:prstGeom>
          <a:ln>
            <a:noFill/>
          </a:ln>
          <a:effectLst>
            <a:outerShdw blurRad="190500" algn="tl" rotWithShape="0">
              <a:srgbClr val="000000">
                <a:alpha val="70000"/>
              </a:srgbClr>
            </a:outerShdw>
          </a:effectLst>
          <a:scene3d>
            <a:camera prst="perspectiveRight"/>
            <a:lightRig rig="threePt" dir="t"/>
          </a:scene3d>
        </p:spPr>
      </p:pic>
      <p:sp>
        <p:nvSpPr>
          <p:cNvPr id="8" name="Блок-схема: документ 7"/>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308324"/>
          </a:xfrm>
          <a:prstGeom prst="rect">
            <a:avLst/>
          </a:prstGeom>
          <a:noFill/>
        </p:spPr>
        <p:txBody>
          <a:bodyPr wrap="square" rtlCol="0">
            <a:spAutoFit/>
          </a:bodyPr>
          <a:lstStyle/>
          <a:p>
            <a:r>
              <a:rPr lang="ru-RU" sz="1600" b="1" dirty="0">
                <a:solidFill>
                  <a:srgbClr val="002060"/>
                </a:solidFill>
                <a:latin typeface="Bookman Old Style" pitchFamily="18" charset="0"/>
              </a:rPr>
              <a:t>624</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Ч-496</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Черных</a:t>
            </a:r>
            <a:r>
              <a:rPr lang="ru-RU" sz="1600" b="1" dirty="0">
                <a:solidFill>
                  <a:srgbClr val="002060"/>
                </a:solidFill>
                <a:latin typeface="Bookman Old Style" pitchFamily="18" charset="0"/>
              </a:rPr>
              <a:t>, А. Г.</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Международная нормативная база проектирования (</a:t>
            </a:r>
            <a:r>
              <a:rPr lang="ru-RU" sz="1600" b="1" dirty="0" err="1">
                <a:solidFill>
                  <a:srgbClr val="002060"/>
                </a:solidFill>
                <a:latin typeface="Bookman Old Style" pitchFamily="18" charset="0"/>
              </a:rPr>
              <a:t>еврокоды</a:t>
            </a:r>
            <a:r>
              <a:rPr lang="ru-RU" sz="1600" b="1" dirty="0">
                <a:solidFill>
                  <a:srgbClr val="002060"/>
                </a:solidFill>
                <a:latin typeface="Bookman Old Style" pitchFamily="18" charset="0"/>
              </a:rPr>
              <a:t>)</a:t>
            </a:r>
            <a:r>
              <a:rPr lang="ru-RU" sz="1600" dirty="0">
                <a:solidFill>
                  <a:srgbClr val="002060"/>
                </a:solidFill>
                <a:latin typeface="Bookman Old Style" pitchFamily="18" charset="0"/>
              </a:rPr>
              <a:t> : краткий курс лекций / А. Г. Черных, В. Е. </a:t>
            </a:r>
            <a:r>
              <a:rPr lang="ru-RU" sz="1600" dirty="0" err="1">
                <a:solidFill>
                  <a:srgbClr val="002060"/>
                </a:solidFill>
                <a:latin typeface="Bookman Old Style" pitchFamily="18" charset="0"/>
              </a:rPr>
              <a:t>Бызов</a:t>
            </a:r>
            <a:r>
              <a:rPr lang="ru-RU" sz="1600" dirty="0">
                <a:solidFill>
                  <a:srgbClr val="002060"/>
                </a:solidFill>
                <a:latin typeface="Bookman Old Style" pitchFamily="18" charset="0"/>
              </a:rPr>
              <a:t>. - Москва : АСВ, 2015. - 73 с. </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a:t>
            </a:r>
            <a:r>
              <a:rPr lang="ru-RU" sz="1600" b="1" dirty="0" smtClean="0">
                <a:solidFill>
                  <a:srgbClr val="002060"/>
                </a:solidFill>
                <a:latin typeface="Bookman Old Style" pitchFamily="18" charset="0"/>
              </a:rPr>
              <a:t>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878711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355976" y="3140968"/>
            <a:ext cx="4680520" cy="3247043"/>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В настоящем учебном пособии изложены теоретические и практические положения, связанные с решениями мелиоративного обеспечения территорий в рамках их инженерного обустройства. Работы, опубликованные ранее по мелиорации, освещают задачи, связанные с мелиорацией земель в основном сельскохозяйственного назначения. В тексте настоящего учебного пособия приведены решения задач по мелиорациям других составов земель, определенных положениями Земельного кодекса Российской Федерации, в том числе земель населенных пунктов, земель промышленности, транспорта, энергетики, земель особо охраняемых территорий и объектов, лесного и водного фондов. В зависимости от назначения земель и целей использования рассматривается более рациональный вид применяемых мелиораций или комплексное мелиорирование.</a:t>
            </a:r>
          </a:p>
        </p:txBody>
      </p:sp>
      <p:pic>
        <p:nvPicPr>
          <p:cNvPr id="11266" name="Picture 2" descr="C:\Users\tretyakova-nv\Desktop\выставка\Юрайт Восток\Изображение 0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8"/>
            <a:ext cx="4344383"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139952" y="116632"/>
            <a:ext cx="4896544"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11960" y="125810"/>
            <a:ext cx="4824536" cy="2185214"/>
          </a:xfrm>
          <a:prstGeom prst="rect">
            <a:avLst/>
          </a:prstGeom>
          <a:noFill/>
        </p:spPr>
        <p:txBody>
          <a:bodyPr wrap="square" rtlCol="0">
            <a:spAutoFit/>
          </a:bodyPr>
          <a:lstStyle/>
          <a:p>
            <a:r>
              <a:rPr lang="ru-RU" sz="1600" b="1" dirty="0" smtClean="0">
                <a:solidFill>
                  <a:srgbClr val="002060"/>
                </a:solidFill>
                <a:latin typeface="Bookman Old Style" pitchFamily="18" charset="0"/>
              </a:rPr>
              <a:t>626/627</a:t>
            </a:r>
            <a:r>
              <a:rPr lang="ru-RU" sz="1600" b="1" dirty="0">
                <a:solidFill>
                  <a:srgbClr val="002060"/>
                </a:solidFill>
                <a:latin typeface="Bookman Old Style" pitchFamily="18" charset="0"/>
              </a:rPr>
              <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Б 170</a:t>
            </a:r>
          </a:p>
          <a:p>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Базавлук</a:t>
            </a:r>
            <a:r>
              <a:rPr lang="ru-RU" sz="1600" b="1" dirty="0" smtClean="0">
                <a:solidFill>
                  <a:srgbClr val="002060"/>
                </a:solidFill>
                <a:latin typeface="Bookman Old Style" pitchFamily="18" charset="0"/>
              </a:rPr>
              <a:t>, В.А. </a:t>
            </a:r>
            <a:r>
              <a:rPr lang="ru-RU" sz="1600" dirty="0" smtClean="0">
                <a:solidFill>
                  <a:srgbClr val="002060"/>
                </a:solidFill>
                <a:latin typeface="Bookman Old Style" pitchFamily="18" charset="0"/>
              </a:rPr>
              <a:t>Инженерное обустройство территорий. Мелиорация : учебное пособие прикладного бакалавриата / В.А. </a:t>
            </a:r>
            <a:r>
              <a:rPr lang="ru-RU" sz="1600" dirty="0" err="1" smtClean="0">
                <a:solidFill>
                  <a:srgbClr val="002060"/>
                </a:solidFill>
                <a:latin typeface="Bookman Old Style" pitchFamily="18" charset="0"/>
              </a:rPr>
              <a:t>Базавлук</a:t>
            </a:r>
            <a:r>
              <a:rPr lang="ru-RU" sz="1600" dirty="0" smtClean="0">
                <a:solidFill>
                  <a:srgbClr val="002060"/>
                </a:solidFill>
                <a:latin typeface="Bookman Old Style" pitchFamily="18" charset="0"/>
              </a:rPr>
              <a:t>. – Москва : </a:t>
            </a:r>
            <a:r>
              <a:rPr lang="ru-RU" sz="1600" dirty="0" err="1" smtClean="0">
                <a:solidFill>
                  <a:srgbClr val="002060"/>
                </a:solidFill>
                <a:latin typeface="Bookman Old Style" pitchFamily="18" charset="0"/>
              </a:rPr>
              <a:t>Юрайт</a:t>
            </a:r>
            <a:r>
              <a:rPr lang="ru-RU" sz="1600" dirty="0" smtClean="0">
                <a:solidFill>
                  <a:srgbClr val="002060"/>
                </a:solidFill>
                <a:latin typeface="Bookman Old Style" pitchFamily="18" charset="0"/>
              </a:rPr>
              <a:t>, 2016. – 139 с. : ил.</a:t>
            </a:r>
          </a:p>
          <a:p>
            <a:endParaRPr lang="ru-RU" sz="800" dirty="0">
              <a:solidFill>
                <a:srgbClr val="002060"/>
              </a:solidFill>
              <a:latin typeface="Bookman Old Style" pitchFamily="18" charset="0"/>
            </a:endParaRPr>
          </a:p>
          <a:p>
            <a:r>
              <a:rPr lang="ru-RU" sz="1600" dirty="0" smtClean="0">
                <a:solidFill>
                  <a:srgbClr val="002060"/>
                </a:solidFill>
                <a:latin typeface="Bookman Old Style" pitchFamily="18" charset="0"/>
              </a:rPr>
              <a:t>                   </a:t>
            </a: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914901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789" y="4274"/>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60649"/>
            <a:ext cx="4176464" cy="6336704"/>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4" name="Блок-схема: документ 3"/>
          <p:cNvSpPr/>
          <p:nvPr/>
        </p:nvSpPr>
        <p:spPr>
          <a:xfrm flipH="1">
            <a:off x="3923928" y="128057"/>
            <a:ext cx="5220072"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995936" y="189273"/>
            <a:ext cx="5112568" cy="2308324"/>
          </a:xfrm>
          <a:prstGeom prst="rect">
            <a:avLst/>
          </a:prstGeom>
          <a:noFill/>
        </p:spPr>
        <p:txBody>
          <a:bodyPr wrap="square" rtlCol="0">
            <a:spAutoFit/>
          </a:bodyPr>
          <a:lstStyle/>
          <a:p>
            <a:r>
              <a:rPr lang="ru-RU" sz="1600" b="1" dirty="0">
                <a:solidFill>
                  <a:srgbClr val="002060"/>
                </a:solidFill>
                <a:latin typeface="Bookman Old Style" pitchFamily="18" charset="0"/>
              </a:rPr>
              <a:t>629.3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В 191</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Васильев</a:t>
            </a:r>
            <a:r>
              <a:rPr lang="ru-RU" sz="1600" b="1" dirty="0">
                <a:solidFill>
                  <a:srgbClr val="002060"/>
                </a:solidFill>
                <a:latin typeface="Bookman Old Style" pitchFamily="18" charset="0"/>
              </a:rPr>
              <a:t>, А. А.</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Курсовое проектирование по технической эксплуатации автомобилей</a:t>
            </a:r>
            <a:r>
              <a:rPr lang="ru-RU" sz="1600" dirty="0">
                <a:solidFill>
                  <a:srgbClr val="002060"/>
                </a:solidFill>
                <a:latin typeface="Bookman Old Style" pitchFamily="18" charset="0"/>
              </a:rPr>
              <a:t> : учебное пособие* / А. А. Васильев, М. Л. Октябрьский. - Красноярск : Издательство </a:t>
            </a:r>
            <a:r>
              <a:rPr lang="ru-RU" sz="1600" dirty="0" err="1">
                <a:solidFill>
                  <a:srgbClr val="002060"/>
                </a:solidFill>
                <a:latin typeface="Bookman Old Style" pitchFamily="18" charset="0"/>
              </a:rPr>
              <a:t>КрасГАУ</a:t>
            </a:r>
            <a:r>
              <a:rPr lang="ru-RU" sz="1600" dirty="0">
                <a:solidFill>
                  <a:srgbClr val="002060"/>
                </a:solidFill>
                <a:latin typeface="Bookman Old Style" pitchFamily="18" charset="0"/>
              </a:rPr>
              <a:t>, 2014. - 95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a:solidFill>
                  <a:srgbClr val="002060"/>
                </a:solidFill>
                <a:latin typeface="Bookman Old Style" pitchFamily="18" charset="0"/>
              </a:rPr>
              <a:t>чзлг</a:t>
            </a:r>
            <a:r>
              <a:rPr lang="ru-RU" sz="1600" b="1" dirty="0">
                <a:solidFill>
                  <a:srgbClr val="002060"/>
                </a:solidFill>
                <a:latin typeface="Bookman Old Style" pitchFamily="18" charset="0"/>
              </a:rPr>
              <a:t> (1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858238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0" y="3381087"/>
            <a:ext cx="4824941" cy="1585049"/>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Рассмотрены классификация, структура, потребительские технические свойства, устройство и принцип действия оборудования для технического обслуживания, диагностики и ремонта автомобиля, его монтажа, технической эксплуатации и ремонта. Освещены вопросы выбора и приобретения технологического оборудования для предприятий автосервиса, охраны труда и безопасности при его использовании.</a:t>
            </a:r>
          </a:p>
        </p:txBody>
      </p:sp>
      <p:sp>
        <p:nvSpPr>
          <p:cNvPr id="4" name="Блок-схема: документ 3"/>
          <p:cNvSpPr/>
          <p:nvPr/>
        </p:nvSpPr>
        <p:spPr>
          <a:xfrm flipH="1">
            <a:off x="4067944" y="124305"/>
            <a:ext cx="4968552" cy="2770292"/>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39952" y="188640"/>
            <a:ext cx="4824536" cy="2369880"/>
          </a:xfrm>
          <a:prstGeom prst="rect">
            <a:avLst/>
          </a:prstGeom>
          <a:noFill/>
        </p:spPr>
        <p:txBody>
          <a:bodyPr wrap="square" rtlCol="0">
            <a:spAutoFit/>
          </a:bodyPr>
          <a:lstStyle/>
          <a:p>
            <a:r>
              <a:rPr lang="ru-RU" sz="1600" b="1" dirty="0">
                <a:solidFill>
                  <a:srgbClr val="002060"/>
                </a:solidFill>
                <a:latin typeface="Bookman Old Style" pitchFamily="18" charset="0"/>
              </a:rPr>
              <a:t>629.3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Р 373</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Ременцов</a:t>
            </a:r>
            <a:r>
              <a:rPr lang="ru-RU" sz="1600" b="1" dirty="0">
                <a:solidFill>
                  <a:srgbClr val="002060"/>
                </a:solidFill>
                <a:latin typeface="Bookman Old Style" pitchFamily="18" charset="0"/>
              </a:rPr>
              <a:t>, А. Н.</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Типаж и эксплуатация технологического оборудования</a:t>
            </a:r>
            <a:r>
              <a:rPr lang="ru-RU" sz="1600" dirty="0">
                <a:solidFill>
                  <a:srgbClr val="002060"/>
                </a:solidFill>
                <a:latin typeface="Bookman Old Style" pitchFamily="18" charset="0"/>
              </a:rPr>
              <a:t> [Текст] : учебник* / А. Н. </a:t>
            </a:r>
            <a:r>
              <a:rPr lang="ru-RU" sz="1600" dirty="0" err="1">
                <a:solidFill>
                  <a:srgbClr val="002060"/>
                </a:solidFill>
                <a:latin typeface="Bookman Old Style" pitchFamily="18" charset="0"/>
              </a:rPr>
              <a:t>Ременцов</a:t>
            </a:r>
            <a:r>
              <a:rPr lang="ru-RU" sz="1600" dirty="0">
                <a:solidFill>
                  <a:srgbClr val="002060"/>
                </a:solidFill>
                <a:latin typeface="Bookman Old Style" pitchFamily="18" charset="0"/>
              </a:rPr>
              <a:t>, Ю. Г. Сапронов, С. Г. Соловьев. - Москва : Академия, 2015. - 303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endParaRPr lang="ru-RU" sz="1600" b="1" dirty="0" smtClean="0">
              <a:solidFill>
                <a:srgbClr val="002060"/>
              </a:solidFill>
              <a:latin typeface="Bookman Old Style" pitchFamily="18" charset="0"/>
            </a:endParaRPr>
          </a:p>
          <a:p>
            <a:pPr algn="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 </a:t>
            </a:r>
            <a:r>
              <a:rPr lang="ru-RU" sz="1600" b="1" dirty="0" err="1">
                <a:solidFill>
                  <a:srgbClr val="002060"/>
                </a:solidFill>
                <a:latin typeface="Bookman Old Style" pitchFamily="18" charset="0"/>
              </a:rPr>
              <a:t>аблг</a:t>
            </a:r>
            <a:r>
              <a:rPr lang="ru-RU" sz="1600" b="1" dirty="0">
                <a:solidFill>
                  <a:srgbClr val="002060"/>
                </a:solidFill>
                <a:latin typeface="Bookman Old Style" pitchFamily="18" charset="0"/>
              </a:rPr>
              <a:t> (30), </a:t>
            </a:r>
            <a:r>
              <a:rPr lang="ru-RU" sz="1600" b="1" dirty="0" err="1">
                <a:solidFill>
                  <a:srgbClr val="002060"/>
                </a:solidFill>
                <a:latin typeface="Bookman Old Style" pitchFamily="18" charset="0"/>
              </a:rPr>
              <a:t>золг</a:t>
            </a:r>
            <a:r>
              <a:rPr lang="ru-RU" sz="1600" b="1" dirty="0">
                <a:solidFill>
                  <a:srgbClr val="002060"/>
                </a:solidFill>
                <a:latin typeface="Bookman Old Style" pitchFamily="18" charset="0"/>
              </a:rPr>
              <a:t> (19)</a:t>
            </a:r>
          </a:p>
        </p:txBody>
      </p:sp>
      <p:pic>
        <p:nvPicPr>
          <p:cNvPr id="54274" name="Picture 2" descr="C:\Users\tretyakova-nv\Desktop\выставка\Изображение-академия.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95544"/>
            <a:ext cx="4176464" cy="6301808"/>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53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3300904"/>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50" dirty="0">
                <a:solidFill>
                  <a:srgbClr val="002060"/>
                </a:solidFill>
                <a:latin typeface="Bookman Old Style" pitchFamily="18" charset="0"/>
              </a:rPr>
              <a:t>Предлагаемый учебник посвящен основам управления строительством простых и сложных объектов на различных стадиях жизненного цикла, с точки зрения всех основных участников инвестиционного процесса: инвесторов, застройщиков, заказчиков, подрядчиков, проектировщиков. Показывается применение теории управления проектами к строительным процессам на стадиях планирования, проектирования, строительства. Рассматриваются вопросы подготовки и организации строительно-монтажных и проектно-изыскательских работ, организации строительных площадок гражданских и промышленных строек. Впервые целостно рассмотрена организация эксплуатации, ремонтов, реконструкции, консервации и прекращения эксплуатации зданий и сооружений. Учебник предназначен студентам бакалавриата и магистратуры, может быть использован в системе дополнительного профессионального образования и MBA.</a:t>
            </a:r>
          </a:p>
        </p:txBody>
      </p:sp>
      <p:pic>
        <p:nvPicPr>
          <p:cNvPr id="22530" name="Picture 2" descr="C:\Users\tretyakova-nv\Desktop\выставка\Юрайт Восток\Изображение 0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945" y="260648"/>
            <a:ext cx="4316039"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6341" y="11663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04353" y="188640"/>
            <a:ext cx="4824536" cy="2308324"/>
          </a:xfrm>
          <a:prstGeom prst="rect">
            <a:avLst/>
          </a:prstGeom>
          <a:noFill/>
        </p:spPr>
        <p:txBody>
          <a:bodyPr wrap="square" rtlCol="0">
            <a:spAutoFit/>
          </a:bodyPr>
          <a:lstStyle/>
          <a:p>
            <a:r>
              <a:rPr lang="ru-RU" sz="1600" b="1" dirty="0">
                <a:solidFill>
                  <a:srgbClr val="002060"/>
                </a:solidFill>
                <a:latin typeface="Bookman Old Style" pitchFamily="18" charset="0"/>
              </a:rPr>
              <a:t>69</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Г 960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Гусакова</a:t>
            </a:r>
            <a:r>
              <a:rPr lang="ru-RU" sz="1600" b="1" dirty="0">
                <a:solidFill>
                  <a:srgbClr val="002060"/>
                </a:solidFill>
                <a:latin typeface="Bookman Old Style" pitchFamily="18" charset="0"/>
              </a:rPr>
              <a:t>, Е. А.</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Основы организации и управления в строительстве </a:t>
            </a:r>
            <a:r>
              <a:rPr lang="ru-RU" sz="1600" dirty="0">
                <a:solidFill>
                  <a:srgbClr val="002060"/>
                </a:solidFill>
                <a:latin typeface="Bookman Old Style" pitchFamily="18" charset="0"/>
              </a:rPr>
              <a:t>: учебник и практикум для бакалавриата и магистратуры : в 2 частях. Часть 1 / Е. А. </a:t>
            </a:r>
            <a:r>
              <a:rPr lang="ru-RU" sz="1600" dirty="0" err="1">
                <a:solidFill>
                  <a:srgbClr val="002060"/>
                </a:solidFill>
                <a:latin typeface="Bookman Old Style" pitchFamily="18" charset="0"/>
              </a:rPr>
              <a:t>Гусакова</a:t>
            </a:r>
            <a:r>
              <a:rPr lang="ru-RU" sz="1600" dirty="0">
                <a:solidFill>
                  <a:srgbClr val="002060"/>
                </a:solidFill>
                <a:latin typeface="Bookman Old Style" pitchFamily="18" charset="0"/>
              </a:rPr>
              <a:t>, А. С. Павлов.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- 258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006723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9"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10" descr="http://www.alchemywebsite.com/images/teniers_alchemist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496" y="-23560"/>
            <a:ext cx="9108504" cy="69099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 y="367070"/>
            <a:ext cx="9144000" cy="61365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0" y="404664"/>
            <a:ext cx="9144000" cy="499239"/>
          </a:xfrm>
          <a:prstGeom prst="rect">
            <a:avLst/>
          </a:prstGeom>
          <a:noFill/>
        </p:spPr>
        <p:txBody>
          <a:bodyPr wrap="square" rtlCol="0">
            <a:spAutoFit/>
            <a:scene3d>
              <a:camera prst="perspectiveBelow"/>
              <a:lightRig rig="threePt" dir="t"/>
            </a:scene3d>
            <a:sp3d extrusionH="57150">
              <a:bevelT w="38100" h="38100" prst="angle"/>
            </a:sp3d>
          </a:bodyPr>
          <a:lstStyle/>
          <a:p>
            <a:pPr algn="ctr">
              <a:lnSpc>
                <a:spcPct val="150000"/>
              </a:lnSpc>
            </a:pPr>
            <a:r>
              <a:rPr lang="ru-RU" sz="2000" b="1" dirty="0" smtClean="0">
                <a:solidFill>
                  <a:srgbClr val="C00000"/>
                </a:solidFill>
                <a:latin typeface="Bookman Old Style" pitchFamily="18" charset="0"/>
              </a:rPr>
              <a:t>1. ЕСТЕСТВЕННЫЕ НАУКИ</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38886448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3300904"/>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50" dirty="0">
                <a:solidFill>
                  <a:srgbClr val="002060"/>
                </a:solidFill>
                <a:latin typeface="Bookman Old Style" pitchFamily="18" charset="0"/>
              </a:rPr>
              <a:t>Предлагаемый учебник посвящен основам управления строительством простых и сложных объектов на различных стадиях жизненного цикла, с точки зрения всех основных участников инвестиционного процесса: инвесторов, застройщиков, заказчиков, подрядчиков, проектировщиков. Показывается применение теории управления проектами к строительным процессам на стадиях планирования, проектирования, строительства. Рассматриваются вопросы подготовки и организации строительно-монтажных и проектно-изыскательских работ, организации строительных площадок гражданских и промышленных строек. Впервые целостно рассмотрена организация эксплуатации, ремонтов, реконструкции, консервации и прекращения эксплуатации зданий и сооружений. Учебник предназначен студентам бакалавриата и магистратуры, может быть использован в системе дополнительного профессионального образования и MBA.</a:t>
            </a:r>
          </a:p>
        </p:txBody>
      </p:sp>
      <p:pic>
        <p:nvPicPr>
          <p:cNvPr id="23554" name="Picture 2" descr="C:\Users\tretyakova-nv\Desktop\выставка\Юрайт Восток\Изображение 0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778" y="260648"/>
            <a:ext cx="4273823" cy="6353302"/>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068349" y="164460"/>
            <a:ext cx="4968552"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39952" y="188640"/>
            <a:ext cx="4824536" cy="2308324"/>
          </a:xfrm>
          <a:prstGeom prst="rect">
            <a:avLst/>
          </a:prstGeom>
          <a:noFill/>
        </p:spPr>
        <p:txBody>
          <a:bodyPr wrap="square" rtlCol="0">
            <a:spAutoFit/>
          </a:bodyPr>
          <a:lstStyle/>
          <a:p>
            <a:r>
              <a:rPr lang="ru-RU" sz="1600" b="1" dirty="0">
                <a:solidFill>
                  <a:srgbClr val="002060"/>
                </a:solidFill>
                <a:latin typeface="Bookman Old Style" pitchFamily="18" charset="0"/>
              </a:rPr>
              <a:t>69</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Г 960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Гусакова</a:t>
            </a:r>
            <a:r>
              <a:rPr lang="ru-RU" sz="1600" b="1" dirty="0">
                <a:solidFill>
                  <a:srgbClr val="002060"/>
                </a:solidFill>
                <a:latin typeface="Bookman Old Style" pitchFamily="18" charset="0"/>
              </a:rPr>
              <a:t>, Е. А.</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Основы организации и управления в строительстве </a:t>
            </a:r>
            <a:r>
              <a:rPr lang="ru-RU" sz="1600" dirty="0">
                <a:solidFill>
                  <a:srgbClr val="002060"/>
                </a:solidFill>
                <a:latin typeface="Bookman Old Style" pitchFamily="18" charset="0"/>
              </a:rPr>
              <a:t>: учебник и практикум для бакалавриата и магистратуры : в 2 частях. Часть 2 / Е. А. </a:t>
            </a:r>
            <a:r>
              <a:rPr lang="ru-RU" sz="1600" dirty="0" err="1">
                <a:solidFill>
                  <a:srgbClr val="002060"/>
                </a:solidFill>
                <a:latin typeface="Bookman Old Style" pitchFamily="18" charset="0"/>
              </a:rPr>
              <a:t>Гусакова</a:t>
            </a:r>
            <a:r>
              <a:rPr lang="ru-RU" sz="1600" dirty="0">
                <a:solidFill>
                  <a:srgbClr val="002060"/>
                </a:solidFill>
                <a:latin typeface="Bookman Old Style" pitchFamily="18" charset="0"/>
              </a:rPr>
              <a:t>, А. С. Павлов.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- 318 с. </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608253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579943" y="3295338"/>
            <a:ext cx="4392488" cy="1585049"/>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Учебно-практическое пособие содержит необходимые материалы для выполнения практических работ, позволяет закрепить лекционный материал, в частности, нормирование в строительстве, как часть государственной системы законов и подзаконных актов; провести сравнительный анализ российских, национальных и международных норм</a:t>
            </a:r>
            <a:r>
              <a:rPr lang="ru-RU" sz="1200" dirty="0" smtClean="0">
                <a:solidFill>
                  <a:srgbClr val="002060"/>
                </a:solidFill>
                <a:latin typeface="Bookman Old Style" pitchFamily="18" charset="0"/>
              </a:rPr>
              <a:t>.</a:t>
            </a:r>
            <a:endParaRPr lang="ru-RU" sz="120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96529"/>
            <a:ext cx="4431771" cy="6290006"/>
          </a:xfrm>
          <a:prstGeom prst="rect">
            <a:avLst/>
          </a:prstGeom>
          <a:scene3d>
            <a:camera prst="perspectiveRight"/>
            <a:lightRig rig="threePt" dir="t"/>
          </a:scene3d>
        </p:spPr>
      </p:pic>
      <p:sp>
        <p:nvSpPr>
          <p:cNvPr id="4" name="Блок-схема: документ 3"/>
          <p:cNvSpPr/>
          <p:nvPr/>
        </p:nvSpPr>
        <p:spPr>
          <a:xfrm flipH="1">
            <a:off x="3995936" y="11663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3" y="188640"/>
            <a:ext cx="4904487" cy="2308324"/>
          </a:xfrm>
          <a:prstGeom prst="rect">
            <a:avLst/>
          </a:prstGeom>
          <a:noFill/>
        </p:spPr>
        <p:txBody>
          <a:bodyPr wrap="square" rtlCol="0">
            <a:spAutoFit/>
          </a:bodyPr>
          <a:lstStyle/>
          <a:p>
            <a:r>
              <a:rPr lang="ru-RU" sz="1600" b="1" dirty="0">
                <a:solidFill>
                  <a:srgbClr val="002060"/>
                </a:solidFill>
                <a:latin typeface="Bookman Old Style" pitchFamily="18" charset="0"/>
              </a:rPr>
              <a:t>69</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О-753</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Основы </a:t>
            </a:r>
            <a:r>
              <a:rPr lang="ru-RU" sz="1600" b="1" dirty="0">
                <a:solidFill>
                  <a:srgbClr val="002060"/>
                </a:solidFill>
                <a:latin typeface="Bookman Old Style" pitchFamily="18" charset="0"/>
              </a:rPr>
              <a:t>нормативной базы в строительстве </a:t>
            </a:r>
            <a:r>
              <a:rPr lang="ru-RU" sz="1600" dirty="0">
                <a:solidFill>
                  <a:srgbClr val="002060"/>
                </a:solidFill>
                <a:latin typeface="Bookman Old Style" pitchFamily="18" charset="0"/>
              </a:rPr>
              <a:t>: учебно-практическое пособие / сост.: С. А. Синенко, С. А. Мамочкин, Б. В. </a:t>
            </a:r>
            <a:r>
              <a:rPr lang="ru-RU" sz="1600" dirty="0" err="1">
                <a:solidFill>
                  <a:srgbClr val="002060"/>
                </a:solidFill>
                <a:latin typeface="Bookman Old Style" pitchFamily="18" charset="0"/>
              </a:rPr>
              <a:t>Жадановский</a:t>
            </a:r>
            <a:r>
              <a:rPr lang="ru-RU" sz="1600" dirty="0">
                <a:solidFill>
                  <a:srgbClr val="002060"/>
                </a:solidFill>
                <a:latin typeface="Bookman Old Style" pitchFamily="18" charset="0"/>
              </a:rPr>
              <a:t>. - Москва : АСВ, 2016. - 147 с. </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469994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34538" y="2996952"/>
            <a:ext cx="4608917" cy="2877711"/>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Предлагаемый вниманию читателя учебник является академическим курсом, предназначенным для изучения экономики строительства с позиций различных участников инвестиционного процесса. Учебник основан на последовательном изложении основных вопросов экономики строительства в ракурсе жизненного цикла строительного объекта, поскольку именно теория жизненного цикла наиболее приближена к реальному многостадийному развитию проекта, затрагивающему различные его стороны и вовлекающему всех участников строительства. Разделы учебника посвящены важнейшим этапам жизненного цикла строительного объекта: подготовке, проектированию, строительству, эксплуатации, ликвидации.</a:t>
            </a:r>
          </a:p>
        </p:txBody>
      </p:sp>
      <p:pic>
        <p:nvPicPr>
          <p:cNvPr id="41986" name="Picture 2" descr="C:\Users\tretyakova-nv\Desktop\выставка\Юрайт Восток\Изображение 0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56492"/>
            <a:ext cx="4392488" cy="6345016"/>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6341" y="147463"/>
            <a:ext cx="5040560" cy="273630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24536" cy="2062103"/>
          </a:xfrm>
          <a:prstGeom prst="rect">
            <a:avLst/>
          </a:prstGeom>
          <a:noFill/>
        </p:spPr>
        <p:txBody>
          <a:bodyPr wrap="square" rtlCol="0">
            <a:spAutoFit/>
          </a:bodyPr>
          <a:lstStyle/>
          <a:p>
            <a:r>
              <a:rPr lang="ru-RU" sz="1600" b="1" dirty="0">
                <a:solidFill>
                  <a:srgbClr val="002060"/>
                </a:solidFill>
                <a:latin typeface="Bookman Old Style" pitchFamily="18" charset="0"/>
              </a:rPr>
              <a:t>69</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П 121</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Павлов</a:t>
            </a:r>
            <a:r>
              <a:rPr lang="ru-RU" sz="1600" b="1" dirty="0">
                <a:solidFill>
                  <a:srgbClr val="002060"/>
                </a:solidFill>
                <a:latin typeface="Bookman Old Style" pitchFamily="18" charset="0"/>
              </a:rPr>
              <a:t>, А. С.</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Экономика строительства</a:t>
            </a:r>
            <a:r>
              <a:rPr lang="ru-RU" sz="1600" dirty="0">
                <a:solidFill>
                  <a:srgbClr val="002060"/>
                </a:solidFill>
                <a:latin typeface="Bookman Old Style" pitchFamily="18" charset="0"/>
              </a:rPr>
              <a:t> : учебник и практикум для бакалавриата и магистратуры : в 2 частях. Часть 2 / А. С. Павлов.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- 364 с. </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872723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644008" y="3133905"/>
            <a:ext cx="4392488" cy="3677930"/>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00" dirty="0">
                <a:solidFill>
                  <a:srgbClr val="002060"/>
                </a:solidFill>
                <a:latin typeface="Bookman Old Style" pitchFamily="18" charset="0"/>
              </a:rPr>
              <a:t>Пособие посвящено решению практических задач, возникающих при реконструкции инженерных сооружений. Оно подготовлено в виде атласа схем и чертежей и содержит более 1000 вариантов технических решений по восстановлению и усилению конструктивных элементов инженерных сооружений, получивших наибольшее распространение при реконструкции и ремонтно-восстановительных работах. Предлагаемые материалы являются логичным продолжением пособий авторов по восстановлению и усилению строительных конструкций, выпущенных Томским межотраслевым ЦНТИ и Томским государственным архитектурно-строительным университетом в 1989–2008 годах. Пособие предназначено для инженерно-технических работников проектных и строительных организаций, других предприятий и учреждений, занимающихся ремонтом, восстановлением и реконструкцией инженерных сооружений, а также для преподавателей, аспирантов и студентов вузов и техникумов строительных специальностей</a:t>
            </a:r>
            <a:r>
              <a:rPr lang="ru-RU" sz="1100" dirty="0" smtClean="0">
                <a:solidFill>
                  <a:srgbClr val="002060"/>
                </a:solidFill>
                <a:latin typeface="Bookman Old Style" pitchFamily="18" charset="0"/>
              </a:rPr>
              <a:t>.</a:t>
            </a:r>
            <a:endParaRPr lang="ru-RU" sz="110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20590" y="1088741"/>
            <a:ext cx="6336706" cy="4680520"/>
          </a:xfrm>
          <a:prstGeom prst="rect">
            <a:avLst/>
          </a:prstGeom>
          <a:ln>
            <a:noFill/>
          </a:ln>
          <a:effectLst>
            <a:outerShdw blurRad="190500" algn="tl" rotWithShape="0">
              <a:srgbClr val="000000">
                <a:alpha val="70000"/>
              </a:srgbClr>
            </a:outerShdw>
          </a:effectLst>
          <a:scene3d>
            <a:camera prst="perspectiveAbove"/>
            <a:lightRig rig="threePt" dir="t"/>
          </a:scene3d>
        </p:spPr>
      </p:pic>
      <p:sp>
        <p:nvSpPr>
          <p:cNvPr id="8" name="Блок-схема: документ 7"/>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39952" y="181298"/>
            <a:ext cx="4824536" cy="2477601"/>
          </a:xfrm>
          <a:prstGeom prst="rect">
            <a:avLst/>
          </a:prstGeom>
          <a:noFill/>
        </p:spPr>
        <p:txBody>
          <a:bodyPr wrap="square" rtlCol="0">
            <a:spAutoFit/>
          </a:bodyPr>
          <a:lstStyle/>
          <a:p>
            <a:r>
              <a:rPr lang="ru-RU" sz="1550" b="1" dirty="0">
                <a:solidFill>
                  <a:srgbClr val="002060"/>
                </a:solidFill>
                <a:latin typeface="Bookman Old Style" pitchFamily="18" charset="0"/>
              </a:rPr>
              <a:t>69</a:t>
            </a:r>
            <a:br>
              <a:rPr lang="ru-RU" sz="1550" b="1" dirty="0">
                <a:solidFill>
                  <a:srgbClr val="002060"/>
                </a:solidFill>
                <a:latin typeface="Bookman Old Style" pitchFamily="18" charset="0"/>
              </a:rPr>
            </a:br>
            <a:r>
              <a:rPr lang="ru-RU" sz="1550" b="1" dirty="0">
                <a:solidFill>
                  <a:srgbClr val="002060"/>
                </a:solidFill>
                <a:latin typeface="Bookman Old Style" pitchFamily="18" charset="0"/>
              </a:rPr>
              <a:t>П 380</a:t>
            </a:r>
            <a:br>
              <a:rPr lang="ru-RU" sz="1550" b="1" dirty="0">
                <a:solidFill>
                  <a:srgbClr val="002060"/>
                </a:solidFill>
                <a:latin typeface="Bookman Old Style" pitchFamily="18" charset="0"/>
              </a:rPr>
            </a:br>
            <a:r>
              <a:rPr lang="ru-RU" sz="1550" b="1" dirty="0" smtClean="0">
                <a:solidFill>
                  <a:srgbClr val="002060"/>
                </a:solidFill>
                <a:latin typeface="Bookman Old Style" pitchFamily="18" charset="0"/>
              </a:rPr>
              <a:t>	Плевков</a:t>
            </a:r>
            <a:r>
              <a:rPr lang="ru-RU" sz="1550" b="1" dirty="0">
                <a:solidFill>
                  <a:srgbClr val="002060"/>
                </a:solidFill>
                <a:latin typeface="Bookman Old Style" pitchFamily="18" charset="0"/>
              </a:rPr>
              <a:t>, В. С.</a:t>
            </a:r>
            <a:r>
              <a:rPr lang="ru-RU" sz="1550" dirty="0">
                <a:solidFill>
                  <a:srgbClr val="002060"/>
                </a:solidFill>
                <a:latin typeface="Bookman Old Style" pitchFamily="18" charset="0"/>
              </a:rPr>
              <a:t> </a:t>
            </a:r>
            <a:r>
              <a:rPr lang="ru-RU" sz="1550" b="1" dirty="0">
                <a:solidFill>
                  <a:srgbClr val="002060"/>
                </a:solidFill>
                <a:latin typeface="Bookman Old Style" pitchFamily="18" charset="0"/>
              </a:rPr>
              <a:t>Оценка технического состояния, восстановления и усиление строительных конструкций инженерных сооружений</a:t>
            </a:r>
            <a:r>
              <a:rPr lang="ru-RU" sz="1550" dirty="0">
                <a:solidFill>
                  <a:srgbClr val="002060"/>
                </a:solidFill>
                <a:latin typeface="Bookman Old Style" pitchFamily="18" charset="0"/>
              </a:rPr>
              <a:t> : учебное пособие* / В. С. Плевков, А. И. </a:t>
            </a:r>
            <a:r>
              <a:rPr lang="ru-RU" sz="1550" dirty="0" err="1">
                <a:solidFill>
                  <a:srgbClr val="002060"/>
                </a:solidFill>
                <a:latin typeface="Bookman Old Style" pitchFamily="18" charset="0"/>
              </a:rPr>
              <a:t>Мальганов</a:t>
            </a:r>
            <a:r>
              <a:rPr lang="ru-RU" sz="1550" dirty="0">
                <a:solidFill>
                  <a:srgbClr val="002060"/>
                </a:solidFill>
                <a:latin typeface="Bookman Old Style" pitchFamily="18" charset="0"/>
              </a:rPr>
              <a:t>, И. В. </a:t>
            </a:r>
            <a:r>
              <a:rPr lang="ru-RU" sz="1550" dirty="0" err="1">
                <a:solidFill>
                  <a:srgbClr val="002060"/>
                </a:solidFill>
                <a:latin typeface="Bookman Old Style" pitchFamily="18" charset="0"/>
              </a:rPr>
              <a:t>Балдин</a:t>
            </a:r>
            <a:r>
              <a:rPr lang="ru-RU" sz="1550" dirty="0">
                <a:solidFill>
                  <a:srgbClr val="002060"/>
                </a:solidFill>
                <a:latin typeface="Bookman Old Style" pitchFamily="18" charset="0"/>
              </a:rPr>
              <a:t> ; ред. В. С. Плевков. - Москва : АСВ, 2014. - 325 с.</a:t>
            </a:r>
            <a:endParaRPr lang="ru-RU" sz="1550" b="1" dirty="0">
              <a:solidFill>
                <a:srgbClr val="002060"/>
              </a:solidFill>
              <a:latin typeface="Bookman Old Style" pitchFamily="18" charset="0"/>
            </a:endParaRPr>
          </a:p>
          <a:p>
            <a:pPr algn="r"/>
            <a:r>
              <a:rPr lang="ru-RU" sz="1550" b="1" dirty="0">
                <a:solidFill>
                  <a:srgbClr val="002060"/>
                </a:solidFill>
                <a:latin typeface="Bookman Old Style" pitchFamily="18" charset="0"/>
              </a:rPr>
              <a:t>Издание находится </a:t>
            </a:r>
            <a:r>
              <a:rPr lang="ru-RU" sz="1550" b="1" dirty="0" smtClean="0">
                <a:solidFill>
                  <a:srgbClr val="002060"/>
                </a:solidFill>
                <a:latin typeface="Bookman Old Style" pitchFamily="18" charset="0"/>
              </a:rPr>
              <a:t>в: </a:t>
            </a:r>
            <a:r>
              <a:rPr lang="ru-RU" sz="1550" b="1" dirty="0" err="1" smtClean="0">
                <a:solidFill>
                  <a:srgbClr val="002060"/>
                </a:solidFill>
                <a:latin typeface="Bookman Old Style" pitchFamily="18" charset="0"/>
              </a:rPr>
              <a:t>чз</a:t>
            </a:r>
            <a:r>
              <a:rPr lang="ru-RU" sz="1550" b="1" dirty="0" smtClean="0">
                <a:solidFill>
                  <a:srgbClr val="002060"/>
                </a:solidFill>
                <a:latin typeface="Bookman Old Style" pitchFamily="18" charset="0"/>
              </a:rPr>
              <a:t> (</a:t>
            </a:r>
            <a:r>
              <a:rPr lang="ru-RU" sz="1550" b="1" dirty="0">
                <a:solidFill>
                  <a:srgbClr val="002060"/>
                </a:solidFill>
                <a:latin typeface="Bookman Old Style" pitchFamily="18" charset="0"/>
              </a:rPr>
              <a:t>1</a:t>
            </a:r>
            <a:r>
              <a:rPr lang="ru-RU" sz="1550" b="1" dirty="0" smtClean="0">
                <a:solidFill>
                  <a:srgbClr val="002060"/>
                </a:solidFill>
                <a:latin typeface="Bookman Old Style" pitchFamily="18" charset="0"/>
              </a:rPr>
              <a:t>)</a:t>
            </a:r>
            <a:endParaRPr lang="ru-RU" sz="1550" b="1" dirty="0">
              <a:solidFill>
                <a:srgbClr val="002060"/>
              </a:solidFill>
              <a:latin typeface="Bookman Old Style" pitchFamily="18" charset="0"/>
            </a:endParaRPr>
          </a:p>
        </p:txBody>
      </p:sp>
    </p:spTree>
    <p:extLst>
      <p:ext uri="{BB962C8B-B14F-4D97-AF65-F5344CB8AC3E}">
        <p14:creationId xmlns:p14="http://schemas.microsoft.com/office/powerpoint/2010/main" val="1376099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0" y="3068960"/>
            <a:ext cx="4850998" cy="3108543"/>
          </a:xfrm>
          <a:prstGeom prst="rect">
            <a:avLst/>
          </a:prstGeom>
          <a:noFill/>
        </p:spPr>
        <p:txBody>
          <a:bodyPr wrap="square" rtlCol="0">
            <a:spAutoFit/>
          </a:bodyPr>
          <a:lstStyle/>
          <a:p>
            <a:pPr algn="ctr"/>
            <a:r>
              <a:rPr lang="ru-RU" sz="1400" b="1" dirty="0">
                <a:solidFill>
                  <a:srgbClr val="002060"/>
                </a:solidFill>
                <a:latin typeface="Bookman Old Style" pitchFamily="18" charset="0"/>
              </a:rPr>
              <a:t>Аннотация</a:t>
            </a:r>
            <a:r>
              <a:rPr lang="ru-RU" sz="1400" b="1" dirty="0" smtClean="0">
                <a:solidFill>
                  <a:srgbClr val="002060"/>
                </a:solidFill>
                <a:latin typeface="Bookman Old Style" pitchFamily="18" charset="0"/>
              </a:rPr>
              <a:t>: </a:t>
            </a:r>
            <a:r>
              <a:rPr lang="ru-RU" sz="1400" dirty="0">
                <a:solidFill>
                  <a:srgbClr val="002060"/>
                </a:solidFill>
                <a:latin typeface="Bookman Old Style" pitchFamily="18" charset="0"/>
              </a:rPr>
              <a:t>В монографии изложены способы получения новых отделочных и теплоизоляционных строительных материалов изделий из низкокачественной древесины и отходов, разработан способ переработки загрязненной радионуклидами древесины. Приведены результаты исследований по совершенствованию технологии изготовления ограждающих конструкций из </a:t>
            </a:r>
            <a:r>
              <a:rPr lang="ru-RU" sz="1400" dirty="0" err="1" smtClean="0">
                <a:solidFill>
                  <a:srgbClr val="002060"/>
                </a:solidFill>
                <a:latin typeface="Bookman Old Style" pitchFamily="18" charset="0"/>
              </a:rPr>
              <a:t>оцилиндрованных</a:t>
            </a:r>
            <a:r>
              <a:rPr lang="ru-RU" sz="1400" dirty="0" smtClean="0">
                <a:solidFill>
                  <a:srgbClr val="002060"/>
                </a:solidFill>
                <a:latin typeface="Bookman Old Style" pitchFamily="18" charset="0"/>
              </a:rPr>
              <a:t> </a:t>
            </a:r>
            <a:r>
              <a:rPr lang="ru-RU" sz="1400" dirty="0">
                <a:solidFill>
                  <a:srgbClr val="002060"/>
                </a:solidFill>
                <a:latin typeface="Bookman Old Style" pitchFamily="18" charset="0"/>
              </a:rPr>
              <a:t>бревен и определению их теплопроводности. Для бакалавров, магистров, аспирантов строительных и лесотехнических вузов, а также инженерно-технических работников строительного и деревообрабатывающего комплексов</a:t>
            </a:r>
            <a:r>
              <a:rPr lang="ru-RU" sz="1400" dirty="0" smtClean="0">
                <a:solidFill>
                  <a:srgbClr val="002060"/>
                </a:solidFill>
                <a:latin typeface="Bookman Old Style" pitchFamily="18" charset="0"/>
              </a:rPr>
              <a:t>.</a:t>
            </a:r>
            <a:endParaRPr lang="ru-RU" sz="140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60648"/>
            <a:ext cx="4272801" cy="6273148"/>
          </a:xfrm>
          <a:prstGeom prst="rect">
            <a:avLst/>
          </a:prstGeom>
          <a:scene3d>
            <a:camera prst="perspectiveRight"/>
            <a:lightRig rig="threePt" dir="t"/>
          </a:scene3d>
        </p:spPr>
      </p:pic>
      <p:sp>
        <p:nvSpPr>
          <p:cNvPr id="4" name="Блок-схема: документ 3"/>
          <p:cNvSpPr/>
          <p:nvPr/>
        </p:nvSpPr>
        <p:spPr>
          <a:xfrm flipH="1">
            <a:off x="4022398" y="11663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25240" y="188640"/>
            <a:ext cx="4839248" cy="2062103"/>
          </a:xfrm>
          <a:prstGeom prst="rect">
            <a:avLst/>
          </a:prstGeom>
          <a:noFill/>
        </p:spPr>
        <p:txBody>
          <a:bodyPr wrap="square" rtlCol="0">
            <a:spAutoFit/>
          </a:bodyPr>
          <a:lstStyle/>
          <a:p>
            <a:r>
              <a:rPr lang="ru-RU" sz="1600" b="1" dirty="0">
                <a:solidFill>
                  <a:srgbClr val="002060"/>
                </a:solidFill>
                <a:latin typeface="Bookman Old Style" pitchFamily="18" charset="0"/>
              </a:rPr>
              <a:t>691</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Л 840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Лукаш</a:t>
            </a:r>
            <a:r>
              <a:rPr lang="ru-RU" sz="1600" b="1" dirty="0">
                <a:solidFill>
                  <a:srgbClr val="002060"/>
                </a:solidFill>
                <a:latin typeface="Bookman Old Style" pitchFamily="18" charset="0"/>
              </a:rPr>
              <a:t>, А. А.</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Новые строительные материалы и изделия из древесины</a:t>
            </a:r>
            <a:r>
              <a:rPr lang="ru-RU" sz="1600" dirty="0">
                <a:solidFill>
                  <a:srgbClr val="002060"/>
                </a:solidFill>
                <a:latin typeface="Bookman Old Style" pitchFamily="18" charset="0"/>
              </a:rPr>
              <a:t> : монография / А. А. Лукаш, Н. П. </a:t>
            </a:r>
            <a:r>
              <a:rPr lang="ru-RU" sz="1600" dirty="0" err="1">
                <a:solidFill>
                  <a:srgbClr val="002060"/>
                </a:solidFill>
                <a:latin typeface="Bookman Old Style" pitchFamily="18" charset="0"/>
              </a:rPr>
              <a:t>Лукутцова</a:t>
            </a:r>
            <a:r>
              <a:rPr lang="ru-RU" sz="1600" dirty="0">
                <a:solidFill>
                  <a:srgbClr val="002060"/>
                </a:solidFill>
                <a:latin typeface="Bookman Old Style" pitchFamily="18" charset="0"/>
              </a:rPr>
              <a:t>. - Москва : АСВ, 2015. - 287 с. </a:t>
            </a:r>
            <a:r>
              <a:rPr lang="ru-RU" sz="1600" b="1" dirty="0" smtClean="0">
                <a:solidFill>
                  <a:srgbClr val="002060"/>
                </a:solidFill>
                <a:latin typeface="Bookman Old Style" pitchFamily="18" charset="0"/>
              </a:rPr>
              <a:t>	</a:t>
            </a:r>
            <a:endParaRPr lang="ru-RU" sz="8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a:t>
            </a: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190595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67944" y="2924943"/>
            <a:ext cx="4968552" cy="3046988"/>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a:t>
            </a:r>
            <a:r>
              <a:rPr lang="ru-RU" sz="1000" b="1" dirty="0" smtClean="0">
                <a:solidFill>
                  <a:srgbClr val="002060"/>
                </a:solidFill>
                <a:latin typeface="Bookman Old Style" pitchFamily="18" charset="0"/>
              </a:rPr>
              <a:t> </a:t>
            </a:r>
            <a:r>
              <a:rPr lang="ru-RU" sz="900" dirty="0">
                <a:solidFill>
                  <a:srgbClr val="002060"/>
                </a:solidFill>
                <a:latin typeface="Bookman Old Style" pitchFamily="18" charset="0"/>
              </a:rPr>
              <a:t>Учебное пособие разработано для обобщения и закрепления теоретических знаний, полученных студентами при изучении дисциплин «Планировка и застройка населенных мест», «Городские улицы и дороги» и «Экология городской среды». Изложена методика выполнения курсовых проектов на тему «Инженерно-планировочная организация города», «Городской улицы и дороги», «Планировка и застройка микрорайона», курсовых работ «Экология городской среды» и «Инженерная подготовка территорий». Курсовое проектирование осуществляется как процесс последовательной разработки комплекса вопросов инженерно-планировочной организации города с учетом охраны окружающей среды и инженерной подготовки территорий, городских улиц, дорог и микрорайона. В данном учебном пособии приводятся примеры по проектированию дипломных проектов на темы «Планировка и инженерное благоустройство территории парка» и «Планировка и инженерное благоустройство зоны массового отдыха и спортивного комплекса». В учебном пособие приводятся сведения, необходимые при разработке курсовых проектов по направлению подготовки 270800 «Строительство» по профилю «Городское строительство». Более полное развитие нормативов студент найдет в теоретических курсах, нормативных и справочных, а также других изданиях и материалах. Учебное пособие предназначено для студентов высших учебных заведений, обучающихся по специальности «Городское строительство». Представляет интерес также для специалистов проектных институтов</a:t>
            </a:r>
            <a:r>
              <a:rPr lang="ru-RU" sz="900" dirty="0" smtClean="0">
                <a:solidFill>
                  <a:srgbClr val="002060"/>
                </a:solidFill>
                <a:latin typeface="Bookman Old Style" pitchFamily="18" charset="0"/>
              </a:rPr>
              <a:t>.</a:t>
            </a:r>
            <a:endParaRPr lang="ru-RU" sz="90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03" y="260648"/>
            <a:ext cx="4047650" cy="6340466"/>
          </a:xfrm>
          <a:prstGeom prst="rect">
            <a:avLst/>
          </a:prstGeom>
          <a:scene3d>
            <a:camera prst="perspectiveRight"/>
            <a:lightRig rig="threePt" dir="t"/>
          </a:scene3d>
        </p:spPr>
      </p:pic>
      <p:sp>
        <p:nvSpPr>
          <p:cNvPr id="4" name="Блок-схема: документ 3"/>
          <p:cNvSpPr/>
          <p:nvPr/>
        </p:nvSpPr>
        <p:spPr>
          <a:xfrm flipH="1">
            <a:off x="3707904" y="116632"/>
            <a:ext cx="5328592"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779912" y="188640"/>
            <a:ext cx="5184576" cy="2062103"/>
          </a:xfrm>
          <a:prstGeom prst="rect">
            <a:avLst/>
          </a:prstGeom>
          <a:noFill/>
        </p:spPr>
        <p:txBody>
          <a:bodyPr wrap="square" rtlCol="0">
            <a:spAutoFit/>
          </a:bodyPr>
          <a:lstStyle/>
          <a:p>
            <a:r>
              <a:rPr lang="ru-RU" sz="1600" b="1" dirty="0">
                <a:solidFill>
                  <a:srgbClr val="002060"/>
                </a:solidFill>
                <a:latin typeface="Bookman Old Style" pitchFamily="18" charset="0"/>
              </a:rPr>
              <a:t>71</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Ш 954</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Шукуров</a:t>
            </a:r>
            <a:r>
              <a:rPr lang="ru-RU" sz="1600" b="1" dirty="0">
                <a:solidFill>
                  <a:srgbClr val="002060"/>
                </a:solidFill>
                <a:latin typeface="Bookman Old Style" pitchFamily="18" charset="0"/>
              </a:rPr>
              <a:t>, И. С.</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Курсовое и дипломное проектирование по градостроительству</a:t>
            </a:r>
            <a:r>
              <a:rPr lang="ru-RU" sz="1600" dirty="0">
                <a:solidFill>
                  <a:srgbClr val="002060"/>
                </a:solidFill>
                <a:latin typeface="Bookman Old Style" pitchFamily="18" charset="0"/>
              </a:rPr>
              <a:t> : учебное пособие* / И. С. </a:t>
            </a:r>
            <a:r>
              <a:rPr lang="ru-RU" sz="1600" dirty="0" err="1">
                <a:solidFill>
                  <a:srgbClr val="002060"/>
                </a:solidFill>
                <a:latin typeface="Bookman Old Style" pitchFamily="18" charset="0"/>
              </a:rPr>
              <a:t>Шукуров</a:t>
            </a:r>
            <a:r>
              <a:rPr lang="ru-RU" sz="1600" dirty="0">
                <a:solidFill>
                  <a:srgbClr val="002060"/>
                </a:solidFill>
                <a:latin typeface="Bookman Old Style" pitchFamily="18" charset="0"/>
              </a:rPr>
              <a:t>, М. А. Луняков, И. Р. Халилов. - Москва : АСВ, 2015. - 325 с. </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637961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83968" y="3274521"/>
            <a:ext cx="4752528" cy="3262432"/>
          </a:xfrm>
          <a:prstGeom prst="rect">
            <a:avLst/>
          </a:prstGeom>
          <a:noFill/>
        </p:spPr>
        <p:txBody>
          <a:bodyPr wrap="square" rtlCol="0">
            <a:spAutoFit/>
          </a:bodyPr>
          <a:lstStyle/>
          <a:p>
            <a:pPr algn="ctr"/>
            <a:r>
              <a:rPr lang="ru-RU" sz="1400" b="1" dirty="0">
                <a:solidFill>
                  <a:srgbClr val="002060"/>
                </a:solidFill>
                <a:latin typeface="Bookman Old Style" pitchFamily="18" charset="0"/>
              </a:rPr>
              <a:t>Аннотация</a:t>
            </a:r>
            <a:r>
              <a:rPr lang="ru-RU" sz="1400" b="1" dirty="0" smtClean="0">
                <a:solidFill>
                  <a:srgbClr val="002060"/>
                </a:solidFill>
                <a:latin typeface="Bookman Old Style" pitchFamily="18" charset="0"/>
              </a:rPr>
              <a:t>: </a:t>
            </a:r>
            <a:r>
              <a:rPr lang="ru-RU" sz="1200" dirty="0">
                <a:solidFill>
                  <a:srgbClr val="002060"/>
                </a:solidFill>
                <a:latin typeface="Bookman Old Style" pitchFamily="18" charset="0"/>
              </a:rPr>
              <a:t>В учебном пособии рассмотрены вопросы инженерной организации территорий населенных мест; приведены комплексная оценка </a:t>
            </a:r>
            <a:r>
              <a:rPr lang="ru-RU" sz="1200" dirty="0" err="1">
                <a:solidFill>
                  <a:srgbClr val="002060"/>
                </a:solidFill>
                <a:latin typeface="Bookman Old Style" pitchFamily="18" charset="0"/>
              </a:rPr>
              <a:t>природноклиматических</a:t>
            </a:r>
            <a:r>
              <a:rPr lang="ru-RU" sz="1200" dirty="0">
                <a:solidFill>
                  <a:srgbClr val="002060"/>
                </a:solidFill>
                <a:latin typeface="Bookman Old Style" pitchFamily="18" charset="0"/>
              </a:rPr>
              <a:t> факторов; сведения о рельефе, его оценка и вертикальная планировка территорий; сведения о городских инженерных сетях и их расчет, способы их прокладки; расчет водостоков и фонтанов; санитарное благоустройство городских территорий и способы утилизации отходов; проектирование основных элементов инженерного благоустройства: проездов, тротуаров, пешеходных дорожек, участков зеленых насаждений; площадок для отдыха и игр; спортивных площадок; хозяйственных площадок; разворотных и разъездных площадок; автостоянок; малых архитектурных форм; бассейнов, фонтанов, прудов, водоемов; светильников наружного освещения и др., а также вопросы экологии и безопасности городской среды.</a:t>
            </a:r>
          </a:p>
        </p:txBody>
      </p:sp>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504" y="282402"/>
            <a:ext cx="4267244" cy="6336703"/>
          </a:xfrm>
          <a:prstGeom prst="rect">
            <a:avLst/>
          </a:prstGeom>
          <a:ln>
            <a:noFill/>
          </a:ln>
          <a:effectLst>
            <a:outerShdw blurRad="190500" algn="tl" rotWithShape="0">
              <a:srgbClr val="000000">
                <a:alpha val="70000"/>
              </a:srgbClr>
            </a:outerShdw>
          </a:effectLst>
          <a:scene3d>
            <a:camera prst="perspectiveRight"/>
            <a:lightRig rig="threePt" dir="t"/>
          </a:scene3d>
        </p:spPr>
      </p:pic>
      <p:sp>
        <p:nvSpPr>
          <p:cNvPr id="8" name="Блок-схема: документ 7"/>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554545"/>
          </a:xfrm>
          <a:prstGeom prst="rect">
            <a:avLst/>
          </a:prstGeom>
          <a:noFill/>
        </p:spPr>
        <p:txBody>
          <a:bodyPr wrap="square" rtlCol="0">
            <a:spAutoFit/>
          </a:bodyPr>
          <a:lstStyle/>
          <a:p>
            <a:r>
              <a:rPr lang="ru-RU" sz="1600" b="1" dirty="0">
                <a:solidFill>
                  <a:srgbClr val="002060"/>
                </a:solidFill>
                <a:latin typeface="Bookman Old Style" pitchFamily="18" charset="0"/>
              </a:rPr>
              <a:t>71</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Ш 954</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Шукуров</a:t>
            </a:r>
            <a:r>
              <a:rPr lang="ru-RU" sz="1600" b="1" dirty="0">
                <a:solidFill>
                  <a:srgbClr val="002060"/>
                </a:solidFill>
                <a:latin typeface="Bookman Old Style" pitchFamily="18" charset="0"/>
              </a:rPr>
              <a:t>, И. С.</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Организация инженерно-технического обустройства городских территорий</a:t>
            </a:r>
            <a:r>
              <a:rPr lang="ru-RU" sz="1600" dirty="0">
                <a:solidFill>
                  <a:srgbClr val="002060"/>
                </a:solidFill>
                <a:latin typeface="Bookman Old Style" pitchFamily="18" charset="0"/>
              </a:rPr>
              <a:t> : учебное пособие для бакалавров* / И. С. </a:t>
            </a:r>
            <a:r>
              <a:rPr lang="ru-RU" sz="1600" dirty="0" err="1">
                <a:solidFill>
                  <a:srgbClr val="002060"/>
                </a:solidFill>
                <a:latin typeface="Bookman Old Style" pitchFamily="18" charset="0"/>
              </a:rPr>
              <a:t>Шукуров</a:t>
            </a:r>
            <a:r>
              <a:rPr lang="ru-RU" sz="1600" dirty="0">
                <a:solidFill>
                  <a:srgbClr val="002060"/>
                </a:solidFill>
                <a:latin typeface="Bookman Old Style" pitchFamily="18" charset="0"/>
              </a:rPr>
              <a:t>, М. А. Луняков, И. Р. Халилов. - Москва : АСВ, 2015. - 439 с. </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a:t>
            </a:r>
            <a:r>
              <a:rPr lang="ru-RU" sz="1600" b="1" dirty="0" smtClean="0">
                <a:solidFill>
                  <a:srgbClr val="002060"/>
                </a:solidFill>
                <a:latin typeface="Bookman Old Style" pitchFamily="18" charset="0"/>
              </a:rPr>
              <a:t>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354657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78416" y="3057922"/>
            <a:ext cx="4762838" cy="2523768"/>
          </a:xfrm>
          <a:prstGeom prst="rect">
            <a:avLst/>
          </a:prstGeom>
          <a:noFill/>
        </p:spPr>
        <p:txBody>
          <a:bodyPr wrap="square" rtlCol="0">
            <a:spAutoFit/>
          </a:bodyPr>
          <a:lstStyle/>
          <a:p>
            <a:pPr algn="ctr"/>
            <a:r>
              <a:rPr lang="ru-RU" sz="1400" b="1" dirty="0">
                <a:solidFill>
                  <a:srgbClr val="002060"/>
                </a:solidFill>
                <a:latin typeface="Bookman Old Style" pitchFamily="18" charset="0"/>
              </a:rPr>
              <a:t>Аннотация</a:t>
            </a:r>
            <a:r>
              <a:rPr lang="ru-RU" sz="1400" b="1" dirty="0" smtClean="0">
                <a:solidFill>
                  <a:srgbClr val="002060"/>
                </a:solidFill>
                <a:latin typeface="Bookman Old Style" pitchFamily="18" charset="0"/>
              </a:rPr>
              <a:t>: </a:t>
            </a:r>
            <a:r>
              <a:rPr lang="ru-RU" sz="1200" dirty="0">
                <a:solidFill>
                  <a:srgbClr val="002060"/>
                </a:solidFill>
                <a:latin typeface="Bookman Old Style" pitchFamily="18" charset="0"/>
              </a:rPr>
              <a:t>Изложены основные положения проектирования многоэтажных монолитных жилых и гражданских зданий на стадии "Проект". Приведены данные по материалам и нагрузкам, рассмотрены вопросы обеспечения огнестойкости железобетонных и металлических конструкций, снижения вибрационных и динамических нагрузок. Приведены инженерные расчеты. Книга полезна как справочное пособие инженерам-конструкторам, архитекторам, студентам строительных вузов. Приведена обширная библиография по всем разделам, которая содержит много наименований книг, изданных в СССР, когда строительная наука развивалась как теоретически так и экспериментально</a:t>
            </a:r>
            <a:r>
              <a:rPr lang="ru-RU" sz="1200" dirty="0" smtClean="0">
                <a:solidFill>
                  <a:srgbClr val="002060"/>
                </a:solidFill>
                <a:latin typeface="Bookman Old Style" pitchFamily="18" charset="0"/>
              </a:rPr>
              <a:t>.</a:t>
            </a:r>
            <a:endParaRPr lang="ru-RU" sz="120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60648"/>
            <a:ext cx="4305709" cy="6336704"/>
          </a:xfrm>
          <a:prstGeom prst="rect">
            <a:avLst/>
          </a:prstGeom>
          <a:scene3d>
            <a:camera prst="perspectiveRight"/>
            <a:lightRig rig="threePt" dir="t"/>
          </a:scene3d>
        </p:spPr>
      </p:pic>
      <p:sp>
        <p:nvSpPr>
          <p:cNvPr id="4" name="Блок-схема: документ 3"/>
          <p:cNvSpPr/>
          <p:nvPr/>
        </p:nvSpPr>
        <p:spPr>
          <a:xfrm flipH="1">
            <a:off x="3995936" y="11663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062103"/>
          </a:xfrm>
          <a:prstGeom prst="rect">
            <a:avLst/>
          </a:prstGeom>
          <a:noFill/>
        </p:spPr>
        <p:txBody>
          <a:bodyPr wrap="square" rtlCol="0">
            <a:spAutoFit/>
          </a:bodyPr>
          <a:lstStyle/>
          <a:p>
            <a:r>
              <a:rPr lang="ru-RU" sz="1600" b="1" dirty="0">
                <a:solidFill>
                  <a:srgbClr val="002060"/>
                </a:solidFill>
                <a:latin typeface="Bookman Old Style" pitchFamily="18" charset="0"/>
              </a:rPr>
              <a:t>72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А 745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Аншин</a:t>
            </a:r>
            <a:r>
              <a:rPr lang="ru-RU" sz="1600" b="1" dirty="0">
                <a:solidFill>
                  <a:srgbClr val="002060"/>
                </a:solidFill>
                <a:latin typeface="Bookman Old Style" pitchFamily="18" charset="0"/>
              </a:rPr>
              <a:t>, Л. З.</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Проектируем здания</a:t>
            </a:r>
            <a:r>
              <a:rPr lang="ru-RU" sz="1600" dirty="0">
                <a:solidFill>
                  <a:srgbClr val="002060"/>
                </a:solidFill>
                <a:latin typeface="Bookman Old Style" pitchFamily="18" charset="0"/>
              </a:rPr>
              <a:t> : научное издание / Л. З. </a:t>
            </a:r>
            <a:r>
              <a:rPr lang="ru-RU" sz="1600" dirty="0" err="1">
                <a:solidFill>
                  <a:srgbClr val="002060"/>
                </a:solidFill>
                <a:latin typeface="Bookman Old Style" pitchFamily="18" charset="0"/>
              </a:rPr>
              <a:t>Аншин</a:t>
            </a:r>
            <a:r>
              <a:rPr lang="ru-RU" sz="1600" dirty="0">
                <a:solidFill>
                  <a:srgbClr val="002060"/>
                </a:solidFill>
                <a:latin typeface="Bookman Old Style" pitchFamily="18" charset="0"/>
              </a:rPr>
              <a:t>, В. В. </a:t>
            </a:r>
            <a:r>
              <a:rPr lang="ru-RU" sz="1600" dirty="0" err="1">
                <a:solidFill>
                  <a:srgbClr val="002060"/>
                </a:solidFill>
                <a:latin typeface="Bookman Old Style" pitchFamily="18" charset="0"/>
              </a:rPr>
              <a:t>Семкин</a:t>
            </a:r>
            <a:r>
              <a:rPr lang="ru-RU" sz="1600" dirty="0">
                <a:solidFill>
                  <a:srgbClr val="002060"/>
                </a:solidFill>
                <a:latin typeface="Bookman Old Style" pitchFamily="18" charset="0"/>
              </a:rPr>
              <a:t>, А. В. Шапошников. - Москва : АСВ, 2015. - 1344 с.</a:t>
            </a:r>
            <a:endParaRPr lang="ru-RU" sz="1600" b="1" dirty="0" smtClean="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173480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0" y="3152316"/>
            <a:ext cx="4794236" cy="2339102"/>
          </a:xfrm>
          <a:prstGeom prst="rect">
            <a:avLst/>
          </a:prstGeom>
          <a:noFill/>
        </p:spPr>
        <p:txBody>
          <a:bodyPr wrap="square" rtlCol="0">
            <a:spAutoFit/>
          </a:bodyPr>
          <a:lstStyle/>
          <a:p>
            <a:pPr algn="ctr"/>
            <a:r>
              <a:rPr lang="ru-RU" sz="1400" b="1" dirty="0">
                <a:solidFill>
                  <a:srgbClr val="002060"/>
                </a:solidFill>
                <a:latin typeface="Bookman Old Style" pitchFamily="18" charset="0"/>
              </a:rPr>
              <a:t>Аннотация</a:t>
            </a:r>
            <a:r>
              <a:rPr lang="ru-RU" sz="1400" b="1" dirty="0" smtClean="0">
                <a:solidFill>
                  <a:srgbClr val="002060"/>
                </a:solidFill>
                <a:latin typeface="Bookman Old Style" pitchFamily="18" charset="0"/>
              </a:rPr>
              <a:t>: </a:t>
            </a:r>
            <a:r>
              <a:rPr lang="ru-RU" sz="1200" dirty="0">
                <a:solidFill>
                  <a:srgbClr val="002060"/>
                </a:solidFill>
                <a:latin typeface="Bookman Old Style" pitchFamily="18" charset="0"/>
              </a:rPr>
              <a:t>Рассмотрены принципы проектирования общественных зданий в социальном, градостроительном, функциональном, конструктивном и композиционном аспектах с учетом требований экологии, экономики и </a:t>
            </a:r>
            <a:r>
              <a:rPr lang="ru-RU" sz="1200" dirty="0" err="1">
                <a:solidFill>
                  <a:srgbClr val="002060"/>
                </a:solidFill>
                <a:latin typeface="Bookman Old Style" pitchFamily="18" charset="0"/>
              </a:rPr>
              <a:t>энергоэффективности</a:t>
            </a:r>
            <a:r>
              <a:rPr lang="ru-RU" sz="1200" dirty="0">
                <a:solidFill>
                  <a:srgbClr val="002060"/>
                </a:solidFill>
                <a:latin typeface="Bookman Old Style" pitchFamily="18" charset="0"/>
              </a:rPr>
              <a:t>. Отражено влияние перехода от индустриальной к постиндустриальной фазе общественного развития на эволюцию типологии общественных зданий и формирование новых типов общественных зданий и комплексов. В учебник впервые включены главы по проектированию зданий кредитно-финансовой системы, культовых зданий и реконструкции общественных зданий различного назначения.</a:t>
            </a: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60648"/>
            <a:ext cx="4213961" cy="6336704"/>
          </a:xfrm>
          <a:prstGeom prst="rect">
            <a:avLst/>
          </a:prstGeom>
          <a:ln>
            <a:noFill/>
          </a:ln>
          <a:effectLst>
            <a:outerShdw blurRad="190500" algn="tl" rotWithShape="0">
              <a:srgbClr val="000000">
                <a:alpha val="70000"/>
              </a:srgbClr>
            </a:outerShdw>
          </a:effectLst>
          <a:scene3d>
            <a:camera prst="perspectiveRight"/>
            <a:lightRig rig="threePt" dir="t"/>
          </a:scene3d>
        </p:spPr>
      </p:pic>
      <p:sp>
        <p:nvSpPr>
          <p:cNvPr id="8" name="Блок-схема: документ 7"/>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71940"/>
            <a:ext cx="4896544" cy="2308324"/>
          </a:xfrm>
          <a:prstGeom prst="rect">
            <a:avLst/>
          </a:prstGeom>
          <a:noFill/>
        </p:spPr>
        <p:txBody>
          <a:bodyPr wrap="square" rtlCol="0">
            <a:spAutoFit/>
          </a:bodyPr>
          <a:lstStyle/>
          <a:p>
            <a:r>
              <a:rPr lang="ru-RU" sz="1600" b="1" dirty="0">
                <a:solidFill>
                  <a:srgbClr val="002060"/>
                </a:solidFill>
                <a:latin typeface="Bookman Old Style" pitchFamily="18" charset="0"/>
              </a:rPr>
              <a:t>72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А 878</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Архитектурно-конструктивное </a:t>
            </a:r>
            <a:r>
              <a:rPr lang="ru-RU" sz="1600" b="1" dirty="0">
                <a:solidFill>
                  <a:srgbClr val="002060"/>
                </a:solidFill>
                <a:latin typeface="Bookman Old Style" pitchFamily="18" charset="0"/>
              </a:rPr>
              <a:t>проектирование зданий.</a:t>
            </a:r>
            <a:r>
              <a:rPr lang="ru-RU" sz="1600" dirty="0">
                <a:solidFill>
                  <a:srgbClr val="002060"/>
                </a:solidFill>
                <a:latin typeface="Bookman Old Style" pitchFamily="18" charset="0"/>
              </a:rPr>
              <a:t> Общественные здания и сооружения : учебное пособие*. Том 2 / Т. Г. </a:t>
            </a:r>
            <a:r>
              <a:rPr lang="ru-RU" sz="1600" dirty="0" err="1">
                <a:solidFill>
                  <a:srgbClr val="002060"/>
                </a:solidFill>
                <a:latin typeface="Bookman Old Style" pitchFamily="18" charset="0"/>
              </a:rPr>
              <a:t>Маклакова</a:t>
            </a:r>
            <a:r>
              <a:rPr lang="ru-RU" sz="1600" dirty="0">
                <a:solidFill>
                  <a:srgbClr val="002060"/>
                </a:solidFill>
                <a:latin typeface="Bookman Old Style" pitchFamily="18" charset="0"/>
              </a:rPr>
              <a:t> [и др.] ; ред. Т. Г. </a:t>
            </a:r>
            <a:r>
              <a:rPr lang="ru-RU" sz="1600" dirty="0" err="1">
                <a:solidFill>
                  <a:srgbClr val="002060"/>
                </a:solidFill>
                <a:latin typeface="Bookman Old Style" pitchFamily="18" charset="0"/>
              </a:rPr>
              <a:t>Маклакова</a:t>
            </a:r>
            <a:r>
              <a:rPr lang="ru-RU" sz="1600" dirty="0">
                <a:solidFill>
                  <a:srgbClr val="002060"/>
                </a:solidFill>
                <a:latin typeface="Bookman Old Style" pitchFamily="18" charset="0"/>
              </a:rPr>
              <a:t>. - Москва : АСВ, 2015. - 428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a:t>
            </a:r>
            <a:r>
              <a:rPr lang="ru-RU" sz="1600" b="1" dirty="0" smtClean="0">
                <a:solidFill>
                  <a:srgbClr val="002060"/>
                </a:solidFill>
                <a:latin typeface="Bookman Old Style" pitchFamily="18" charset="0"/>
              </a:rPr>
              <a:t>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924841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140968"/>
            <a:ext cx="4608512" cy="3493264"/>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300" dirty="0">
                <a:solidFill>
                  <a:srgbClr val="002060"/>
                </a:solidFill>
                <a:latin typeface="Bookman Old Style" pitchFamily="18" charset="0"/>
              </a:rPr>
              <a:t>В учебном пособии изложены принципы архитектурно-конструктивных решений, методические основы составления и правила оформления рабочих чертежей архитектурно-конструктивного проекта гражданских зданий. В пособии рассматриваются вопросы проектирования многоэтажных жилых и общественных зданий из полносборных элементов, применяемых в массовом индустриальном строительстве. Пособие предназначено для формирования и развития практических навыков по комплексной разработке архитектурно-планировочных, композиционных и конструктивных решений зданий, а также для закрепления знаний, полученных при изучении дисциплины «Архитектура гражданских и промышленных зданий</a:t>
            </a:r>
            <a:r>
              <a:rPr lang="ru-RU" sz="1300" dirty="0" smtClean="0">
                <a:solidFill>
                  <a:srgbClr val="002060"/>
                </a:solidFill>
                <a:latin typeface="Bookman Old Style" pitchFamily="18" charset="0"/>
              </a:rPr>
              <a:t>».</a:t>
            </a:r>
            <a:endParaRPr lang="ru-RU" sz="130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59" y="248782"/>
            <a:ext cx="4442084" cy="6360435"/>
          </a:xfrm>
          <a:prstGeom prst="rect">
            <a:avLst/>
          </a:prstGeom>
          <a:scene3d>
            <a:camera prst="perspectiveRight"/>
            <a:lightRig rig="threePt" dir="t"/>
          </a:scene3d>
        </p:spPr>
      </p:pic>
      <p:sp>
        <p:nvSpPr>
          <p:cNvPr id="4" name="Блок-схема: документ 3"/>
          <p:cNvSpPr/>
          <p:nvPr/>
        </p:nvSpPr>
        <p:spPr>
          <a:xfrm flipH="1">
            <a:off x="3995936" y="116633"/>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39952" y="260648"/>
            <a:ext cx="4824536" cy="2062103"/>
          </a:xfrm>
          <a:prstGeom prst="rect">
            <a:avLst/>
          </a:prstGeom>
          <a:noFill/>
        </p:spPr>
        <p:txBody>
          <a:bodyPr wrap="square" rtlCol="0">
            <a:spAutoFit/>
          </a:bodyPr>
          <a:lstStyle/>
          <a:p>
            <a:r>
              <a:rPr lang="ru-RU" sz="1600" b="1" dirty="0">
                <a:solidFill>
                  <a:srgbClr val="002060"/>
                </a:solidFill>
                <a:latin typeface="Bookman Old Style" pitchFamily="18" charset="0"/>
              </a:rPr>
              <a:t>72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Г 519</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Гиясов</a:t>
            </a:r>
            <a:r>
              <a:rPr lang="ru-RU" sz="1600" b="1" dirty="0">
                <a:solidFill>
                  <a:srgbClr val="002060"/>
                </a:solidFill>
                <a:latin typeface="Bookman Old Style" pitchFamily="18" charset="0"/>
              </a:rPr>
              <a:t>, А. Архитектурно-конструктивное проектирование гражданских зданий</a:t>
            </a:r>
            <a:r>
              <a:rPr lang="ru-RU" sz="1600" dirty="0">
                <a:solidFill>
                  <a:srgbClr val="002060"/>
                </a:solidFill>
                <a:latin typeface="Bookman Old Style" pitchFamily="18" charset="0"/>
              </a:rPr>
              <a:t> : учебное пособие* / А. </a:t>
            </a:r>
            <a:r>
              <a:rPr lang="ru-RU" sz="1600" dirty="0" err="1">
                <a:solidFill>
                  <a:srgbClr val="002060"/>
                </a:solidFill>
                <a:latin typeface="Bookman Old Style" pitchFamily="18" charset="0"/>
              </a:rPr>
              <a:t>Гиясов</a:t>
            </a:r>
            <a:r>
              <a:rPr lang="ru-RU" sz="1600" dirty="0">
                <a:solidFill>
                  <a:srgbClr val="002060"/>
                </a:solidFill>
                <a:latin typeface="Bookman Old Style" pitchFamily="18" charset="0"/>
              </a:rPr>
              <a:t>, Б. И. </a:t>
            </a:r>
            <a:r>
              <a:rPr lang="ru-RU" sz="1600" dirty="0" err="1">
                <a:solidFill>
                  <a:srgbClr val="002060"/>
                </a:solidFill>
                <a:latin typeface="Bookman Old Style" pitchFamily="18" charset="0"/>
              </a:rPr>
              <a:t>Гиясов</a:t>
            </a:r>
            <a:r>
              <a:rPr lang="ru-RU" sz="1600" dirty="0">
                <a:solidFill>
                  <a:srgbClr val="002060"/>
                </a:solidFill>
                <a:latin typeface="Bookman Old Style" pitchFamily="18" charset="0"/>
              </a:rPr>
              <a:t>. - Москва : АСВ, 2015. - 68 с</a:t>
            </a:r>
            <a:r>
              <a:rPr lang="ru-RU" sz="1600" dirty="0" smtClean="0">
                <a:solidFill>
                  <a:srgbClr val="002060"/>
                </a:solidFill>
                <a:latin typeface="Bookman Old Style" pitchFamily="18" charset="0"/>
              </a:rPr>
              <a:t>.</a:t>
            </a: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892081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33421" y="3140968"/>
            <a:ext cx="4608917" cy="3062377"/>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smtClean="0">
                <a:solidFill>
                  <a:srgbClr val="002060"/>
                </a:solidFill>
                <a:latin typeface="Bookman Old Style" pitchFamily="18" charset="0"/>
              </a:rPr>
              <a:t>Учебник посвящен описанию процессов и аппаратов, применяемых при защите окружающей природной среды от опасных и вредных выбросов. Изложены теоретические основы и физическая сущность технологических процессов защиты окружающей среды. Издание поможет обучающимся освоить основы проектирования технических объектов; основные виды механизмов, методы исследования и расчета; их кинетических и динамических характеристик; в результате обучения студенты будут уметь анализировать характер воздействия вредных и опасных факторов на человека и природную среду, методы защиты от них; знать теоретические основы актов в области </a:t>
            </a:r>
            <a:r>
              <a:rPr lang="ru-RU" sz="1200" dirty="0" err="1" smtClean="0">
                <a:solidFill>
                  <a:srgbClr val="002060"/>
                </a:solidFill>
                <a:latin typeface="Bookman Old Style" pitchFamily="18" charset="0"/>
              </a:rPr>
              <a:t>техносферной</a:t>
            </a:r>
            <a:r>
              <a:rPr lang="ru-RU" sz="1200" dirty="0" smtClean="0">
                <a:solidFill>
                  <a:srgbClr val="002060"/>
                </a:solidFill>
                <a:latin typeface="Bookman Old Style" pitchFamily="18" charset="0"/>
              </a:rPr>
              <a:t> безопасности. </a:t>
            </a:r>
          </a:p>
          <a:p>
            <a:pPr algn="ctr"/>
            <a:r>
              <a:rPr lang="ru-RU" sz="1200" dirty="0" smtClean="0">
                <a:solidFill>
                  <a:srgbClr val="002060"/>
                </a:solidFill>
                <a:latin typeface="Bookman Old Style" pitchFamily="18" charset="0"/>
              </a:rPr>
              <a:t>В каждой главе даны контрольные вопросы и задачи для самостоятельного решения.</a:t>
            </a:r>
            <a:endParaRPr lang="ru-RU" sz="1000" dirty="0">
              <a:solidFill>
                <a:srgbClr val="002060"/>
              </a:solidFill>
              <a:latin typeface="Bookman Old Style" pitchFamily="18" charset="0"/>
            </a:endParaRPr>
          </a:p>
        </p:txBody>
      </p:sp>
      <p:pic>
        <p:nvPicPr>
          <p:cNvPr id="44034" name="Picture 2" descr="C:\Users\tretyakova-nv\Desktop\выставка\Юрайт Восток\Изображение 0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41249"/>
            <a:ext cx="4472439" cy="6375502"/>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23928" y="116632"/>
            <a:ext cx="5110576" cy="273630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995936" y="188640"/>
            <a:ext cx="4968552" cy="2308324"/>
          </a:xfrm>
          <a:prstGeom prst="rect">
            <a:avLst/>
          </a:prstGeom>
          <a:noFill/>
        </p:spPr>
        <p:txBody>
          <a:bodyPr wrap="square" rtlCol="0">
            <a:spAutoFit/>
          </a:bodyPr>
          <a:lstStyle/>
          <a:p>
            <a:r>
              <a:rPr lang="ru-RU" sz="1600" b="1" dirty="0">
                <a:solidFill>
                  <a:srgbClr val="002060"/>
                </a:solidFill>
                <a:latin typeface="Bookman Old Style" pitchFamily="18" charset="0"/>
              </a:rPr>
              <a:t>502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К 626</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Кольцов</a:t>
            </a:r>
            <a:r>
              <a:rPr lang="ru-RU" sz="1600" b="1" dirty="0">
                <a:solidFill>
                  <a:srgbClr val="002060"/>
                </a:solidFill>
                <a:latin typeface="Bookman Old Style" pitchFamily="18" charset="0"/>
              </a:rPr>
              <a:t>, В. Б.</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Процессы и аппараты защиты окружающей среды</a:t>
            </a:r>
            <a:r>
              <a:rPr lang="ru-RU" sz="1600" dirty="0">
                <a:solidFill>
                  <a:srgbClr val="002060"/>
                </a:solidFill>
                <a:latin typeface="Bookman Old Style" pitchFamily="18" charset="0"/>
              </a:rPr>
              <a:t> [Текст] : учебник и практикум для академического бакалавриата / В. Б. Кольцов, О. В. Кольцова ; ред. В. И. </a:t>
            </a:r>
            <a:r>
              <a:rPr lang="ru-RU" sz="1600" dirty="0" err="1">
                <a:solidFill>
                  <a:srgbClr val="002060"/>
                </a:solidFill>
                <a:latin typeface="Bookman Old Style" pitchFamily="18" charset="0"/>
              </a:rPr>
              <a:t>Каракеян</a:t>
            </a:r>
            <a:r>
              <a:rPr lang="ru-RU" sz="1600" dirty="0">
                <a:solidFill>
                  <a:srgbClr val="002060"/>
                </a:solidFill>
                <a:latin typeface="Bookman Old Style" pitchFamily="18" charset="0"/>
              </a:rPr>
              <a:t>.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- 588 с. </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a:t>
            </a: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870730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99993" y="3212976"/>
            <a:ext cx="4540964" cy="3200876"/>
          </a:xfrm>
          <a:prstGeom prst="rect">
            <a:avLst/>
          </a:prstGeom>
          <a:noFill/>
        </p:spPr>
        <p:txBody>
          <a:bodyPr wrap="square" rtlCol="0">
            <a:spAutoFit/>
          </a:bodyPr>
          <a:lstStyle/>
          <a:p>
            <a:pPr algn="ctr" fontAlgn="base"/>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050" dirty="0">
                <a:solidFill>
                  <a:srgbClr val="002060"/>
                </a:solidFill>
                <a:latin typeface="Bookman Old Style" pitchFamily="18" charset="0"/>
              </a:rPr>
              <a:t>Предлагается методология современного освоения процесса архитектурного проектирования (курсового и дипломного), обеспечивающая качественную, профессиональную подготовку архитектурных кадров для проектно-строительной отрасли России. Многогранность требований к владению всеми аспектами проектирования сформировала последовательность и структуру работы над каждым курсовым (дипломным) проектом, которые позволяют использовать знания, накопленные в предыдущих работах, закрепляют их, формируя «мастерство</a:t>
            </a:r>
            <a:r>
              <a:rPr lang="ru-RU" sz="1050" dirty="0" smtClean="0">
                <a:solidFill>
                  <a:srgbClr val="002060"/>
                </a:solidFill>
                <a:latin typeface="Bookman Old Style" pitchFamily="18" charset="0"/>
              </a:rPr>
              <a:t>». Освоение </a:t>
            </a:r>
            <a:r>
              <a:rPr lang="ru-RU" sz="1050" dirty="0">
                <a:solidFill>
                  <a:srgbClr val="002060"/>
                </a:solidFill>
                <a:latin typeface="Bookman Old Style" pitchFamily="18" charset="0"/>
              </a:rPr>
              <a:t>архитектурной графики, основ объемно-пространственной композиции, макетирование позволяет выразить замысел автора «профессиональным языком» и становится важнейшей частью архитектурного проектирования разных видов заданий, градостроительных элементов и пространственных форм.</a:t>
            </a:r>
          </a:p>
          <a:p>
            <a:pPr algn="ctr" fontAlgn="base"/>
            <a:r>
              <a:rPr lang="ru-RU" sz="1050" dirty="0">
                <a:solidFill>
                  <a:srgbClr val="002060"/>
                </a:solidFill>
                <a:latin typeface="Bookman Old Style" pitchFamily="18" charset="0"/>
              </a:rPr>
              <a:t>Для студентов бакалавриата, магистрантов очной и очно-заочной формы обучения направления «Архитектура» – 07.03.01, 07.04.01, аспирантов, преподавателей</a:t>
            </a:r>
            <a:r>
              <a:rPr lang="ru-RU" sz="1050" dirty="0" smtClean="0">
                <a:solidFill>
                  <a:srgbClr val="002060"/>
                </a:solidFill>
                <a:latin typeface="Bookman Old Style" pitchFamily="18" charset="0"/>
              </a:rPr>
              <a:t>.</a:t>
            </a:r>
            <a:endParaRPr lang="ru-RU" sz="105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00" y="260648"/>
            <a:ext cx="4477743" cy="6336704"/>
          </a:xfrm>
          <a:prstGeom prst="rect">
            <a:avLst/>
          </a:prstGeom>
          <a:ln>
            <a:noFill/>
          </a:ln>
          <a:effectLst>
            <a:outerShdw blurRad="190500" algn="tl" rotWithShape="0">
              <a:srgbClr val="000000">
                <a:alpha val="70000"/>
              </a:srgbClr>
            </a:outerShdw>
          </a:effectLst>
          <a:scene3d>
            <a:camera prst="perspectiveRight"/>
            <a:lightRig rig="threePt" dir="t"/>
          </a:scene3d>
        </p:spPr>
      </p:pic>
      <p:sp>
        <p:nvSpPr>
          <p:cNvPr id="4" name="Блок-схема: документ 3"/>
          <p:cNvSpPr/>
          <p:nvPr/>
        </p:nvSpPr>
        <p:spPr>
          <a:xfrm flipH="1">
            <a:off x="4000396" y="11663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30968" y="194722"/>
            <a:ext cx="4833519" cy="2062103"/>
          </a:xfrm>
          <a:prstGeom prst="rect">
            <a:avLst/>
          </a:prstGeom>
          <a:noFill/>
        </p:spPr>
        <p:txBody>
          <a:bodyPr wrap="square" rtlCol="0">
            <a:spAutoFit/>
          </a:bodyPr>
          <a:lstStyle/>
          <a:p>
            <a:r>
              <a:rPr lang="ru-RU" sz="1600" b="1" dirty="0">
                <a:solidFill>
                  <a:srgbClr val="002060"/>
                </a:solidFill>
                <a:latin typeface="Bookman Old Style" pitchFamily="18" charset="0"/>
              </a:rPr>
              <a:t>72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 202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Саркисова, И. С.</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Архитектурное проектирование</a:t>
            </a:r>
            <a:r>
              <a:rPr lang="ru-RU" sz="1600" dirty="0">
                <a:solidFill>
                  <a:srgbClr val="002060"/>
                </a:solidFill>
                <a:latin typeface="Bookman Old Style" pitchFamily="18" charset="0"/>
              </a:rPr>
              <a:t> : учебное пособие* / И. С. Саркисова, Т. О. </a:t>
            </a:r>
            <a:r>
              <a:rPr lang="ru-RU" sz="1600" dirty="0" err="1">
                <a:solidFill>
                  <a:srgbClr val="002060"/>
                </a:solidFill>
                <a:latin typeface="Bookman Old Style" pitchFamily="18" charset="0"/>
              </a:rPr>
              <a:t>Сарвут</a:t>
            </a:r>
            <a:r>
              <a:rPr lang="ru-RU" sz="1600" dirty="0">
                <a:solidFill>
                  <a:srgbClr val="002060"/>
                </a:solidFill>
                <a:latin typeface="Bookman Old Style" pitchFamily="18" charset="0"/>
              </a:rPr>
              <a:t>. - Москва : АСВ, 2015. - 159 с. </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883118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9952" y="2729880"/>
            <a:ext cx="4896544" cy="3339376"/>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a:t>
            </a:r>
            <a:r>
              <a:rPr lang="ru-RU" sz="1000" b="1" dirty="0" smtClean="0">
                <a:solidFill>
                  <a:srgbClr val="002060"/>
                </a:solidFill>
                <a:latin typeface="Bookman Old Style" pitchFamily="18" charset="0"/>
              </a:rPr>
              <a:t> </a:t>
            </a:r>
            <a:r>
              <a:rPr lang="ru-RU" sz="900" dirty="0">
                <a:solidFill>
                  <a:srgbClr val="002060"/>
                </a:solidFill>
                <a:latin typeface="Bookman Old Style" pitchFamily="18" charset="0"/>
              </a:rPr>
              <a:t>В учебном пособии излагаются общие положения проектирования зданий, рассматриваются их типы, основные архитектурно-планировочные и конструктивные элементы, конструктивные системы, основы градостроительства, планировки и застройки городских и сельских поселений. Новизна работы заключается в структурном характере систематизированного учебного материала, в авторском представлении классификации конструктивных систем и их роли в формировании объёмно-планировочных и архитектурно-композиционных решений зданий и сооружений. Учебный материал отличается компактностью, логичной последовательностью изложения и высоким уровнем научного и методического представления информации. Его содержание и форма подачи соответствуют современному уровню развития техники и технологии в архитектурно-строительной области. Вместе с тем учебное пособие имеет определенную преемственность от имеющейся учебной литературы, что выражается в порядке изложения учебной информации, который соответствует общепринятой последовательности рассмотрения основ проектирования гражданских и промышленных зданий. Учебная работа с данным пособием ориентирована на активную самостоятельную познавательную деятельность обучающихся, каждый раздел содержит контрольные вопросы для самопроверки. Предназначено для студентов архитектурно-строительных вузов, преподавателей, специалистов, занимающихся вопросами начального проектирования. Пособие можно использовать в системе подготовки специалистов строительного профиля, а также в системе переподготовки кадров и дополнительного образования.</a:t>
            </a: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74339"/>
            <a:ext cx="4132643" cy="6309321"/>
          </a:xfrm>
          <a:prstGeom prst="rect">
            <a:avLst/>
          </a:prstGeom>
          <a:scene3d>
            <a:camera prst="perspectiveRight"/>
            <a:lightRig rig="threePt" dir="t"/>
          </a:scene3d>
        </p:spPr>
      </p:pic>
      <p:sp>
        <p:nvSpPr>
          <p:cNvPr id="8" name="Блок-схема: документ 7"/>
          <p:cNvSpPr/>
          <p:nvPr/>
        </p:nvSpPr>
        <p:spPr>
          <a:xfrm flipH="1">
            <a:off x="3995936" y="116632"/>
            <a:ext cx="5040560" cy="2592288"/>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062103"/>
          </a:xfrm>
          <a:prstGeom prst="rect">
            <a:avLst/>
          </a:prstGeom>
          <a:noFill/>
        </p:spPr>
        <p:txBody>
          <a:bodyPr wrap="square" rtlCol="0">
            <a:spAutoFit/>
          </a:bodyPr>
          <a:lstStyle/>
          <a:p>
            <a:r>
              <a:rPr lang="ru-RU" sz="1600" b="1" dirty="0">
                <a:solidFill>
                  <a:srgbClr val="002060"/>
                </a:solidFill>
                <a:latin typeface="Bookman Old Style" pitchFamily="18" charset="0"/>
              </a:rPr>
              <a:t>72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Т 473</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Тишков</a:t>
            </a:r>
            <a:r>
              <a:rPr lang="ru-RU" sz="1600" b="1" dirty="0">
                <a:solidFill>
                  <a:srgbClr val="002060"/>
                </a:solidFill>
                <a:latin typeface="Bookman Old Style" pitchFamily="18" charset="0"/>
              </a:rPr>
              <a:t>, В. А.</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Архитектура. Общий курс</a:t>
            </a:r>
            <a:r>
              <a:rPr lang="ru-RU" sz="1600" dirty="0">
                <a:solidFill>
                  <a:srgbClr val="002060"/>
                </a:solidFill>
                <a:latin typeface="Bookman Old Style" pitchFamily="18" charset="0"/>
              </a:rPr>
              <a:t> : учебное пособие для бакалавров* / В. А. Тишков, М. Н. Рыскулова. - Москва : АСВ, 2015. - 123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a:t>
            </a:r>
            <a:r>
              <a:rPr lang="ru-RU" sz="1600" b="1" dirty="0" smtClean="0">
                <a:solidFill>
                  <a:srgbClr val="002060"/>
                </a:solidFill>
                <a:latin typeface="Bookman Old Style" pitchFamily="18" charset="0"/>
              </a:rPr>
              <a:t>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grpSp>
        <p:nvGrpSpPr>
          <p:cNvPr id="10" name="Группа 9"/>
          <p:cNvGrpSpPr/>
          <p:nvPr/>
        </p:nvGrpSpPr>
        <p:grpSpPr>
          <a:xfrm>
            <a:off x="5076056" y="6165304"/>
            <a:ext cx="3600400" cy="504056"/>
            <a:chOff x="107504" y="5877272"/>
            <a:chExt cx="3600400" cy="504056"/>
          </a:xfrm>
        </p:grpSpPr>
        <p:sp>
          <p:nvSpPr>
            <p:cNvPr id="11" name="Прямоугольник 10"/>
            <p:cNvSpPr/>
            <p:nvPr/>
          </p:nvSpPr>
          <p:spPr>
            <a:xfrm>
              <a:off x="323528" y="5877272"/>
              <a:ext cx="3168352" cy="50405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07504" y="5949280"/>
              <a:ext cx="3600400" cy="307777"/>
            </a:xfrm>
            <a:prstGeom prst="rect">
              <a:avLst/>
            </a:prstGeom>
            <a:noFill/>
          </p:spPr>
          <p:txBody>
            <a:bodyPr wrap="square" rtlCol="0">
              <a:spAutoFit/>
            </a:bodyPr>
            <a:lstStyle/>
            <a:p>
              <a:pPr algn="ctr"/>
              <a:r>
                <a:rPr lang="ru-RU" sz="1400" b="1" dirty="0" smtClean="0">
                  <a:solidFill>
                    <a:srgbClr val="C00000"/>
                  </a:solidFill>
                  <a:latin typeface="Bookman Old Style" pitchFamily="18" charset="0"/>
                  <a:hlinkClick r:id="rId4" action="ppaction://hlinksldjump"/>
                </a:rPr>
                <a:t>ВЕРНУТЬСЯ К ОГЛАВЛЕНИЮ</a:t>
              </a:r>
              <a:endParaRPr lang="ru-RU" sz="1400" b="1" dirty="0">
                <a:solidFill>
                  <a:srgbClr val="C00000"/>
                </a:solidFill>
                <a:latin typeface="Bookman Old Style" pitchFamily="18" charset="0"/>
              </a:endParaRPr>
            </a:p>
          </p:txBody>
        </p:sp>
      </p:grpSp>
    </p:spTree>
    <p:extLst>
      <p:ext uri="{BB962C8B-B14F-4D97-AF65-F5344CB8AC3E}">
        <p14:creationId xmlns:p14="http://schemas.microsoft.com/office/powerpoint/2010/main" val="724193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4516" name="Picture 4" descr="http://vps-1028306-6795.host4g.ru/uploads/posts/2013-03/1363933711_makovskiy-k.e.-krestyanskiy-obed.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69959" cy="6833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 y="367069"/>
            <a:ext cx="9144000" cy="81748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5889" y="476672"/>
            <a:ext cx="9128110"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3. ЛЕСНОЕ ХОЗЯЙСТВО.</a:t>
            </a:r>
          </a:p>
          <a:p>
            <a:pPr algn="ctr"/>
            <a:r>
              <a:rPr lang="ru-RU" sz="2000" b="1" dirty="0" smtClean="0">
                <a:solidFill>
                  <a:srgbClr val="C00000"/>
                </a:solidFill>
                <a:latin typeface="Bookman Old Style" pitchFamily="18" charset="0"/>
              </a:rPr>
              <a:t>СЕЛЬСКОЕ ХОЗЯЙСТВО. ВЕТЕРИНАРИЯ</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2655306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355976" y="3068960"/>
            <a:ext cx="4752528" cy="3701013"/>
          </a:xfrm>
          <a:prstGeom prst="rect">
            <a:avLst/>
          </a:prstGeom>
          <a:noFill/>
        </p:spPr>
        <p:txBody>
          <a:bodyPr wrap="square" rtlCol="0">
            <a:spAutoFit/>
          </a:bodyPr>
          <a:lstStyle/>
          <a:p>
            <a:pPr algn="ctr"/>
            <a:r>
              <a:rPr lang="ru-RU" sz="1400" b="1" dirty="0">
                <a:solidFill>
                  <a:srgbClr val="002060"/>
                </a:solidFill>
                <a:latin typeface="Bookman Old Style" pitchFamily="18" charset="0"/>
              </a:rPr>
              <a:t>Аннотация</a:t>
            </a:r>
            <a:r>
              <a:rPr lang="ru-RU" sz="1400" b="1" dirty="0" smtClean="0">
                <a:solidFill>
                  <a:srgbClr val="002060"/>
                </a:solidFill>
                <a:latin typeface="Bookman Old Style" pitchFamily="18" charset="0"/>
              </a:rPr>
              <a:t>: </a:t>
            </a:r>
            <a:r>
              <a:rPr lang="ru-RU" sz="1050" dirty="0">
                <a:solidFill>
                  <a:srgbClr val="002060"/>
                </a:solidFill>
                <a:latin typeface="Bookman Old Style" pitchFamily="18" charset="0"/>
              </a:rPr>
              <a:t>В настоящем издании учебно-методического пособия по акушерству и биотехнике размножения животных (предыдущее издание вышло в 1998 г.) переработаны все разделы, многие из которых значительно расширены. Исключен устаревший материал. Пособие содержит основные справочные сведения, необходимые работникам животноводства в их повседневной практической деятельности. Материал изложен на основе учебного плана, с учетом последних достижений биологической науки и практики. Как и в прежнем издании, сохранен энциклопедический принцип изложения. В нем освещены теоретические основы, технология, формы организации искусственного осеменения животных и птиц.</a:t>
            </a:r>
            <a:br>
              <a:rPr lang="ru-RU" sz="1050" dirty="0">
                <a:solidFill>
                  <a:srgbClr val="002060"/>
                </a:solidFill>
                <a:latin typeface="Bookman Old Style" pitchFamily="18" charset="0"/>
              </a:rPr>
            </a:br>
            <a:r>
              <a:rPr lang="ru-RU" sz="1050" dirty="0">
                <a:solidFill>
                  <a:srgbClr val="002060"/>
                </a:solidFill>
                <a:latin typeface="Bookman Old Style" pitchFamily="18" charset="0"/>
              </a:rPr>
              <a:t>В соответствии с пожеланиями специалистов-клиницистов в пособие включены мелкие домашние животные: собаки и кошки, которые всегда имели огромное значение в жизни человека.</a:t>
            </a:r>
            <a:br>
              <a:rPr lang="ru-RU" sz="1050" dirty="0">
                <a:solidFill>
                  <a:srgbClr val="002060"/>
                </a:solidFill>
                <a:latin typeface="Bookman Old Style" pitchFamily="18" charset="0"/>
              </a:rPr>
            </a:br>
            <a:r>
              <a:rPr lang="ru-RU" sz="1050" dirty="0">
                <a:solidFill>
                  <a:srgbClr val="002060"/>
                </a:solidFill>
                <a:latin typeface="Bookman Old Style" pitchFamily="18" charset="0"/>
              </a:rPr>
              <a:t>Пособие иллюстрировано цветными рисунками, фотографиями и таблицами, снабжено приложением – словарем терминов по акушерству и биотехнике размножения. Он включает расшифровку около 700 наиболее употребляемых специальных ветеринарных терминов и определений.</a:t>
            </a:r>
            <a:br>
              <a:rPr lang="ru-RU" sz="1050" dirty="0">
                <a:solidFill>
                  <a:srgbClr val="002060"/>
                </a:solidFill>
                <a:latin typeface="Bookman Old Style" pitchFamily="18" charset="0"/>
              </a:rPr>
            </a:br>
            <a:r>
              <a:rPr lang="ru-RU" sz="1050" dirty="0">
                <a:solidFill>
                  <a:srgbClr val="002060"/>
                </a:solidFill>
                <a:latin typeface="Bookman Old Style" pitchFamily="18" charset="0"/>
              </a:rPr>
              <a:t>Для студентов </a:t>
            </a:r>
            <a:r>
              <a:rPr lang="ru-RU" sz="1050" dirty="0" err="1">
                <a:solidFill>
                  <a:srgbClr val="002060"/>
                </a:solidFill>
                <a:latin typeface="Bookman Old Style" pitchFamily="18" charset="0"/>
              </a:rPr>
              <a:t>зоо</a:t>
            </a:r>
            <a:r>
              <a:rPr lang="ru-RU" sz="1050" dirty="0">
                <a:solidFill>
                  <a:srgbClr val="002060"/>
                </a:solidFill>
                <a:latin typeface="Bookman Old Style" pitchFamily="18" charset="0"/>
              </a:rPr>
              <a:t>- и ветеринарных факультетов и специалистов животноводства. </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260648"/>
            <a:ext cx="4416798" cy="6256471"/>
          </a:xfrm>
          <a:prstGeom prst="rect">
            <a:avLst/>
          </a:prstGeom>
          <a:scene3d>
            <a:camera prst="perspectiveRight"/>
            <a:lightRig rig="threePt" dir="t"/>
          </a:scene3d>
        </p:spPr>
      </p:pic>
      <p:sp>
        <p:nvSpPr>
          <p:cNvPr id="4" name="Блок-схема: документ 3"/>
          <p:cNvSpPr/>
          <p:nvPr/>
        </p:nvSpPr>
        <p:spPr>
          <a:xfrm flipH="1">
            <a:off x="3995936" y="116633"/>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239441"/>
            <a:ext cx="4896545" cy="2523768"/>
          </a:xfrm>
          <a:prstGeom prst="rect">
            <a:avLst/>
          </a:prstGeom>
          <a:noFill/>
        </p:spPr>
        <p:txBody>
          <a:bodyPr wrap="square" rtlCol="0">
            <a:spAutoFit/>
          </a:bodyPr>
          <a:lstStyle/>
          <a:p>
            <a:r>
              <a:rPr lang="ru-RU" sz="1600" b="1" dirty="0">
                <a:solidFill>
                  <a:srgbClr val="002060"/>
                </a:solidFill>
                <a:latin typeface="Bookman Old Style" pitchFamily="18" charset="0"/>
              </a:rPr>
              <a:t>619</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П 563</a:t>
            </a:r>
            <a:r>
              <a:rPr lang="ru-RU" sz="1600" b="1" dirty="0"/>
              <a:t/>
            </a:r>
            <a:br>
              <a:rPr lang="ru-RU" sz="1600" b="1" dirty="0"/>
            </a:br>
            <a:r>
              <a:rPr lang="ru-RU" sz="1600" b="1" dirty="0"/>
              <a:t> </a:t>
            </a:r>
            <a:r>
              <a:rPr lang="ru-RU" sz="1600" b="1" dirty="0" smtClean="0">
                <a:solidFill>
                  <a:srgbClr val="002060"/>
                </a:solidFill>
                <a:latin typeface="Bookman Old Style" pitchFamily="18" charset="0"/>
              </a:rPr>
              <a:t>	Пономарев В.К</a:t>
            </a:r>
            <a:r>
              <a:rPr lang="ru-RU" sz="1600" b="1" dirty="0">
                <a:solidFill>
                  <a:srgbClr val="002060"/>
                </a:solidFill>
                <a:latin typeface="Bookman Old Style" pitchFamily="18" charset="0"/>
              </a:rPr>
              <a:t>.</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Акушерство и биотехника размножения </a:t>
            </a:r>
            <a:r>
              <a:rPr lang="ru-RU" sz="1600" b="1" dirty="0" smtClean="0">
                <a:solidFill>
                  <a:srgbClr val="002060"/>
                </a:solidFill>
                <a:latin typeface="Bookman Old Style" pitchFamily="18" charset="0"/>
              </a:rPr>
              <a:t>животных</a:t>
            </a:r>
            <a:r>
              <a:rPr lang="ru-RU" sz="1600" dirty="0" smtClean="0">
                <a:solidFill>
                  <a:srgbClr val="002060"/>
                </a:solidFill>
                <a:latin typeface="Bookman Old Style" pitchFamily="18" charset="0"/>
              </a:rPr>
              <a:t>: </a:t>
            </a:r>
            <a:r>
              <a:rPr lang="ru-RU" sz="1600" dirty="0">
                <a:solidFill>
                  <a:srgbClr val="002060"/>
                </a:solidFill>
                <a:latin typeface="Bookman Old Style" pitchFamily="18" charset="0"/>
              </a:rPr>
              <a:t>учебно-методическое пособие </a:t>
            </a:r>
            <a:r>
              <a:rPr lang="ru-RU" sz="1600" dirty="0" smtClean="0">
                <a:solidFill>
                  <a:srgbClr val="002060"/>
                </a:solidFill>
                <a:latin typeface="Bookman Old Style" pitchFamily="18" charset="0"/>
              </a:rPr>
              <a:t>/В.К</a:t>
            </a:r>
            <a:r>
              <a:rPr lang="ru-RU" sz="1600" dirty="0">
                <a:solidFill>
                  <a:srgbClr val="002060"/>
                </a:solidFill>
                <a:latin typeface="Bookman Old Style" pitchFamily="18" charset="0"/>
              </a:rPr>
              <a:t>. Пономарев, </a:t>
            </a:r>
            <a:r>
              <a:rPr lang="ru-RU" sz="1600" dirty="0" smtClean="0">
                <a:solidFill>
                  <a:srgbClr val="002060"/>
                </a:solidFill>
                <a:latin typeface="Bookman Old Style" pitchFamily="18" charset="0"/>
              </a:rPr>
              <a:t>Н.А</a:t>
            </a:r>
            <a:r>
              <a:rPr lang="ru-RU" sz="1600" dirty="0">
                <a:solidFill>
                  <a:srgbClr val="002060"/>
                </a:solidFill>
                <a:latin typeface="Bookman Old Style" pitchFamily="18" charset="0"/>
              </a:rPr>
              <a:t>. </a:t>
            </a:r>
            <a:r>
              <a:rPr lang="ru-RU" sz="1600" dirty="0" err="1">
                <a:solidFill>
                  <a:srgbClr val="002060"/>
                </a:solidFill>
                <a:latin typeface="Bookman Old Style" pitchFamily="18" charset="0"/>
              </a:rPr>
              <a:t>Сивожелезнова</a:t>
            </a:r>
            <a:r>
              <a:rPr lang="ru-RU" sz="1600" dirty="0">
                <a:solidFill>
                  <a:srgbClr val="002060"/>
                </a:solidFill>
                <a:latin typeface="Bookman Old Style" pitchFamily="18" charset="0"/>
              </a:rPr>
              <a:t>, </a:t>
            </a:r>
            <a:r>
              <a:rPr lang="ru-RU" sz="1600" dirty="0" smtClean="0">
                <a:solidFill>
                  <a:srgbClr val="002060"/>
                </a:solidFill>
                <a:latin typeface="Bookman Old Style" pitchFamily="18" charset="0"/>
              </a:rPr>
              <a:t>Т.А</a:t>
            </a:r>
            <a:r>
              <a:rPr lang="ru-RU" sz="1600" dirty="0">
                <a:solidFill>
                  <a:srgbClr val="002060"/>
                </a:solidFill>
                <a:latin typeface="Bookman Old Style" pitchFamily="18" charset="0"/>
              </a:rPr>
              <a:t>. </a:t>
            </a:r>
            <a:r>
              <a:rPr lang="ru-RU" sz="1600" dirty="0" err="1">
                <a:solidFill>
                  <a:srgbClr val="002060"/>
                </a:solidFill>
                <a:latin typeface="Bookman Old Style" pitchFamily="18" charset="0"/>
              </a:rPr>
              <a:t>Стручкова</a:t>
            </a:r>
            <a:r>
              <a:rPr lang="ru-RU" sz="1600" dirty="0">
                <a:solidFill>
                  <a:srgbClr val="002060"/>
                </a:solidFill>
                <a:latin typeface="Bookman Old Style" pitchFamily="18" charset="0"/>
              </a:rPr>
              <a:t>. - </a:t>
            </a:r>
            <a:r>
              <a:rPr lang="ru-RU" sz="1600" dirty="0" smtClean="0">
                <a:solidFill>
                  <a:srgbClr val="002060"/>
                </a:solidFill>
                <a:latin typeface="Bookman Old Style" pitchFamily="18" charset="0"/>
              </a:rPr>
              <a:t>Оренбург: </a:t>
            </a:r>
            <a:r>
              <a:rPr lang="ru-RU" sz="1600" dirty="0">
                <a:solidFill>
                  <a:srgbClr val="002060"/>
                </a:solidFill>
                <a:latin typeface="Bookman Old Style" pitchFamily="18" charset="0"/>
              </a:rPr>
              <a:t>Издательский центр ОГАУ, 2013. - 158 с.</a:t>
            </a:r>
            <a:endParaRPr lang="ru-RU" sz="1600" b="1" dirty="0" smtClean="0">
              <a:solidFill>
                <a:srgbClr val="002060"/>
              </a:solidFill>
              <a:latin typeface="Bookman Old Style" pitchFamily="18" charset="0"/>
            </a:endParaRPr>
          </a:p>
          <a:p>
            <a:pPr algn="just"/>
            <a:endParaRPr lang="ru-RU" sz="8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                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3161901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355976" y="3212976"/>
            <a:ext cx="4636031" cy="3293209"/>
          </a:xfrm>
          <a:prstGeom prst="rect">
            <a:avLst/>
          </a:prstGeom>
          <a:noFill/>
        </p:spPr>
        <p:txBody>
          <a:bodyPr wrap="square" rtlCol="0">
            <a:spAutoFit/>
          </a:bodyPr>
          <a:lstStyle/>
          <a:p>
            <a:pPr algn="ctr"/>
            <a:r>
              <a:rPr lang="ru-RU" sz="1600" b="1" dirty="0">
                <a:solidFill>
                  <a:srgbClr val="002060"/>
                </a:solidFill>
                <a:latin typeface="Bookman Old Style" pitchFamily="18" charset="0"/>
              </a:rPr>
              <a:t>Аннотация</a:t>
            </a:r>
            <a:r>
              <a:rPr lang="ru-RU" sz="1600" b="1" dirty="0" smtClean="0">
                <a:solidFill>
                  <a:srgbClr val="002060"/>
                </a:solidFill>
                <a:latin typeface="Bookman Old Style" pitchFamily="18" charset="0"/>
              </a:rPr>
              <a:t>: </a:t>
            </a:r>
            <a:r>
              <a:rPr lang="ru-RU" sz="1600" dirty="0">
                <a:solidFill>
                  <a:srgbClr val="002060"/>
                </a:solidFill>
                <a:latin typeface="Bookman Old Style" pitchFamily="18" charset="0"/>
              </a:rPr>
              <a:t>В сборнике представлены результаты исследований по основным направлениям: экономика и земельные отношения, земледелие, мелиорация, водное и лесное хозяйство, растениеводство и кормопроизводство, защита растений, зоотехния, ветеринарная медицина, механизация, электрификация и автоматизация, переработка и хранение сельскохозяйственной продукции, технологии в АПК, подготовка кадров высшей квалификации для АПК.</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804" y="332656"/>
            <a:ext cx="4351258" cy="6264696"/>
          </a:xfrm>
          <a:prstGeom prst="rect">
            <a:avLst/>
          </a:prstGeom>
          <a:scene3d>
            <a:camera prst="perspectiveRight"/>
            <a:lightRig rig="threePt" dir="t"/>
          </a:scene3d>
        </p:spPr>
      </p:pic>
      <p:sp>
        <p:nvSpPr>
          <p:cNvPr id="4" name="Блок-схема: документ 3"/>
          <p:cNvSpPr/>
          <p:nvPr/>
        </p:nvSpPr>
        <p:spPr>
          <a:xfrm flipH="1">
            <a:off x="3995936" y="116633"/>
            <a:ext cx="5040560" cy="2952327"/>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03948" y="188010"/>
            <a:ext cx="4824536" cy="2554545"/>
          </a:xfrm>
          <a:prstGeom prst="rect">
            <a:avLst/>
          </a:prstGeom>
          <a:noFill/>
        </p:spPr>
        <p:txBody>
          <a:bodyPr wrap="square" rtlCol="0">
            <a:spAutoFit/>
          </a:bodyPr>
          <a:lstStyle/>
          <a:p>
            <a:r>
              <a:rPr lang="ru-RU" sz="1200" b="1" dirty="0" smtClean="0">
                <a:solidFill>
                  <a:srgbClr val="002060"/>
                </a:solidFill>
                <a:latin typeface="Bookman Old Style" pitchFamily="18" charset="0"/>
              </a:rPr>
              <a:t>631(06</a:t>
            </a:r>
            <a:r>
              <a:rPr lang="ru-RU" sz="1200" b="1" dirty="0">
                <a:solidFill>
                  <a:srgbClr val="002060"/>
                </a:solidFill>
                <a:latin typeface="Bookman Old Style" pitchFamily="18" charset="0"/>
              </a:rPr>
              <a:t>)</a:t>
            </a:r>
            <a:br>
              <a:rPr lang="ru-RU" sz="1200" b="1" dirty="0">
                <a:solidFill>
                  <a:srgbClr val="002060"/>
                </a:solidFill>
                <a:latin typeface="Bookman Old Style" pitchFamily="18" charset="0"/>
              </a:rPr>
            </a:br>
            <a:r>
              <a:rPr lang="ru-RU" sz="1200" b="1" dirty="0">
                <a:solidFill>
                  <a:srgbClr val="002060"/>
                </a:solidFill>
                <a:latin typeface="Bookman Old Style" pitchFamily="18" charset="0"/>
              </a:rPr>
              <a:t>Р 763</a:t>
            </a:r>
            <a:br>
              <a:rPr lang="ru-RU" sz="1200" b="1" dirty="0">
                <a:solidFill>
                  <a:srgbClr val="002060"/>
                </a:solidFill>
                <a:latin typeface="Bookman Old Style" pitchFamily="18" charset="0"/>
              </a:rPr>
            </a:br>
            <a:r>
              <a:rPr lang="ru-RU" sz="1200" b="1" dirty="0" smtClean="0">
                <a:solidFill>
                  <a:srgbClr val="002060"/>
                </a:solidFill>
                <a:latin typeface="Bookman Old Style" pitchFamily="18" charset="0"/>
              </a:rPr>
              <a:t>	Российская </a:t>
            </a:r>
            <a:r>
              <a:rPr lang="ru-RU" sz="1200" b="1" dirty="0">
                <a:solidFill>
                  <a:srgbClr val="002060"/>
                </a:solidFill>
                <a:latin typeface="Bookman Old Style" pitchFamily="18" charset="0"/>
              </a:rPr>
              <a:t>академия сельскохозяйственных наук. Сибирское региональное отделение (Новосибирск). </a:t>
            </a:r>
            <a:r>
              <a:rPr lang="ru-RU" sz="1200" dirty="0">
                <a:solidFill>
                  <a:srgbClr val="002060"/>
                </a:solidFill>
                <a:latin typeface="Bookman Old Style" pitchFamily="18" charset="0"/>
              </a:rPr>
              <a:t>Аграрная наука - сельскохозяйственному производству Сибири, Монголии, Казахстана и Болгарии : сборник научных докладов. Часть III / Рос. акад. с.-х. наук. </a:t>
            </a:r>
            <a:r>
              <a:rPr lang="ru-RU" sz="1200" dirty="0" err="1">
                <a:solidFill>
                  <a:srgbClr val="002060"/>
                </a:solidFill>
                <a:latin typeface="Bookman Old Style" pitchFamily="18" charset="0"/>
              </a:rPr>
              <a:t>Сиб</a:t>
            </a:r>
            <a:r>
              <a:rPr lang="ru-RU" sz="1200" dirty="0">
                <a:solidFill>
                  <a:srgbClr val="002060"/>
                </a:solidFill>
                <a:latin typeface="Bookman Old Style" pitchFamily="18" charset="0"/>
              </a:rPr>
              <a:t>. регион. </a:t>
            </a:r>
            <a:r>
              <a:rPr lang="ru-RU" sz="1200" dirty="0" err="1">
                <a:solidFill>
                  <a:srgbClr val="002060"/>
                </a:solidFill>
                <a:latin typeface="Bookman Old Style" pitchFamily="18" charset="0"/>
              </a:rPr>
              <a:t>отд-ние</a:t>
            </a:r>
            <a:r>
              <a:rPr lang="ru-RU" sz="1200" dirty="0">
                <a:solidFill>
                  <a:srgbClr val="002060"/>
                </a:solidFill>
                <a:latin typeface="Bookman Old Style" pitchFamily="18" charset="0"/>
              </a:rPr>
              <a:t>. XVII </a:t>
            </a:r>
            <a:r>
              <a:rPr lang="ru-RU" sz="1200" dirty="0" err="1">
                <a:solidFill>
                  <a:srgbClr val="002060"/>
                </a:solidFill>
                <a:latin typeface="Bookman Old Style" pitchFamily="18" charset="0"/>
              </a:rPr>
              <a:t>Международ</a:t>
            </a:r>
            <a:r>
              <a:rPr lang="ru-RU" sz="1200" dirty="0">
                <a:solidFill>
                  <a:srgbClr val="002060"/>
                </a:solidFill>
                <a:latin typeface="Bookman Old Style" pitchFamily="18" charset="0"/>
              </a:rPr>
              <a:t>. науч.-</a:t>
            </a:r>
            <a:r>
              <a:rPr lang="ru-RU" sz="1200" dirty="0" err="1">
                <a:solidFill>
                  <a:srgbClr val="002060"/>
                </a:solidFill>
                <a:latin typeface="Bookman Old Style" pitchFamily="18" charset="0"/>
              </a:rPr>
              <a:t>практ</a:t>
            </a:r>
            <a:r>
              <a:rPr lang="ru-RU" sz="1200" dirty="0">
                <a:solidFill>
                  <a:srgbClr val="002060"/>
                </a:solidFill>
                <a:latin typeface="Bookman Old Style" pitchFamily="18" charset="0"/>
              </a:rPr>
              <a:t>. </a:t>
            </a:r>
            <a:r>
              <a:rPr lang="ru-RU" sz="1200" dirty="0" err="1">
                <a:solidFill>
                  <a:srgbClr val="002060"/>
                </a:solidFill>
                <a:latin typeface="Bookman Old Style" pitchFamily="18" charset="0"/>
              </a:rPr>
              <a:t>конф</a:t>
            </a:r>
            <a:r>
              <a:rPr lang="ru-RU" sz="1200" dirty="0">
                <a:solidFill>
                  <a:srgbClr val="002060"/>
                </a:solidFill>
                <a:latin typeface="Bookman Old Style" pitchFamily="18" charset="0"/>
              </a:rPr>
              <a:t>. (13 ноября 2014 г.; Новосибирск) ; сост.: Ю. И. Смолянинов, Д. В. Шаповалов, М. Е. </a:t>
            </a:r>
            <a:r>
              <a:rPr lang="ru-RU" sz="1200" dirty="0" err="1">
                <a:solidFill>
                  <a:srgbClr val="002060"/>
                </a:solidFill>
                <a:latin typeface="Bookman Old Style" pitchFamily="18" charset="0"/>
              </a:rPr>
              <a:t>Рогулькина</a:t>
            </a:r>
            <a:r>
              <a:rPr lang="ru-RU" sz="1200" dirty="0">
                <a:solidFill>
                  <a:srgbClr val="002060"/>
                </a:solidFill>
                <a:latin typeface="Bookman Old Style" pitchFamily="18" charset="0"/>
              </a:rPr>
              <a:t>. - Новосибирск : [б. и.], 2015. - 111 с. : табл. </a:t>
            </a:r>
            <a:endParaRPr lang="ru-RU" sz="1200" b="1" dirty="0">
              <a:solidFill>
                <a:srgbClr val="002060"/>
              </a:solidFill>
              <a:latin typeface="Bookman Old Style" pitchFamily="18" charset="0"/>
            </a:endParaRPr>
          </a:p>
          <a:p>
            <a:pPr algn="r"/>
            <a:r>
              <a:rPr lang="ru-RU" sz="1200" b="1" dirty="0">
                <a:solidFill>
                  <a:srgbClr val="002060"/>
                </a:solidFill>
                <a:latin typeface="Bookman Old Style" pitchFamily="18" charset="0"/>
              </a:rPr>
              <a:t>Издание находится в: </a:t>
            </a:r>
            <a:r>
              <a:rPr lang="ru-RU" sz="1200" b="1" dirty="0" smtClean="0">
                <a:solidFill>
                  <a:srgbClr val="002060"/>
                </a:solidFill>
                <a:latin typeface="Bookman Old Style" pitchFamily="18" charset="0"/>
              </a:rPr>
              <a:t>п </a:t>
            </a:r>
            <a:r>
              <a:rPr lang="ru-RU" sz="1200" b="1" dirty="0">
                <a:solidFill>
                  <a:srgbClr val="002060"/>
                </a:solidFill>
                <a:latin typeface="Bookman Old Style" pitchFamily="18" charset="0"/>
              </a:rPr>
              <a:t>(1</a:t>
            </a:r>
            <a:r>
              <a:rPr lang="ru-RU" sz="1200" b="1" dirty="0" smtClean="0">
                <a:solidFill>
                  <a:srgbClr val="002060"/>
                </a:solidFill>
                <a:latin typeface="Bookman Old Style" pitchFamily="18" charset="0"/>
              </a:rPr>
              <a:t>)</a:t>
            </a:r>
            <a:endParaRPr lang="ru-RU" sz="1200" b="1" dirty="0">
              <a:solidFill>
                <a:srgbClr val="002060"/>
              </a:solidFill>
              <a:latin typeface="Bookman Old Style" pitchFamily="18" charset="0"/>
            </a:endParaRPr>
          </a:p>
        </p:txBody>
      </p:sp>
    </p:spTree>
    <p:extLst>
      <p:ext uri="{BB962C8B-B14F-4D97-AF65-F5344CB8AC3E}">
        <p14:creationId xmlns:p14="http://schemas.microsoft.com/office/powerpoint/2010/main" val="3010718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579943" y="3140968"/>
            <a:ext cx="4405801" cy="3046988"/>
          </a:xfrm>
          <a:prstGeom prst="rect">
            <a:avLst/>
          </a:prstGeom>
          <a:noFill/>
        </p:spPr>
        <p:txBody>
          <a:bodyPr wrap="square" rtlCol="0">
            <a:spAutoFit/>
          </a:bodyPr>
          <a:lstStyle/>
          <a:p>
            <a:pPr algn="ctr"/>
            <a:r>
              <a:rPr lang="ru-RU" sz="1600" b="1" dirty="0">
                <a:solidFill>
                  <a:srgbClr val="002060"/>
                </a:solidFill>
                <a:latin typeface="Bookman Old Style" pitchFamily="18" charset="0"/>
              </a:rPr>
              <a:t>Аннотация</a:t>
            </a:r>
            <a:r>
              <a:rPr lang="ru-RU" sz="1600" b="1" dirty="0" smtClean="0">
                <a:solidFill>
                  <a:srgbClr val="002060"/>
                </a:solidFill>
                <a:latin typeface="Bookman Old Style" pitchFamily="18" charset="0"/>
              </a:rPr>
              <a:t>: </a:t>
            </a:r>
            <a:r>
              <a:rPr lang="ru-RU" sz="1600" dirty="0">
                <a:solidFill>
                  <a:srgbClr val="002060"/>
                </a:solidFill>
                <a:latin typeface="Bookman Old Style" pitchFamily="18" charset="0"/>
              </a:rPr>
              <a:t>Разработаны составы и предложены способы приготовления  удобрительных   композиций  на основе коры различных видов деревьев и </a:t>
            </a:r>
            <a:r>
              <a:rPr lang="ru-RU" sz="1600" dirty="0" err="1">
                <a:solidFill>
                  <a:srgbClr val="002060"/>
                </a:solidFill>
                <a:latin typeface="Bookman Old Style" pitchFamily="18" charset="0"/>
              </a:rPr>
              <a:t>агроруд</a:t>
            </a:r>
            <a:r>
              <a:rPr lang="ru-RU" sz="1600" dirty="0">
                <a:solidFill>
                  <a:srgbClr val="002060"/>
                </a:solidFill>
                <a:latin typeface="Bookman Old Style" pitchFamily="18" charset="0"/>
              </a:rPr>
              <a:t>. </a:t>
            </a:r>
            <a:r>
              <a:rPr lang="ru-RU" sz="1600" dirty="0" smtClean="0">
                <a:solidFill>
                  <a:srgbClr val="002060"/>
                </a:solidFill>
                <a:latin typeface="Bookman Old Style" pitchFamily="18" charset="0"/>
              </a:rPr>
              <a:t>Раскрыты особенности и закономерности</a:t>
            </a:r>
            <a:r>
              <a:rPr lang="ru-RU" sz="1600" dirty="0">
                <a:solidFill>
                  <a:srgbClr val="002060"/>
                </a:solidFill>
                <a:latin typeface="Bookman Old Style" pitchFamily="18" charset="0"/>
              </a:rPr>
              <a:t> трансформации   удобрительных   композиций  на основе коры разных видов деревьев, а также механизмы их влияния на свойства  почв  и продуктивность полевых культур</a:t>
            </a:r>
            <a:r>
              <a:rPr lang="ru-RU" sz="1600" dirty="0" smtClean="0">
                <a:solidFill>
                  <a:srgbClr val="002060"/>
                </a:solidFill>
                <a:latin typeface="Bookman Old Style" pitchFamily="18" charset="0"/>
              </a:rPr>
              <a:t>.</a:t>
            </a:r>
            <a:endParaRPr lang="ru-RU" sz="1600" dirty="0">
              <a:solidFill>
                <a:srgbClr val="002060"/>
              </a:solidFill>
              <a:latin typeface="Bookman Old Style"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248966"/>
            <a:ext cx="4523574" cy="6294709"/>
          </a:xfrm>
          <a:prstGeom prst="rect">
            <a:avLst/>
          </a:prstGeom>
          <a:scene3d>
            <a:camera prst="perspectiveRight"/>
            <a:lightRig rig="threePt" dir="t"/>
          </a:scene3d>
        </p:spPr>
      </p:pic>
      <p:sp>
        <p:nvSpPr>
          <p:cNvPr id="8" name="Блок-схема: документ 7"/>
          <p:cNvSpPr/>
          <p:nvPr/>
        </p:nvSpPr>
        <p:spPr>
          <a:xfrm flipH="1">
            <a:off x="4139952" y="116633"/>
            <a:ext cx="4896544" cy="2880319"/>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47964" y="248966"/>
            <a:ext cx="4680520" cy="2185214"/>
          </a:xfrm>
          <a:prstGeom prst="rect">
            <a:avLst/>
          </a:prstGeom>
          <a:noFill/>
        </p:spPr>
        <p:txBody>
          <a:bodyPr wrap="square" rtlCol="0">
            <a:spAutoFit/>
          </a:bodyPr>
          <a:lstStyle/>
          <a:p>
            <a:r>
              <a:rPr lang="ru-RU" sz="1600" b="1" dirty="0">
                <a:solidFill>
                  <a:srgbClr val="002060"/>
                </a:solidFill>
                <a:latin typeface="Bookman Old Style" pitchFamily="18" charset="0"/>
              </a:rPr>
              <a:t>631:54</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У 517</a:t>
            </a:r>
            <a:r>
              <a:rPr lang="ru-RU" sz="1600" b="1" dirty="0"/>
              <a:t/>
            </a:r>
            <a:br>
              <a:rPr lang="ru-RU" sz="1600" b="1" dirty="0"/>
            </a:br>
            <a:r>
              <a:rPr lang="ru-RU" sz="1600" b="1" dirty="0"/>
              <a:t> </a:t>
            </a:r>
            <a:r>
              <a:rPr lang="ru-RU" sz="1600" b="1" dirty="0" smtClean="0">
                <a:solidFill>
                  <a:srgbClr val="002060"/>
                </a:solidFill>
                <a:latin typeface="Bookman Old Style" pitchFamily="18" charset="0"/>
              </a:rPr>
              <a:t>	Ульянова О.А</a:t>
            </a:r>
            <a:r>
              <a:rPr lang="ru-RU" sz="1600" b="1" dirty="0">
                <a:solidFill>
                  <a:srgbClr val="002060"/>
                </a:solidFill>
                <a:latin typeface="Bookman Old Style" pitchFamily="18" charset="0"/>
              </a:rPr>
              <a:t>.</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Трансформация удобрительных композиций в почвах Красноярской </a:t>
            </a:r>
            <a:r>
              <a:rPr lang="ru-RU" sz="1600" b="1" dirty="0" smtClean="0">
                <a:solidFill>
                  <a:srgbClr val="002060"/>
                </a:solidFill>
                <a:latin typeface="Bookman Old Style" pitchFamily="18" charset="0"/>
              </a:rPr>
              <a:t>лесостепи</a:t>
            </a:r>
            <a:r>
              <a:rPr lang="ru-RU" sz="1600" dirty="0" smtClean="0">
                <a:solidFill>
                  <a:srgbClr val="002060"/>
                </a:solidFill>
                <a:latin typeface="Bookman Old Style" pitchFamily="18" charset="0"/>
              </a:rPr>
              <a:t>: </a:t>
            </a:r>
            <a:r>
              <a:rPr lang="ru-RU" sz="1600" dirty="0">
                <a:solidFill>
                  <a:srgbClr val="002060"/>
                </a:solidFill>
                <a:latin typeface="Bookman Old Style" pitchFamily="18" charset="0"/>
              </a:rPr>
              <a:t>монография </a:t>
            </a:r>
            <a:r>
              <a:rPr lang="ru-RU" sz="1600" dirty="0" smtClean="0">
                <a:solidFill>
                  <a:srgbClr val="002060"/>
                </a:solidFill>
                <a:latin typeface="Bookman Old Style" pitchFamily="18" charset="0"/>
              </a:rPr>
              <a:t>/О.А</a:t>
            </a:r>
            <a:r>
              <a:rPr lang="ru-RU" sz="1600" dirty="0">
                <a:solidFill>
                  <a:srgbClr val="002060"/>
                </a:solidFill>
                <a:latin typeface="Bookman Old Style" pitchFamily="18" charset="0"/>
              </a:rPr>
              <a:t>. Ульянова. - </a:t>
            </a:r>
            <a:r>
              <a:rPr lang="ru-RU" sz="1600" dirty="0" smtClean="0">
                <a:solidFill>
                  <a:srgbClr val="002060"/>
                </a:solidFill>
                <a:latin typeface="Bookman Old Style" pitchFamily="18" charset="0"/>
              </a:rPr>
              <a:t>Красноярск, </a:t>
            </a:r>
            <a:r>
              <a:rPr lang="ru-RU" sz="1600" dirty="0">
                <a:solidFill>
                  <a:srgbClr val="002060"/>
                </a:solidFill>
                <a:latin typeface="Bookman Old Style" pitchFamily="18" charset="0"/>
              </a:rPr>
              <a:t>2014. - 227 с.</a:t>
            </a:r>
            <a:endParaRPr lang="ru-RU" sz="1600" b="1" dirty="0" smtClean="0">
              <a:solidFill>
                <a:srgbClr val="002060"/>
              </a:solidFill>
              <a:latin typeface="Bookman Old Style" pitchFamily="18" charset="0"/>
            </a:endParaRPr>
          </a:p>
          <a:p>
            <a:endParaRPr lang="ru-RU" sz="8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94237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355976" y="3016292"/>
            <a:ext cx="4649741" cy="3170099"/>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00" dirty="0">
                <a:solidFill>
                  <a:srgbClr val="002060"/>
                </a:solidFill>
                <a:latin typeface="Bookman Old Style" pitchFamily="18" charset="0"/>
              </a:rPr>
              <a:t>За последние 150 лет агрохимическая наука достаточно полно изучила почвенный покров земледельческих провинций, общий характер и направление действия удобрений на свойства почвы, на количество и качество урожая, на экологическую ситуацию </a:t>
            </a:r>
            <a:r>
              <a:rPr lang="ru-RU" sz="1100" dirty="0" err="1">
                <a:solidFill>
                  <a:srgbClr val="002060"/>
                </a:solidFill>
                <a:latin typeface="Bookman Old Style" pitchFamily="18" charset="0"/>
              </a:rPr>
              <a:t>агроландшафтов</a:t>
            </a:r>
            <a:r>
              <a:rPr lang="ru-RU" sz="1100" dirty="0">
                <a:solidFill>
                  <a:srgbClr val="002060"/>
                </a:solidFill>
                <a:latin typeface="Bookman Old Style" pitchFamily="18" charset="0"/>
              </a:rPr>
              <a:t>. Однако, каждой земледельческой провинции присущи сугубо индивидуальные факторы, лимитирующие интенсивность проявления продуктивного потенциала почвенно-климатических условий, растений, удобрений.</a:t>
            </a:r>
            <a:br>
              <a:rPr lang="ru-RU" sz="1100" dirty="0">
                <a:solidFill>
                  <a:srgbClr val="002060"/>
                </a:solidFill>
                <a:latin typeface="Bookman Old Style" pitchFamily="18" charset="0"/>
              </a:rPr>
            </a:br>
            <a:r>
              <a:rPr lang="ru-RU" sz="1100" dirty="0">
                <a:solidFill>
                  <a:srgbClr val="002060"/>
                </a:solidFill>
                <a:latin typeface="Bookman Old Style" pitchFamily="18" charset="0"/>
              </a:rPr>
              <a:t>В настоящей работе обосновывается концепция </a:t>
            </a:r>
            <a:r>
              <a:rPr lang="ru-RU" sz="1100" dirty="0" err="1">
                <a:solidFill>
                  <a:srgbClr val="002060"/>
                </a:solidFill>
                <a:latin typeface="Bookman Old Style" pitchFamily="18" charset="0"/>
              </a:rPr>
              <a:t>агрогруппировки</a:t>
            </a:r>
            <a:r>
              <a:rPr lang="ru-RU" sz="1100" dirty="0">
                <a:solidFill>
                  <a:srgbClr val="002060"/>
                </a:solidFill>
                <a:latin typeface="Bookman Old Style" pitchFamily="18" charset="0"/>
              </a:rPr>
              <a:t> дерново-подзолистых почв с учетом строения и свойств генетических горизонтов почвенного профиля, показаны особенности действия средств химизации на почвах разных </a:t>
            </a:r>
            <a:r>
              <a:rPr lang="ru-RU" sz="1100" dirty="0" err="1">
                <a:solidFill>
                  <a:srgbClr val="002060"/>
                </a:solidFill>
                <a:latin typeface="Bookman Old Style" pitchFamily="18" charset="0"/>
              </a:rPr>
              <a:t>агрогрупп</a:t>
            </a:r>
            <a:r>
              <a:rPr lang="ru-RU" sz="1100" dirty="0">
                <a:solidFill>
                  <a:srgbClr val="002060"/>
                </a:solidFill>
                <a:latin typeface="Bookman Old Style" pitchFamily="18" charset="0"/>
              </a:rPr>
              <a:t> на урожай и его качество, способы минимизации норм удобрений и сохранения плодородия почв</a:t>
            </a:r>
            <a:r>
              <a:rPr lang="ru-RU" sz="1100" dirty="0" smtClean="0">
                <a:solidFill>
                  <a:srgbClr val="002060"/>
                </a:solidFill>
                <a:latin typeface="Bookman Old Style" pitchFamily="18" charset="0"/>
              </a:rPr>
              <a:t>. Книга </a:t>
            </a:r>
            <a:r>
              <a:rPr lang="ru-RU" sz="1100" dirty="0">
                <a:solidFill>
                  <a:srgbClr val="002060"/>
                </a:solidFill>
                <a:latin typeface="Bookman Old Style" pitchFamily="18" charset="0"/>
              </a:rPr>
              <a:t>предназначена для дальновидных представителей бизнеса, студентов, аспирантов, научно-педагогических кадров.</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1" y="388938"/>
            <a:ext cx="4287267" cy="6080124"/>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8" name="Блок-схема: документ 7"/>
          <p:cNvSpPr/>
          <p:nvPr/>
        </p:nvSpPr>
        <p:spPr>
          <a:xfrm flipH="1">
            <a:off x="3707904" y="116633"/>
            <a:ext cx="5297813" cy="2880319"/>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779912" y="188640"/>
            <a:ext cx="5112567" cy="2554545"/>
          </a:xfrm>
          <a:prstGeom prst="rect">
            <a:avLst/>
          </a:prstGeom>
          <a:noFill/>
        </p:spPr>
        <p:txBody>
          <a:bodyPr wrap="square" rtlCol="0">
            <a:spAutoFit/>
          </a:bodyPr>
          <a:lstStyle/>
          <a:p>
            <a:r>
              <a:rPr lang="ru-RU" sz="1600" b="1" dirty="0">
                <a:solidFill>
                  <a:srgbClr val="002060"/>
                </a:solidFill>
                <a:latin typeface="Bookman Old Style" pitchFamily="18" charset="0"/>
              </a:rPr>
              <a:t>631:54</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Ю 395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Юлушев</a:t>
            </a:r>
            <a:r>
              <a:rPr lang="ru-RU" sz="1600" b="1" dirty="0">
                <a:solidFill>
                  <a:srgbClr val="002060"/>
                </a:solidFill>
                <a:latin typeface="Bookman Old Style" pitchFamily="18" charset="0"/>
              </a:rPr>
              <a:t>, И. Г.</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Агрохимия </a:t>
            </a:r>
            <a:r>
              <a:rPr lang="ru-RU" sz="1600" b="1" dirty="0" err="1">
                <a:solidFill>
                  <a:srgbClr val="002060"/>
                </a:solidFill>
                <a:latin typeface="Bookman Old Style" pitchFamily="18" charset="0"/>
              </a:rPr>
              <a:t>Вятско</a:t>
            </a:r>
            <a:r>
              <a:rPr lang="ru-RU" sz="1600" b="1" dirty="0">
                <a:solidFill>
                  <a:srgbClr val="002060"/>
                </a:solidFill>
                <a:latin typeface="Bookman Old Style" pitchFamily="18" charset="0"/>
              </a:rPr>
              <a:t>-Камской земледельческой провинции</a:t>
            </a:r>
            <a:r>
              <a:rPr lang="ru-RU" sz="1600" dirty="0">
                <a:solidFill>
                  <a:srgbClr val="002060"/>
                </a:solidFill>
                <a:latin typeface="Bookman Old Style" pitchFamily="18" charset="0"/>
              </a:rPr>
              <a:t> : учебное пособие для бакалавров* / И. Г. </a:t>
            </a:r>
            <a:r>
              <a:rPr lang="ru-RU" sz="1600" dirty="0" err="1">
                <a:solidFill>
                  <a:srgbClr val="002060"/>
                </a:solidFill>
                <a:latin typeface="Bookman Old Style" pitchFamily="18" charset="0"/>
              </a:rPr>
              <a:t>Юлушев</a:t>
            </a:r>
            <a:r>
              <a:rPr lang="ru-RU" sz="1600" dirty="0">
                <a:solidFill>
                  <a:srgbClr val="002060"/>
                </a:solidFill>
                <a:latin typeface="Bookman Old Style" pitchFamily="18" charset="0"/>
              </a:rPr>
              <a:t> ; </a:t>
            </a:r>
            <a:r>
              <a:rPr lang="ru-RU" sz="1600" dirty="0" err="1">
                <a:solidFill>
                  <a:srgbClr val="002060"/>
                </a:solidFill>
                <a:latin typeface="Bookman Old Style" pitchFamily="18" charset="0"/>
              </a:rPr>
              <a:t>рец</a:t>
            </a:r>
            <a:r>
              <a:rPr lang="ru-RU" sz="1600" dirty="0">
                <a:solidFill>
                  <a:srgbClr val="002060"/>
                </a:solidFill>
                <a:latin typeface="Bookman Old Style" pitchFamily="18" charset="0"/>
              </a:rPr>
              <a:t>.: Л. А. Михайлова, А. Н. Уланов ; </a:t>
            </a:r>
            <a:r>
              <a:rPr lang="ru-RU" sz="1600" dirty="0" err="1">
                <a:solidFill>
                  <a:srgbClr val="002060"/>
                </a:solidFill>
                <a:latin typeface="Bookman Old Style" pitchFamily="18" charset="0"/>
              </a:rPr>
              <a:t>ВятГСХА</a:t>
            </a:r>
            <a:r>
              <a:rPr lang="ru-RU" sz="1600" dirty="0">
                <a:solidFill>
                  <a:srgbClr val="002060"/>
                </a:solidFill>
                <a:latin typeface="Bookman Old Style" pitchFamily="18" charset="0"/>
              </a:rPr>
              <a:t>. - 2-е изд., доп. - Киров : Вятская ГСХА, 2015. - 124 с</a:t>
            </a:r>
            <a:r>
              <a:rPr lang="ru-RU" sz="1600" dirty="0" smtClean="0">
                <a:solidFill>
                  <a:srgbClr val="002060"/>
                </a:solidFill>
                <a:latin typeface="Bookman Old Style" pitchFamily="18" charset="0"/>
              </a:rPr>
              <a:t>.</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endParaRPr lang="ru-RU" sz="1600" b="1" dirty="0" smtClean="0">
              <a:solidFill>
                <a:srgbClr val="002060"/>
              </a:solidFill>
              <a:latin typeface="Bookman Old Style" pitchFamily="18" charset="0"/>
            </a:endParaRPr>
          </a:p>
          <a:p>
            <a:pPr algn="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4185413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83968" y="3010793"/>
            <a:ext cx="4752933" cy="3677930"/>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00" dirty="0">
                <a:solidFill>
                  <a:srgbClr val="002060"/>
                </a:solidFill>
                <a:latin typeface="Bookman Old Style" pitchFamily="18" charset="0"/>
              </a:rPr>
              <a:t>Без решения вопросов землепользования и землеустройства невозможно начать строительство жилых, производственных, административных и иных объектов, расширить материальную базу производства, развивать сельское хозяйство. Поэтому растет потребность в специалистах, способных оценить перспективы использования земель, выбрать наиболее рациональный вариант землепользования, не наносящий вреда земле как природному объекту и обеспечивающий доход от земельного участка. Для этого необходимы знания, овладению которыми призван способствовать и настоящий учебник. В нем комплексно освещены теоретические и практические вопросы землепользования и землеустройства, охватывающие все стадии использования земель: формирование земельных участков (установление границ на местности), их кадастровый учет и оценку, государственное регулирование использования земель. Рассматриваемые вопросы актуальны и отражают современный уровень развития земельных отношений в России. В учебнике систематизированы знания, необходимые для успешной профессиональной деятельности в области землепользования и землеустройства.</a:t>
            </a:r>
          </a:p>
        </p:txBody>
      </p:sp>
      <p:pic>
        <p:nvPicPr>
          <p:cNvPr id="53250" name="Picture 2" descr="C:\Users\tretyakova-nv\Desktop\выставка\Юрайт Восток\Изображение.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8"/>
            <a:ext cx="4320480" cy="635215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068349" y="116632"/>
            <a:ext cx="4968552" cy="2770292"/>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39952" y="188640"/>
            <a:ext cx="4824536" cy="2308324"/>
          </a:xfrm>
          <a:prstGeom prst="rect">
            <a:avLst/>
          </a:prstGeom>
          <a:noFill/>
        </p:spPr>
        <p:txBody>
          <a:bodyPr wrap="square" rtlCol="0">
            <a:spAutoFit/>
          </a:bodyPr>
          <a:lstStyle/>
          <a:p>
            <a:r>
              <a:rPr lang="ru-RU" sz="1600" b="1" dirty="0">
                <a:solidFill>
                  <a:srgbClr val="002060"/>
                </a:solidFill>
                <a:latin typeface="Bookman Old Style" pitchFamily="18" charset="0"/>
              </a:rPr>
              <a:t>631.1</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В 191</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Васильева</a:t>
            </a:r>
            <a:r>
              <a:rPr lang="ru-RU" sz="1600" b="1" dirty="0">
                <a:solidFill>
                  <a:srgbClr val="002060"/>
                </a:solidFill>
                <a:latin typeface="Bookman Old Style" pitchFamily="18" charset="0"/>
              </a:rPr>
              <a:t>, Н. В.</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Основы землепользования и землеустройства</a:t>
            </a:r>
            <a:r>
              <a:rPr lang="ru-RU" sz="1600" dirty="0">
                <a:solidFill>
                  <a:srgbClr val="002060"/>
                </a:solidFill>
                <a:latin typeface="Bookman Old Style" pitchFamily="18" charset="0"/>
              </a:rPr>
              <a:t> : учебник и практикум для академического бакалавриата / Н. В. Васильева.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- 376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endParaRPr lang="ru-RU" sz="1600" b="1" dirty="0" smtClean="0">
              <a:solidFill>
                <a:srgbClr val="002060"/>
              </a:solidFill>
              <a:latin typeface="Bookman Old Style" pitchFamily="18" charset="0"/>
            </a:endParaRPr>
          </a:p>
          <a:p>
            <a:pPr algn="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 </a:t>
            </a:r>
            <a:r>
              <a:rPr lang="ru-RU" sz="1600" b="1" dirty="0" err="1">
                <a:solidFill>
                  <a:srgbClr val="002060"/>
                </a:solidFill>
                <a:latin typeface="Bookman Old Style" pitchFamily="18" charset="0"/>
              </a:rPr>
              <a:t>кх</a:t>
            </a:r>
            <a:r>
              <a:rPr lang="ru-RU" sz="1600" b="1" dirty="0">
                <a:solidFill>
                  <a:srgbClr val="002060"/>
                </a:solidFill>
                <a:latin typeface="Bookman Old Style" pitchFamily="18" charset="0"/>
              </a:rPr>
              <a:t> (1)</a:t>
            </a:r>
          </a:p>
        </p:txBody>
      </p:sp>
    </p:spTree>
    <p:extLst>
      <p:ext uri="{BB962C8B-B14F-4D97-AF65-F5344CB8AC3E}">
        <p14:creationId xmlns:p14="http://schemas.microsoft.com/office/powerpoint/2010/main" val="3782701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1" y="3329984"/>
            <a:ext cx="4896544" cy="3000821"/>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00" dirty="0">
                <a:solidFill>
                  <a:srgbClr val="002060"/>
                </a:solidFill>
                <a:latin typeface="Bookman Old Style" pitchFamily="18" charset="0"/>
              </a:rPr>
              <a:t>В сборнике рассмотрены вопросы технологической модернизации АПК с использованием интегральных показателей оценки эффективности и реализации программ. Представлены основные результаты исследований по разработке технических средств и ресурсосберегающих технологий производства продукции растениеводства и животноводства, обеспечивающих снижение негативного влияния на состояние окружающей среды. Освещены результаты исследований по эффективности светодиодных источников облучения при производстве экологически чистой овощной продукции, по оптимизации параметров солнечной водонагревательной установки, по формированию машинных технологий транспортировки и внесения жидких органических удобрений, переработки навоза и помета. Материалы сборника могут быть использованы сотрудниками НИИ, КБ, специалистами хозяйств, студентами аграрных университетов и колледжей.</a:t>
            </a: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15" y="260648"/>
            <a:ext cx="4250262" cy="6336704"/>
          </a:xfrm>
          <a:prstGeom prst="rect">
            <a:avLst/>
          </a:prstGeom>
          <a:ln>
            <a:noFill/>
          </a:ln>
          <a:effectLst>
            <a:outerShdw blurRad="190500" algn="tl" rotWithShape="0">
              <a:srgbClr val="000000">
                <a:alpha val="70000"/>
              </a:srgbClr>
            </a:outerShdw>
          </a:effectLst>
          <a:scene3d>
            <a:camera prst="perspectiveRight"/>
            <a:lightRig rig="threePt" dir="t"/>
          </a:scene3d>
        </p:spPr>
      </p:pic>
      <p:sp>
        <p:nvSpPr>
          <p:cNvPr id="4" name="Блок-схема: документ 3"/>
          <p:cNvSpPr/>
          <p:nvPr/>
        </p:nvSpPr>
        <p:spPr>
          <a:xfrm flipH="1">
            <a:off x="3851920" y="116633"/>
            <a:ext cx="5184576" cy="3024335"/>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923928" y="188640"/>
            <a:ext cx="5040560" cy="2492990"/>
          </a:xfrm>
          <a:prstGeom prst="rect">
            <a:avLst/>
          </a:prstGeom>
          <a:noFill/>
        </p:spPr>
        <p:txBody>
          <a:bodyPr wrap="square" rtlCol="0">
            <a:spAutoFit/>
          </a:bodyPr>
          <a:lstStyle/>
          <a:p>
            <a:r>
              <a:rPr lang="ru-RU" sz="1200" b="1" dirty="0">
                <a:solidFill>
                  <a:srgbClr val="002060"/>
                </a:solidFill>
                <a:latin typeface="Bookman Old Style" pitchFamily="18" charset="0"/>
              </a:rPr>
              <a:t>631.3(06)</a:t>
            </a:r>
            <a:br>
              <a:rPr lang="ru-RU" sz="1200" b="1" dirty="0">
                <a:solidFill>
                  <a:srgbClr val="002060"/>
                </a:solidFill>
                <a:latin typeface="Bookman Old Style" pitchFamily="18" charset="0"/>
              </a:rPr>
            </a:br>
            <a:r>
              <a:rPr lang="ru-RU" sz="1200" b="1" dirty="0">
                <a:solidFill>
                  <a:srgbClr val="002060"/>
                </a:solidFill>
                <a:latin typeface="Bookman Old Style" pitchFamily="18" charset="0"/>
              </a:rPr>
              <a:t>С 280</a:t>
            </a:r>
            <a:br>
              <a:rPr lang="ru-RU" sz="1200" b="1" dirty="0">
                <a:solidFill>
                  <a:srgbClr val="002060"/>
                </a:solidFill>
                <a:latin typeface="Bookman Old Style" pitchFamily="18" charset="0"/>
              </a:rPr>
            </a:br>
            <a:r>
              <a:rPr lang="ru-RU" sz="1200" b="1" dirty="0" smtClean="0">
                <a:solidFill>
                  <a:srgbClr val="002060"/>
                </a:solidFill>
                <a:latin typeface="Bookman Old Style" pitchFamily="18" charset="0"/>
              </a:rPr>
              <a:t>	Северо-западный </a:t>
            </a:r>
            <a:r>
              <a:rPr lang="ru-RU" sz="1200" b="1" dirty="0">
                <a:solidFill>
                  <a:srgbClr val="002060"/>
                </a:solidFill>
                <a:latin typeface="Bookman Old Style" pitchFamily="18" charset="0"/>
              </a:rPr>
              <a:t>научно-исследовательский институт механизации и электрификации сельского хозяйства </a:t>
            </a:r>
            <a:r>
              <a:rPr lang="ru-RU" sz="1200" b="1" dirty="0" err="1">
                <a:solidFill>
                  <a:srgbClr val="002060"/>
                </a:solidFill>
                <a:latin typeface="Bookman Old Style" pitchFamily="18" charset="0"/>
              </a:rPr>
              <a:t>Россельхозакадемии</a:t>
            </a:r>
            <a:r>
              <a:rPr lang="ru-RU" sz="1200" b="1" dirty="0">
                <a:solidFill>
                  <a:srgbClr val="002060"/>
                </a:solidFill>
                <a:latin typeface="Bookman Old Style" pitchFamily="18" charset="0"/>
              </a:rPr>
              <a:t>. </a:t>
            </a:r>
            <a:r>
              <a:rPr lang="ru-RU" sz="1200" dirty="0">
                <a:solidFill>
                  <a:srgbClr val="002060"/>
                </a:solidFill>
                <a:latin typeface="Bookman Old Style" pitchFamily="18" charset="0"/>
              </a:rPr>
              <a:t>Технологии и технические средства механизированного производства продукции растениеводства и животноводства : сборник научных трудов. Выпуск 85 / СЗНИИМЭСХ ; науч. ред.: С. А. </a:t>
            </a:r>
            <a:r>
              <a:rPr lang="ru-RU" sz="1200" dirty="0" err="1">
                <a:solidFill>
                  <a:srgbClr val="002060"/>
                </a:solidFill>
                <a:latin typeface="Bookman Old Style" pitchFamily="18" charset="0"/>
              </a:rPr>
              <a:t>Ракутько</a:t>
            </a:r>
            <a:r>
              <a:rPr lang="ru-RU" sz="1200" dirty="0">
                <a:solidFill>
                  <a:srgbClr val="002060"/>
                </a:solidFill>
                <a:latin typeface="Bookman Old Style" pitchFamily="18" charset="0"/>
              </a:rPr>
              <a:t>, А. Ю. Брюханов. - Санкт-Петербург : [б. и.], 2014. - 186 с. </a:t>
            </a:r>
            <a:r>
              <a:rPr lang="ru-RU" sz="1200" b="1" dirty="0" smtClean="0">
                <a:solidFill>
                  <a:srgbClr val="002060"/>
                </a:solidFill>
                <a:latin typeface="Bookman Old Style" pitchFamily="18" charset="0"/>
              </a:rPr>
              <a:t>	</a:t>
            </a:r>
            <a:endParaRPr lang="ru-RU" sz="1200" b="1" dirty="0">
              <a:solidFill>
                <a:srgbClr val="002060"/>
              </a:solidFill>
              <a:latin typeface="Bookman Old Style" pitchFamily="18" charset="0"/>
            </a:endParaRPr>
          </a:p>
          <a:p>
            <a:pPr algn="r"/>
            <a:endParaRPr lang="ru-RU" sz="1200" b="1" dirty="0" smtClean="0">
              <a:solidFill>
                <a:srgbClr val="002060"/>
              </a:solidFill>
              <a:latin typeface="Bookman Old Style" pitchFamily="18" charset="0"/>
            </a:endParaRPr>
          </a:p>
          <a:p>
            <a:pPr algn="r"/>
            <a:r>
              <a:rPr lang="ru-RU" sz="1200" b="1" dirty="0" smtClean="0">
                <a:solidFill>
                  <a:srgbClr val="002060"/>
                </a:solidFill>
                <a:latin typeface="Bookman Old Style" pitchFamily="18" charset="0"/>
              </a:rPr>
              <a:t>Издание </a:t>
            </a:r>
            <a:r>
              <a:rPr lang="ru-RU" sz="1200" b="1" dirty="0">
                <a:solidFill>
                  <a:srgbClr val="002060"/>
                </a:solidFill>
                <a:latin typeface="Bookman Old Style" pitchFamily="18" charset="0"/>
              </a:rPr>
              <a:t>находится в:  </a:t>
            </a:r>
            <a:endParaRPr lang="ru-RU" sz="1200" b="1" dirty="0" smtClean="0">
              <a:solidFill>
                <a:srgbClr val="002060"/>
              </a:solidFill>
              <a:latin typeface="Bookman Old Style" pitchFamily="18" charset="0"/>
            </a:endParaRPr>
          </a:p>
          <a:p>
            <a:pPr algn="r"/>
            <a:r>
              <a:rPr lang="ru-RU" sz="1200" b="1" dirty="0" smtClean="0">
                <a:solidFill>
                  <a:srgbClr val="002060"/>
                </a:solidFill>
                <a:latin typeface="Bookman Old Style" pitchFamily="18" charset="0"/>
              </a:rPr>
              <a:t>п (</a:t>
            </a:r>
            <a:r>
              <a:rPr lang="ru-RU" sz="1200" b="1" dirty="0">
                <a:solidFill>
                  <a:srgbClr val="002060"/>
                </a:solidFill>
                <a:latin typeface="Bookman Old Style" pitchFamily="18" charset="0"/>
              </a:rPr>
              <a:t>1</a:t>
            </a:r>
            <a:r>
              <a:rPr lang="ru-RU" sz="1200" b="1" dirty="0" smtClean="0">
                <a:solidFill>
                  <a:srgbClr val="002060"/>
                </a:solidFill>
                <a:latin typeface="Bookman Old Style" pitchFamily="18" charset="0"/>
              </a:rPr>
              <a:t>), </a:t>
            </a:r>
            <a:r>
              <a:rPr lang="ru-RU" sz="1200" b="1" dirty="0" err="1" smtClean="0">
                <a:solidFill>
                  <a:srgbClr val="002060"/>
                </a:solidFill>
                <a:latin typeface="Bookman Old Style" pitchFamily="18" charset="0"/>
              </a:rPr>
              <a:t>чзлг</a:t>
            </a:r>
            <a:r>
              <a:rPr lang="ru-RU" sz="1200" b="1" dirty="0" smtClean="0">
                <a:solidFill>
                  <a:srgbClr val="002060"/>
                </a:solidFill>
                <a:latin typeface="Bookman Old Style" pitchFamily="18" charset="0"/>
              </a:rPr>
              <a:t> (1)</a:t>
            </a:r>
            <a:endParaRPr lang="ru-RU" sz="1200" b="1" dirty="0">
              <a:solidFill>
                <a:srgbClr val="002060"/>
              </a:solidFill>
              <a:latin typeface="Bookman Old Style" pitchFamily="18" charset="0"/>
            </a:endParaRPr>
          </a:p>
        </p:txBody>
      </p:sp>
    </p:spTree>
    <p:extLst>
      <p:ext uri="{BB962C8B-B14F-4D97-AF65-F5344CB8AC3E}">
        <p14:creationId xmlns:p14="http://schemas.microsoft.com/office/powerpoint/2010/main" val="71179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9952" y="3145484"/>
            <a:ext cx="4896544" cy="2800767"/>
          </a:xfrm>
          <a:prstGeom prst="rect">
            <a:avLst/>
          </a:prstGeom>
          <a:noFill/>
        </p:spPr>
        <p:txBody>
          <a:bodyPr wrap="square" rtlCol="0">
            <a:spAutoFit/>
          </a:bodyPr>
          <a:lstStyle/>
          <a:p>
            <a:pPr algn="ctr"/>
            <a:r>
              <a:rPr lang="ru-RU" sz="1100" b="1" dirty="0">
                <a:solidFill>
                  <a:srgbClr val="002060"/>
                </a:solidFill>
                <a:latin typeface="Bookman Old Style" pitchFamily="18" charset="0"/>
              </a:rPr>
              <a:t>Аннотация</a:t>
            </a:r>
            <a:r>
              <a:rPr lang="ru-RU" sz="1100" b="1" dirty="0" smtClean="0">
                <a:solidFill>
                  <a:srgbClr val="002060"/>
                </a:solidFill>
                <a:latin typeface="Bookman Old Style" pitchFamily="18" charset="0"/>
              </a:rPr>
              <a:t>: </a:t>
            </a:r>
            <a:r>
              <a:rPr lang="ru-RU" sz="1100" dirty="0">
                <a:solidFill>
                  <a:srgbClr val="002060"/>
                </a:solidFill>
                <a:latin typeface="Bookman Old Style" pitchFamily="18" charset="0"/>
              </a:rPr>
              <a:t>В сборнике рассмотрены вопросы технологической модернизации АПК с использованием интегральных показателей оценки эффективности и реализации программ. Представлены основные результаты исследований по разработке технических средств и ресурсосберегающих технологий производства продукции растениеводства и животноводства, обеспечивающих снижение негативного влияния на состояние окружающей среды. Освещены результаты исследований по эффективности светодиодных источников облучения при производстве экологически чистой овощной продукции, по оптимизации параметров солнечной водонагревательной установки, по формированию машинных технологий транспортировки и внесения жидких органических удобрений, переработки навоза и помета. Материалы сборника могут быть использованы сотрудниками НИИ, КБ, специалистами хозяйств, студентами аграрных университетов и колледжей</a:t>
            </a:r>
            <a:r>
              <a:rPr lang="ru-RU" sz="1100" dirty="0" smtClean="0">
                <a:solidFill>
                  <a:srgbClr val="002060"/>
                </a:solidFill>
                <a:latin typeface="Bookman Old Style" pitchFamily="18" charset="0"/>
              </a:rPr>
              <a:t>.</a:t>
            </a:r>
            <a:endParaRPr lang="ru-RU" sz="110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60649"/>
            <a:ext cx="4176464" cy="6336704"/>
          </a:xfrm>
          <a:prstGeom prst="rect">
            <a:avLst/>
          </a:prstGeom>
          <a:ln>
            <a:noFill/>
          </a:ln>
          <a:effectLst>
            <a:outerShdw blurRad="190500" algn="tl" rotWithShape="0">
              <a:srgbClr val="000000">
                <a:alpha val="70000"/>
              </a:srgbClr>
            </a:outerShdw>
          </a:effectLst>
          <a:scene3d>
            <a:camera prst="perspectiveRight"/>
            <a:lightRig rig="threePt" dir="t"/>
          </a:scene3d>
        </p:spPr>
      </p:pic>
      <p:sp>
        <p:nvSpPr>
          <p:cNvPr id="8" name="Блок-схема: документ 7"/>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492990"/>
          </a:xfrm>
          <a:prstGeom prst="rect">
            <a:avLst/>
          </a:prstGeom>
          <a:noFill/>
        </p:spPr>
        <p:txBody>
          <a:bodyPr wrap="square" rtlCol="0">
            <a:spAutoFit/>
          </a:bodyPr>
          <a:lstStyle/>
          <a:p>
            <a:r>
              <a:rPr lang="ru-RU" sz="1200" b="1" dirty="0">
                <a:solidFill>
                  <a:srgbClr val="002060"/>
                </a:solidFill>
                <a:latin typeface="Bookman Old Style" pitchFamily="18" charset="0"/>
              </a:rPr>
              <a:t>631.3(06)</a:t>
            </a:r>
            <a:br>
              <a:rPr lang="ru-RU" sz="1200" b="1" dirty="0">
                <a:solidFill>
                  <a:srgbClr val="002060"/>
                </a:solidFill>
                <a:latin typeface="Bookman Old Style" pitchFamily="18" charset="0"/>
              </a:rPr>
            </a:br>
            <a:r>
              <a:rPr lang="ru-RU" sz="1200" b="1" dirty="0">
                <a:solidFill>
                  <a:srgbClr val="002060"/>
                </a:solidFill>
                <a:latin typeface="Bookman Old Style" pitchFamily="18" charset="0"/>
              </a:rPr>
              <a:t>С 280</a:t>
            </a:r>
            <a:br>
              <a:rPr lang="ru-RU" sz="1200" b="1" dirty="0">
                <a:solidFill>
                  <a:srgbClr val="002060"/>
                </a:solidFill>
                <a:latin typeface="Bookman Old Style" pitchFamily="18" charset="0"/>
              </a:rPr>
            </a:br>
            <a:r>
              <a:rPr lang="ru-RU" sz="1200" b="1" dirty="0" smtClean="0">
                <a:solidFill>
                  <a:srgbClr val="002060"/>
                </a:solidFill>
                <a:latin typeface="Bookman Old Style" pitchFamily="18" charset="0"/>
              </a:rPr>
              <a:t>	Северо-западный </a:t>
            </a:r>
            <a:r>
              <a:rPr lang="ru-RU" sz="1200" b="1" dirty="0">
                <a:solidFill>
                  <a:srgbClr val="002060"/>
                </a:solidFill>
                <a:latin typeface="Bookman Old Style" pitchFamily="18" charset="0"/>
              </a:rPr>
              <a:t>научно-исследовательский институт механизации и электрификации сельского хозяйства </a:t>
            </a:r>
            <a:r>
              <a:rPr lang="ru-RU" sz="1200" b="1" dirty="0" err="1">
                <a:solidFill>
                  <a:srgbClr val="002060"/>
                </a:solidFill>
                <a:latin typeface="Bookman Old Style" pitchFamily="18" charset="0"/>
              </a:rPr>
              <a:t>Россельхозакадемии</a:t>
            </a:r>
            <a:r>
              <a:rPr lang="ru-RU" sz="1200" b="1" dirty="0">
                <a:solidFill>
                  <a:srgbClr val="002060"/>
                </a:solidFill>
                <a:latin typeface="Bookman Old Style" pitchFamily="18" charset="0"/>
              </a:rPr>
              <a:t>. </a:t>
            </a:r>
            <a:r>
              <a:rPr lang="ru-RU" sz="1200" dirty="0">
                <a:solidFill>
                  <a:srgbClr val="002060"/>
                </a:solidFill>
                <a:latin typeface="Bookman Old Style" pitchFamily="18" charset="0"/>
              </a:rPr>
              <a:t>Технологии и технические средства механизированного производства продукции растениеводства и животноводства : сборник научных трудов. Выпуск 86 / СЗНИИМЭСХ ; науч. ред.: В. Ф. </a:t>
            </a:r>
            <a:r>
              <a:rPr lang="ru-RU" sz="1200" dirty="0" err="1">
                <a:solidFill>
                  <a:srgbClr val="002060"/>
                </a:solidFill>
                <a:latin typeface="Bookman Old Style" pitchFamily="18" charset="0"/>
              </a:rPr>
              <a:t>Вторый</a:t>
            </a:r>
            <a:r>
              <a:rPr lang="ru-RU" sz="1200" dirty="0">
                <a:solidFill>
                  <a:srgbClr val="002060"/>
                </a:solidFill>
                <a:latin typeface="Bookman Old Style" pitchFamily="18" charset="0"/>
              </a:rPr>
              <a:t>, </a:t>
            </a:r>
            <a:r>
              <a:rPr lang="ru-RU" sz="1200" dirty="0" err="1">
                <a:solidFill>
                  <a:srgbClr val="002060"/>
                </a:solidFill>
                <a:latin typeface="Bookman Old Style" pitchFamily="18" charset="0"/>
              </a:rPr>
              <a:t>Джабборов</a:t>
            </a:r>
            <a:r>
              <a:rPr lang="ru-RU" sz="1200" dirty="0">
                <a:solidFill>
                  <a:srgbClr val="002060"/>
                </a:solidFill>
                <a:latin typeface="Bookman Old Style" pitchFamily="18" charset="0"/>
              </a:rPr>
              <a:t> Н.И. - Санкт-Петербург : [б. и.], 2015. - 218 с.</a:t>
            </a:r>
            <a:endParaRPr lang="ru-RU" sz="1200" b="1" dirty="0">
              <a:solidFill>
                <a:srgbClr val="002060"/>
              </a:solidFill>
              <a:latin typeface="Bookman Old Style" pitchFamily="18" charset="0"/>
            </a:endParaRPr>
          </a:p>
          <a:p>
            <a:pPr algn="r"/>
            <a:endParaRPr lang="ru-RU" sz="1200" b="1" dirty="0" smtClean="0">
              <a:solidFill>
                <a:srgbClr val="002060"/>
              </a:solidFill>
              <a:latin typeface="Bookman Old Style" pitchFamily="18" charset="0"/>
            </a:endParaRPr>
          </a:p>
          <a:p>
            <a:pPr algn="r"/>
            <a:r>
              <a:rPr lang="ru-RU" sz="1200" b="1" dirty="0" smtClean="0">
                <a:solidFill>
                  <a:srgbClr val="002060"/>
                </a:solidFill>
                <a:latin typeface="Bookman Old Style" pitchFamily="18" charset="0"/>
              </a:rPr>
              <a:t>Издание </a:t>
            </a:r>
            <a:r>
              <a:rPr lang="ru-RU" sz="1200" b="1" dirty="0">
                <a:solidFill>
                  <a:srgbClr val="002060"/>
                </a:solidFill>
                <a:latin typeface="Bookman Old Style" pitchFamily="18" charset="0"/>
              </a:rPr>
              <a:t>находится </a:t>
            </a:r>
            <a:r>
              <a:rPr lang="ru-RU" sz="1200" b="1" dirty="0" smtClean="0">
                <a:solidFill>
                  <a:srgbClr val="002060"/>
                </a:solidFill>
                <a:latin typeface="Bookman Old Style" pitchFamily="18" charset="0"/>
              </a:rPr>
              <a:t>в: </a:t>
            </a:r>
          </a:p>
          <a:p>
            <a:pPr algn="r"/>
            <a:r>
              <a:rPr lang="ru-RU" sz="1200" b="1" dirty="0" smtClean="0">
                <a:solidFill>
                  <a:srgbClr val="002060"/>
                </a:solidFill>
                <a:latin typeface="Bookman Old Style" pitchFamily="18" charset="0"/>
              </a:rPr>
              <a:t>п (1), </a:t>
            </a:r>
            <a:r>
              <a:rPr lang="ru-RU" sz="1200" b="1" dirty="0" err="1" smtClean="0">
                <a:solidFill>
                  <a:srgbClr val="002060"/>
                </a:solidFill>
                <a:latin typeface="Bookman Old Style" pitchFamily="18" charset="0"/>
              </a:rPr>
              <a:t>чзлг</a:t>
            </a:r>
            <a:r>
              <a:rPr lang="ru-RU" sz="1200" b="1" dirty="0" smtClean="0">
                <a:solidFill>
                  <a:srgbClr val="002060"/>
                </a:solidFill>
                <a:latin typeface="Bookman Old Style" pitchFamily="18" charset="0"/>
              </a:rPr>
              <a:t> (1)</a:t>
            </a:r>
            <a:endParaRPr lang="ru-RU" sz="1200" b="1" dirty="0">
              <a:solidFill>
                <a:srgbClr val="002060"/>
              </a:solidFill>
              <a:latin typeface="Bookman Old Style" pitchFamily="18" charset="0"/>
            </a:endParaRPr>
          </a:p>
        </p:txBody>
      </p:sp>
    </p:spTree>
    <p:extLst>
      <p:ext uri="{BB962C8B-B14F-4D97-AF65-F5344CB8AC3E}">
        <p14:creationId xmlns:p14="http://schemas.microsoft.com/office/powerpoint/2010/main" val="2278047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48134" y="2780928"/>
            <a:ext cx="4608917" cy="3647152"/>
          </a:xfrm>
          <a:prstGeom prst="rect">
            <a:avLst/>
          </a:prstGeom>
          <a:noFill/>
        </p:spPr>
        <p:txBody>
          <a:bodyPr wrap="square" rtlCol="0">
            <a:spAutoFit/>
          </a:bodyPr>
          <a:lstStyle/>
          <a:p>
            <a:pPr algn="ctr"/>
            <a:r>
              <a:rPr lang="ru-RU" sz="1100" b="1" dirty="0">
                <a:solidFill>
                  <a:srgbClr val="002060"/>
                </a:solidFill>
                <a:latin typeface="Bookman Old Style" pitchFamily="18" charset="0"/>
              </a:rPr>
              <a:t>Аннотация</a:t>
            </a:r>
            <a:r>
              <a:rPr lang="ru-RU" sz="1100" b="1" dirty="0" smtClean="0">
                <a:solidFill>
                  <a:srgbClr val="002060"/>
                </a:solidFill>
                <a:latin typeface="Bookman Old Style" pitchFamily="18" charset="0"/>
              </a:rPr>
              <a:t>: </a:t>
            </a:r>
            <a:r>
              <a:rPr lang="ru-RU" sz="1100" dirty="0" smtClean="0">
                <a:solidFill>
                  <a:srgbClr val="002060"/>
                </a:solidFill>
                <a:latin typeface="Bookman Old Style" pitchFamily="18" charset="0"/>
              </a:rPr>
              <a:t>Изучение учебника важно для решения проблем экологического мониторинга, защиты экосистем и человека от негативного воздействия современных технологических процессов и источников энергии.</a:t>
            </a:r>
          </a:p>
          <a:p>
            <a:pPr algn="ctr"/>
            <a:r>
              <a:rPr lang="ru-RU" sz="1100" dirty="0" smtClean="0">
                <a:solidFill>
                  <a:srgbClr val="002060"/>
                </a:solidFill>
                <a:latin typeface="Bookman Old Style" pitchFamily="18" charset="0"/>
              </a:rPr>
              <a:t>Учебник содержит значительный расчетный материал, использование которого поможет студентам приобрести необходимые навыки оценки состояния окружающей среды и разработки комплекса мероприятий обеспечения экологической безопасности. Обучающиеся также найдут в учебнике материалы для проведения практических и семинарских занятий, контрольных работ и тестов проверки промежуточных знаний.</a:t>
            </a:r>
          </a:p>
          <a:p>
            <a:pPr algn="ctr"/>
            <a:r>
              <a:rPr lang="ru-RU" sz="1100" dirty="0" smtClean="0">
                <a:solidFill>
                  <a:srgbClr val="002060"/>
                </a:solidFill>
                <a:latin typeface="Bookman Old Style" pitchFamily="18" charset="0"/>
              </a:rPr>
              <a:t>Соответствует актуальным требованиям Федерального государственного образовательного стандарта высшего образования.</a:t>
            </a:r>
          </a:p>
          <a:p>
            <a:pPr algn="ctr"/>
            <a:r>
              <a:rPr lang="ru-RU" sz="1100" dirty="0">
                <a:solidFill>
                  <a:srgbClr val="002060"/>
                </a:solidFill>
                <a:latin typeface="Bookman Old Style" pitchFamily="18" charset="0"/>
              </a:rPr>
              <a:t> </a:t>
            </a:r>
            <a:r>
              <a:rPr lang="ru-RU" sz="1100" dirty="0" smtClean="0">
                <a:solidFill>
                  <a:srgbClr val="002060"/>
                </a:solidFill>
                <a:latin typeface="Bookman Old Style" pitchFamily="18" charset="0"/>
              </a:rPr>
              <a:t> Для бакалавров и магистров по направлению подготовки «Техносферная безопасность», а также специалистов предприятий экономики, занимающихся оценкой воздействия на окружающую среду производственных загрязнений, экологической экспертизой и экологическим мониторингом, экспертизой проектов.</a:t>
            </a:r>
            <a:endParaRPr lang="ru-RU" sz="1100" dirty="0">
              <a:solidFill>
                <a:srgbClr val="002060"/>
              </a:solidFill>
              <a:latin typeface="Bookman Old Style" pitchFamily="18" charset="0"/>
            </a:endParaRPr>
          </a:p>
        </p:txBody>
      </p:sp>
      <p:pic>
        <p:nvPicPr>
          <p:cNvPr id="5122" name="Picture 2" descr="C:\Users\tretyakova-nv\Desktop\выставка\Юрайт Восток\Изображение 0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499" y="246818"/>
            <a:ext cx="4422924" cy="635053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016491" y="116632"/>
            <a:ext cx="5040560" cy="266429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239074"/>
          </a:xfrm>
          <a:prstGeom prst="rect">
            <a:avLst/>
          </a:prstGeom>
          <a:noFill/>
        </p:spPr>
        <p:txBody>
          <a:bodyPr wrap="square" rtlCol="0">
            <a:spAutoFit/>
          </a:bodyPr>
          <a:lstStyle/>
          <a:p>
            <a:r>
              <a:rPr lang="ru-RU" sz="1500" b="1" dirty="0">
                <a:solidFill>
                  <a:srgbClr val="002060"/>
                </a:solidFill>
                <a:latin typeface="Bookman Old Style" pitchFamily="18" charset="0"/>
              </a:rPr>
              <a:t>502</a:t>
            </a:r>
            <a:br>
              <a:rPr lang="ru-RU" sz="1500" b="1" dirty="0">
                <a:solidFill>
                  <a:srgbClr val="002060"/>
                </a:solidFill>
                <a:latin typeface="Bookman Old Style" pitchFamily="18" charset="0"/>
              </a:rPr>
            </a:br>
            <a:r>
              <a:rPr lang="ru-RU" sz="1500" b="1" dirty="0">
                <a:solidFill>
                  <a:srgbClr val="002060"/>
                </a:solidFill>
                <a:latin typeface="Bookman Old Style" pitchFamily="18" charset="0"/>
              </a:rPr>
              <a:t>К 896</a:t>
            </a:r>
            <a:br>
              <a:rPr lang="ru-RU" sz="1500" b="1" dirty="0">
                <a:solidFill>
                  <a:srgbClr val="002060"/>
                </a:solidFill>
                <a:latin typeface="Bookman Old Style" pitchFamily="18" charset="0"/>
              </a:rPr>
            </a:br>
            <a:r>
              <a:rPr lang="ru-RU" sz="1500" b="1" dirty="0" smtClean="0">
                <a:solidFill>
                  <a:srgbClr val="002060"/>
                </a:solidFill>
                <a:latin typeface="Bookman Old Style" pitchFamily="18" charset="0"/>
              </a:rPr>
              <a:t>	Кукин</a:t>
            </a:r>
            <a:r>
              <a:rPr lang="ru-RU" sz="1500" b="1" dirty="0">
                <a:solidFill>
                  <a:srgbClr val="002060"/>
                </a:solidFill>
                <a:latin typeface="Bookman Old Style" pitchFamily="18" charset="0"/>
              </a:rPr>
              <a:t>, П. П.</a:t>
            </a:r>
            <a:r>
              <a:rPr lang="ru-RU" sz="1500" dirty="0">
                <a:solidFill>
                  <a:srgbClr val="002060"/>
                </a:solidFill>
                <a:latin typeface="Bookman Old Style" pitchFamily="18" charset="0"/>
              </a:rPr>
              <a:t> </a:t>
            </a:r>
            <a:r>
              <a:rPr lang="ru-RU" sz="1500" b="1" dirty="0">
                <a:solidFill>
                  <a:srgbClr val="002060"/>
                </a:solidFill>
                <a:latin typeface="Bookman Old Style" pitchFamily="18" charset="0"/>
              </a:rPr>
              <a:t>Оценка воздействия на окружающую среду. Экспертиза безопасности</a:t>
            </a:r>
            <a:r>
              <a:rPr lang="ru-RU" sz="1500" dirty="0">
                <a:solidFill>
                  <a:srgbClr val="002060"/>
                </a:solidFill>
                <a:latin typeface="Bookman Old Style" pitchFamily="18" charset="0"/>
              </a:rPr>
              <a:t> [Текст] : учебник и практикум для бакалавриата и магистратуры / П. П. Кукин, Е. Ю. Колесников, Т. В. Колесникова. - Москва : </a:t>
            </a:r>
            <a:r>
              <a:rPr lang="ru-RU" sz="1500" dirty="0" err="1">
                <a:solidFill>
                  <a:srgbClr val="002060"/>
                </a:solidFill>
                <a:latin typeface="Bookman Old Style" pitchFamily="18" charset="0"/>
              </a:rPr>
              <a:t>Юрайт</a:t>
            </a:r>
            <a:r>
              <a:rPr lang="ru-RU" sz="1500" dirty="0">
                <a:solidFill>
                  <a:srgbClr val="002060"/>
                </a:solidFill>
                <a:latin typeface="Bookman Old Style" pitchFamily="18" charset="0"/>
              </a:rPr>
              <a:t>, 2016. - 452 с.</a:t>
            </a:r>
            <a:endParaRPr lang="ru-RU" sz="1500" b="1" dirty="0">
              <a:solidFill>
                <a:srgbClr val="002060"/>
              </a:solidFill>
              <a:latin typeface="Bookman Old Style" pitchFamily="18" charset="0"/>
            </a:endParaRPr>
          </a:p>
          <a:p>
            <a:pPr algn="r"/>
            <a:r>
              <a:rPr lang="ru-RU" sz="1500" b="1" dirty="0" smtClean="0">
                <a:solidFill>
                  <a:srgbClr val="002060"/>
                </a:solidFill>
                <a:latin typeface="Bookman Old Style" pitchFamily="18" charset="0"/>
              </a:rPr>
              <a:t>  Издание </a:t>
            </a:r>
            <a:r>
              <a:rPr lang="ru-RU" sz="1500" b="1" dirty="0">
                <a:solidFill>
                  <a:srgbClr val="002060"/>
                </a:solidFill>
                <a:latin typeface="Bookman Old Style" pitchFamily="18" charset="0"/>
              </a:rPr>
              <a:t>находится в: </a:t>
            </a:r>
            <a:r>
              <a:rPr lang="ru-RU" sz="1500" b="1" dirty="0" err="1" smtClean="0">
                <a:solidFill>
                  <a:srgbClr val="002060"/>
                </a:solidFill>
                <a:latin typeface="Bookman Old Style" pitchFamily="18" charset="0"/>
              </a:rPr>
              <a:t>чз</a:t>
            </a:r>
            <a:r>
              <a:rPr lang="ru-RU" sz="1500" b="1" dirty="0" smtClean="0">
                <a:solidFill>
                  <a:srgbClr val="002060"/>
                </a:solidFill>
                <a:latin typeface="Bookman Old Style" pitchFamily="18" charset="0"/>
              </a:rPr>
              <a:t> </a:t>
            </a:r>
            <a:r>
              <a:rPr lang="ru-RU" sz="1500" b="1" dirty="0">
                <a:solidFill>
                  <a:srgbClr val="002060"/>
                </a:solidFill>
                <a:latin typeface="Bookman Old Style" pitchFamily="18" charset="0"/>
              </a:rPr>
              <a:t>(1</a:t>
            </a:r>
            <a:r>
              <a:rPr lang="ru-RU" sz="1500" b="1" dirty="0" smtClean="0">
                <a:solidFill>
                  <a:srgbClr val="002060"/>
                </a:solidFill>
                <a:latin typeface="Bookman Old Style" pitchFamily="18" charset="0"/>
              </a:rPr>
              <a:t>)</a:t>
            </a:r>
            <a:endParaRPr lang="ru-RU" sz="1500" b="1" dirty="0">
              <a:solidFill>
                <a:srgbClr val="002060"/>
              </a:solidFill>
              <a:latin typeface="Bookman Old Style" pitchFamily="18" charset="0"/>
            </a:endParaRPr>
          </a:p>
        </p:txBody>
      </p:sp>
    </p:spTree>
    <p:extLst>
      <p:ext uri="{BB962C8B-B14F-4D97-AF65-F5344CB8AC3E}">
        <p14:creationId xmlns:p14="http://schemas.microsoft.com/office/powerpoint/2010/main" val="33519641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60648"/>
            <a:ext cx="4606007" cy="6336704"/>
          </a:xfrm>
          <a:prstGeom prst="rect">
            <a:avLst/>
          </a:prstGeom>
          <a:ln>
            <a:noFill/>
          </a:ln>
          <a:effectLst>
            <a:outerShdw blurRad="190500" algn="tl" rotWithShape="0">
              <a:srgbClr val="000000">
                <a:alpha val="70000"/>
              </a:srgbClr>
            </a:outerShdw>
          </a:effectLst>
          <a:scene3d>
            <a:camera prst="perspectiveRight"/>
            <a:lightRig rig="threePt" dir="t"/>
          </a:scene3d>
        </p:spPr>
      </p:pic>
      <p:sp>
        <p:nvSpPr>
          <p:cNvPr id="8" name="Блок-схема: документ 7"/>
          <p:cNvSpPr/>
          <p:nvPr/>
        </p:nvSpPr>
        <p:spPr>
          <a:xfrm flipH="1">
            <a:off x="3851920" y="136006"/>
            <a:ext cx="5172218" cy="3076970"/>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923928" y="260648"/>
            <a:ext cx="4968552" cy="2400657"/>
          </a:xfrm>
          <a:prstGeom prst="rect">
            <a:avLst/>
          </a:prstGeom>
          <a:noFill/>
        </p:spPr>
        <p:txBody>
          <a:bodyPr wrap="square" rtlCol="0">
            <a:spAutoFit/>
          </a:bodyPr>
          <a:lstStyle/>
          <a:p>
            <a:r>
              <a:rPr lang="ru-RU" sz="1500" b="1" dirty="0">
                <a:solidFill>
                  <a:srgbClr val="002060"/>
                </a:solidFill>
                <a:latin typeface="Bookman Old Style" pitchFamily="18" charset="0"/>
              </a:rPr>
              <a:t>631.3</a:t>
            </a:r>
            <a:br>
              <a:rPr lang="ru-RU" sz="1500" b="1" dirty="0">
                <a:solidFill>
                  <a:srgbClr val="002060"/>
                </a:solidFill>
                <a:latin typeface="Bookman Old Style" pitchFamily="18" charset="0"/>
              </a:rPr>
            </a:br>
            <a:r>
              <a:rPr lang="ru-RU" sz="1500" b="1" dirty="0">
                <a:solidFill>
                  <a:srgbClr val="002060"/>
                </a:solidFill>
                <a:latin typeface="Bookman Old Style" pitchFamily="18" charset="0"/>
              </a:rPr>
              <a:t>В 150</a:t>
            </a:r>
            <a:br>
              <a:rPr lang="ru-RU" sz="1500" b="1" dirty="0">
                <a:solidFill>
                  <a:srgbClr val="002060"/>
                </a:solidFill>
                <a:latin typeface="Bookman Old Style" pitchFamily="18" charset="0"/>
              </a:rPr>
            </a:br>
            <a:r>
              <a:rPr lang="ru-RU" sz="1500" b="1" dirty="0" smtClean="0">
                <a:solidFill>
                  <a:srgbClr val="002060"/>
                </a:solidFill>
                <a:latin typeface="Bookman Old Style" pitchFamily="18" charset="0"/>
              </a:rPr>
              <a:t>	Валге</a:t>
            </a:r>
            <a:r>
              <a:rPr lang="ru-RU" sz="1500" b="1" dirty="0">
                <a:solidFill>
                  <a:srgbClr val="002060"/>
                </a:solidFill>
                <a:latin typeface="Bookman Old Style" pitchFamily="18" charset="0"/>
              </a:rPr>
              <a:t>, А. М.</a:t>
            </a:r>
            <a:r>
              <a:rPr lang="ru-RU" sz="1500" dirty="0">
                <a:solidFill>
                  <a:srgbClr val="002060"/>
                </a:solidFill>
                <a:latin typeface="Bookman Old Style" pitchFamily="18" charset="0"/>
              </a:rPr>
              <a:t> </a:t>
            </a:r>
            <a:r>
              <a:rPr lang="ru-RU" sz="1500" b="1" dirty="0">
                <a:solidFill>
                  <a:srgbClr val="002060"/>
                </a:solidFill>
                <a:latin typeface="Bookman Old Style" pitchFamily="18" charset="0"/>
              </a:rPr>
              <a:t>Использование систем </a:t>
            </a:r>
            <a:r>
              <a:rPr lang="ru-RU" sz="1500" b="1" dirty="0" err="1">
                <a:solidFill>
                  <a:srgbClr val="002060"/>
                </a:solidFill>
                <a:latin typeface="Bookman Old Style" pitchFamily="18" charset="0"/>
              </a:rPr>
              <a:t>Excel</a:t>
            </a:r>
            <a:r>
              <a:rPr lang="ru-RU" sz="1500" b="1" dirty="0">
                <a:solidFill>
                  <a:srgbClr val="002060"/>
                </a:solidFill>
                <a:latin typeface="Bookman Old Style" pitchFamily="18" charset="0"/>
              </a:rPr>
              <a:t> и </a:t>
            </a:r>
            <a:r>
              <a:rPr lang="ru-RU" sz="1500" b="1" dirty="0" err="1">
                <a:solidFill>
                  <a:srgbClr val="002060"/>
                </a:solidFill>
                <a:latin typeface="Bookman Old Style" pitchFamily="18" charset="0"/>
              </a:rPr>
              <a:t>Mathcad</a:t>
            </a:r>
            <a:r>
              <a:rPr lang="ru-RU" sz="1500" b="1" dirty="0">
                <a:solidFill>
                  <a:srgbClr val="002060"/>
                </a:solidFill>
                <a:latin typeface="Bookman Old Style" pitchFamily="18" charset="0"/>
              </a:rPr>
              <a:t> при проведении исследований по механизации сельскохозяйственного производства</a:t>
            </a:r>
            <a:r>
              <a:rPr lang="ru-RU" sz="1500" dirty="0">
                <a:solidFill>
                  <a:srgbClr val="002060"/>
                </a:solidFill>
                <a:latin typeface="Bookman Old Style" pitchFamily="18" charset="0"/>
              </a:rPr>
              <a:t> : методическое пособие / А. М. Валге ; ред. Л. А. Козлова. - СПб. : СЗ НИИЭСХ </a:t>
            </a:r>
            <a:r>
              <a:rPr lang="ru-RU" sz="1500" dirty="0" err="1">
                <a:solidFill>
                  <a:srgbClr val="002060"/>
                </a:solidFill>
                <a:latin typeface="Bookman Old Style" pitchFamily="18" charset="0"/>
              </a:rPr>
              <a:t>Россельхозакадемии</a:t>
            </a:r>
            <a:r>
              <a:rPr lang="ru-RU" sz="1500" dirty="0">
                <a:solidFill>
                  <a:srgbClr val="002060"/>
                </a:solidFill>
                <a:latin typeface="Bookman Old Style" pitchFamily="18" charset="0"/>
              </a:rPr>
              <a:t>, 2013. - 197 с.</a:t>
            </a:r>
            <a:endParaRPr lang="ru-RU" sz="1500" b="1" dirty="0">
              <a:solidFill>
                <a:srgbClr val="002060"/>
              </a:solidFill>
              <a:latin typeface="Bookman Old Style" pitchFamily="18" charset="0"/>
            </a:endParaRPr>
          </a:p>
          <a:p>
            <a:pPr algn="r"/>
            <a:r>
              <a:rPr lang="ru-RU" sz="1500" b="1" dirty="0">
                <a:solidFill>
                  <a:srgbClr val="002060"/>
                </a:solidFill>
                <a:latin typeface="Bookman Old Style" pitchFamily="18" charset="0"/>
              </a:rPr>
              <a:t>Издание находится </a:t>
            </a:r>
            <a:r>
              <a:rPr lang="ru-RU" sz="1500" b="1" dirty="0" smtClean="0">
                <a:solidFill>
                  <a:srgbClr val="002060"/>
                </a:solidFill>
                <a:latin typeface="Bookman Old Style" pitchFamily="18" charset="0"/>
              </a:rPr>
              <a:t>в: </a:t>
            </a:r>
            <a:r>
              <a:rPr lang="ru-RU" sz="1500" b="1" dirty="0" err="1" smtClean="0">
                <a:solidFill>
                  <a:srgbClr val="002060"/>
                </a:solidFill>
                <a:latin typeface="Bookman Old Style" pitchFamily="18" charset="0"/>
              </a:rPr>
              <a:t>чзлг</a:t>
            </a:r>
            <a:r>
              <a:rPr lang="ru-RU" sz="1500" b="1" dirty="0" smtClean="0">
                <a:solidFill>
                  <a:srgbClr val="002060"/>
                </a:solidFill>
                <a:latin typeface="Bookman Old Style" pitchFamily="18" charset="0"/>
              </a:rPr>
              <a:t> (1), </a:t>
            </a:r>
            <a:r>
              <a:rPr lang="ru-RU" sz="1500" b="1" dirty="0" err="1" smtClean="0">
                <a:solidFill>
                  <a:srgbClr val="002060"/>
                </a:solidFill>
                <a:latin typeface="Bookman Old Style" pitchFamily="18" charset="0"/>
              </a:rPr>
              <a:t>аблг</a:t>
            </a:r>
            <a:r>
              <a:rPr lang="ru-RU" sz="1500" b="1" dirty="0" smtClean="0">
                <a:solidFill>
                  <a:srgbClr val="002060"/>
                </a:solidFill>
                <a:latin typeface="Bookman Old Style" pitchFamily="18" charset="0"/>
              </a:rPr>
              <a:t> (2)</a:t>
            </a:r>
            <a:endParaRPr lang="ru-RU" sz="1500" b="1" dirty="0">
              <a:solidFill>
                <a:srgbClr val="002060"/>
              </a:solidFill>
              <a:latin typeface="Bookman Old Style" pitchFamily="18" charset="0"/>
            </a:endParaRPr>
          </a:p>
        </p:txBody>
      </p:sp>
    </p:spTree>
    <p:extLst>
      <p:ext uri="{BB962C8B-B14F-4D97-AF65-F5344CB8AC3E}">
        <p14:creationId xmlns:p14="http://schemas.microsoft.com/office/powerpoint/2010/main" val="3733643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 name="TextBox 1"/>
          <p:cNvSpPr txBox="1"/>
          <p:nvPr/>
        </p:nvSpPr>
        <p:spPr>
          <a:xfrm>
            <a:off x="4392298" y="3140968"/>
            <a:ext cx="4635894" cy="3323987"/>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900" dirty="0" smtClean="0">
                <a:solidFill>
                  <a:srgbClr val="002060"/>
                </a:solidFill>
                <a:latin typeface="Bookman Old Style" pitchFamily="18" charset="0"/>
              </a:rPr>
              <a:t>Дан </a:t>
            </a:r>
            <a:r>
              <a:rPr lang="ru-RU" sz="900" dirty="0">
                <a:solidFill>
                  <a:srgbClr val="002060"/>
                </a:solidFill>
                <a:latin typeface="Bookman Old Style" pitchFamily="18" charset="0"/>
              </a:rPr>
              <a:t>краткий исторический очерк становления и развития комбайностроения начиная с создания </a:t>
            </a:r>
            <a:r>
              <a:rPr lang="ru-RU" sz="900" dirty="0" err="1">
                <a:solidFill>
                  <a:srgbClr val="002060"/>
                </a:solidFill>
                <a:latin typeface="Bookman Old Style" pitchFamily="18" charset="0"/>
              </a:rPr>
              <a:t>гальской</a:t>
            </a:r>
            <a:r>
              <a:rPr lang="ru-RU" sz="900" dirty="0">
                <a:solidFill>
                  <a:srgbClr val="002060"/>
                </a:solidFill>
                <a:latin typeface="Bookman Old Style" pitchFamily="18" charset="0"/>
              </a:rPr>
              <a:t> уборочной повозки, выдачи первого патента на комбинированную жнею-молотилку, перемещавшуюся запряжкой лошадей Отмечены ключевые этапы создания современного комбайна использования паровых тракторов для перемещения, создания самоходного комбайна, замен; парового двигателя двигателем внутреннего сгорания, создание </a:t>
            </a:r>
            <a:r>
              <a:rPr lang="ru-RU" sz="900" dirty="0" err="1">
                <a:solidFill>
                  <a:srgbClr val="002060"/>
                </a:solidFill>
                <a:latin typeface="Bookman Old Style" pitchFamily="18" charset="0"/>
              </a:rPr>
              <a:t>бильного</a:t>
            </a:r>
            <a:r>
              <a:rPr lang="ru-RU" sz="900" dirty="0">
                <a:solidFill>
                  <a:srgbClr val="002060"/>
                </a:solidFill>
                <a:latin typeface="Bookman Old Style" pitchFamily="18" charset="0"/>
              </a:rPr>
              <a:t> и штифтового молотильных аппаратов, замена </a:t>
            </a:r>
            <a:r>
              <a:rPr lang="ru-RU" sz="900" dirty="0" err="1">
                <a:solidFill>
                  <a:srgbClr val="002060"/>
                </a:solidFill>
                <a:latin typeface="Bookman Old Style" pitchFamily="18" charset="0"/>
              </a:rPr>
              <a:t>полотенного</a:t>
            </a:r>
            <a:r>
              <a:rPr lang="ru-RU" sz="900" dirty="0">
                <a:solidFill>
                  <a:srgbClr val="002060"/>
                </a:solidFill>
                <a:latin typeface="Bookman Old Style" pitchFamily="18" charset="0"/>
              </a:rPr>
              <a:t> транспортера жатки и винтовой, создание оборудования для раздельной уборки, создание аксиально-роторной </a:t>
            </a:r>
            <a:r>
              <a:rPr lang="ru-RU" sz="900" dirty="0" err="1">
                <a:solidFill>
                  <a:srgbClr val="002060"/>
                </a:solidFill>
                <a:latin typeface="Bookman Old Style" pitchFamily="18" charset="0"/>
              </a:rPr>
              <a:t>молотильно</a:t>
            </a:r>
            <a:r>
              <a:rPr lang="ru-RU" sz="900" dirty="0">
                <a:solidFill>
                  <a:srgbClr val="002060"/>
                </a:solidFill>
                <a:latin typeface="Bookman Old Style" pitchFamily="18" charset="0"/>
              </a:rPr>
              <a:t>-сепарирующей системы</a:t>
            </a:r>
            <a:r>
              <a:rPr lang="ru-RU" sz="900" dirty="0" smtClean="0">
                <a:solidFill>
                  <a:srgbClr val="002060"/>
                </a:solidFill>
                <a:latin typeface="Bookman Old Style" pitchFamily="18" charset="0"/>
              </a:rPr>
              <a:t>. Представлено </a:t>
            </a:r>
            <a:r>
              <a:rPr lang="ru-RU" sz="900" dirty="0">
                <a:solidFill>
                  <a:srgbClr val="002060"/>
                </a:solidFill>
                <a:latin typeface="Bookman Old Style" pitchFamily="18" charset="0"/>
              </a:rPr>
              <a:t>развитие комбайностроения в Советском Союзе и Российско Федерации, включая промышленное производство, опытно-конструкторские научно-исследовательские разработки по совершенствованию систем комбайн. Представлены имеющие мировую новизну высокоэффективные </a:t>
            </a:r>
            <a:r>
              <a:rPr lang="ru-RU" sz="900" dirty="0" err="1">
                <a:solidFill>
                  <a:srgbClr val="002060"/>
                </a:solidFill>
                <a:latin typeface="Bookman Old Style" pitchFamily="18" charset="0"/>
              </a:rPr>
              <a:t>инновационны</a:t>
            </a:r>
            <a:r>
              <a:rPr lang="ru-RU" sz="900" dirty="0">
                <a:solidFill>
                  <a:srgbClr val="002060"/>
                </a:solidFill>
                <a:latin typeface="Bookman Old Style" pitchFamily="18" charset="0"/>
              </a:rPr>
              <a:t> разработки, позволяющие повысить технический уровень комбайна - рациональны обмолот зерновых культур, активизация обмолота за счет продольных </a:t>
            </a:r>
            <a:r>
              <a:rPr lang="ru-RU" sz="900" dirty="0" err="1">
                <a:solidFill>
                  <a:srgbClr val="002060"/>
                </a:solidFill>
                <a:latin typeface="Bookman Old Style" pitchFamily="18" charset="0"/>
              </a:rPr>
              <a:t>колебани</a:t>
            </a:r>
            <a:r>
              <a:rPr lang="ru-RU" sz="900" dirty="0">
                <a:solidFill>
                  <a:srgbClr val="002060"/>
                </a:solidFill>
                <a:latin typeface="Bookman Old Style" pitchFamily="18" charset="0"/>
              </a:rPr>
              <a:t> </a:t>
            </a:r>
            <a:r>
              <a:rPr lang="ru-RU" sz="900" dirty="0" err="1">
                <a:solidFill>
                  <a:srgbClr val="002060"/>
                </a:solidFill>
                <a:latin typeface="Bookman Old Style" pitchFamily="18" charset="0"/>
              </a:rPr>
              <a:t>подбарабанья</a:t>
            </a:r>
            <a:r>
              <a:rPr lang="ru-RU" sz="900" dirty="0">
                <a:solidFill>
                  <a:srgbClr val="002060"/>
                </a:solidFill>
                <a:latin typeface="Bookman Old Style" pitchFamily="18" charset="0"/>
              </a:rPr>
              <a:t>, предварительный обмолот в наклонной камере, аксиально </a:t>
            </a:r>
            <a:r>
              <a:rPr lang="ru-RU" sz="900" dirty="0" err="1">
                <a:solidFill>
                  <a:srgbClr val="002060"/>
                </a:solidFill>
                <a:latin typeface="Bookman Old Style" pitchFamily="18" charset="0"/>
              </a:rPr>
              <a:t>молотильно</a:t>
            </a:r>
            <a:r>
              <a:rPr lang="ru-RU" sz="900" dirty="0">
                <a:solidFill>
                  <a:srgbClr val="002060"/>
                </a:solidFill>
                <a:latin typeface="Bookman Old Style" pitchFamily="18" charset="0"/>
              </a:rPr>
              <a:t>-сепарирующее устройство с вращающимся кожухом, жатка изменяемой шириной захвата. Освещены основные тенденции мирового комбайностроения</a:t>
            </a:r>
            <a:r>
              <a:rPr lang="ru-RU" sz="900" dirty="0" smtClean="0">
                <a:solidFill>
                  <a:srgbClr val="002060"/>
                </a:solidFill>
                <a:latin typeface="Bookman Old Style" pitchFamily="18" charset="0"/>
              </a:rPr>
              <a:t>. Монография </a:t>
            </a:r>
            <a:r>
              <a:rPr lang="ru-RU" sz="900" dirty="0">
                <a:solidFill>
                  <a:srgbClr val="002060"/>
                </a:solidFill>
                <a:latin typeface="Bookman Old Style" pitchFamily="18" charset="0"/>
              </a:rPr>
              <a:t>предназначена для работников конструкторских бюро комбайностроения, научных сотрудников НИУ, аспирантов и преподавателей сельскохозяйственных ВУЗов.</a:t>
            </a: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60648"/>
            <a:ext cx="4320480" cy="6336704"/>
          </a:xfrm>
          <a:prstGeom prst="rect">
            <a:avLst/>
          </a:prstGeom>
          <a:ln>
            <a:noFill/>
          </a:ln>
          <a:effectLst>
            <a:outerShdw blurRad="190500" algn="tl" rotWithShape="0">
              <a:srgbClr val="000000">
                <a:alpha val="70000"/>
              </a:srgbClr>
            </a:outerShdw>
          </a:effectLst>
          <a:scene3d>
            <a:camera prst="perspectiveRight"/>
            <a:lightRig rig="threePt" dir="t"/>
          </a:scene3d>
        </p:spPr>
      </p:pic>
      <p:sp>
        <p:nvSpPr>
          <p:cNvPr id="8" name="Блок-схема: документ 7"/>
          <p:cNvSpPr/>
          <p:nvPr/>
        </p:nvSpPr>
        <p:spPr>
          <a:xfrm flipH="1">
            <a:off x="3987632"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90533"/>
            <a:ext cx="4896544" cy="2554545"/>
          </a:xfrm>
          <a:prstGeom prst="rect">
            <a:avLst/>
          </a:prstGeom>
          <a:noFill/>
        </p:spPr>
        <p:txBody>
          <a:bodyPr wrap="square" rtlCol="0">
            <a:spAutoFit/>
          </a:bodyPr>
          <a:lstStyle/>
          <a:p>
            <a:r>
              <a:rPr lang="ru-RU" sz="1600" b="1" dirty="0">
                <a:solidFill>
                  <a:srgbClr val="002060"/>
                </a:solidFill>
                <a:latin typeface="Bookman Old Style" pitchFamily="18" charset="0"/>
              </a:rPr>
              <a:t>631.3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Л 615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Липовский</a:t>
            </a:r>
            <a:r>
              <a:rPr lang="ru-RU" sz="1600" b="1" dirty="0">
                <a:solidFill>
                  <a:srgbClr val="002060"/>
                </a:solidFill>
                <a:latin typeface="Bookman Old Style" pitchFamily="18" charset="0"/>
              </a:rPr>
              <a:t>, М. И.</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Зерноуборочный комбайн: из прошлого - к новому поколению</a:t>
            </a:r>
            <a:r>
              <a:rPr lang="ru-RU" sz="1600" dirty="0">
                <a:solidFill>
                  <a:srgbClr val="002060"/>
                </a:solidFill>
                <a:latin typeface="Bookman Old Style" pitchFamily="18" charset="0"/>
              </a:rPr>
              <a:t> : монография / М. И. </a:t>
            </a:r>
            <a:r>
              <a:rPr lang="ru-RU" sz="1600" dirty="0" err="1">
                <a:solidFill>
                  <a:srgbClr val="002060"/>
                </a:solidFill>
                <a:latin typeface="Bookman Old Style" pitchFamily="18" charset="0"/>
              </a:rPr>
              <a:t>Липовский</a:t>
            </a:r>
            <a:r>
              <a:rPr lang="ru-RU" sz="1600" dirty="0">
                <a:solidFill>
                  <a:srgbClr val="002060"/>
                </a:solidFill>
                <a:latin typeface="Bookman Old Style" pitchFamily="18" charset="0"/>
              </a:rPr>
              <a:t>, А. Н. </a:t>
            </a:r>
            <a:r>
              <a:rPr lang="ru-RU" sz="1600" dirty="0" err="1">
                <a:solidFill>
                  <a:srgbClr val="002060"/>
                </a:solidFill>
                <a:latin typeface="Bookman Old Style" pitchFamily="18" charset="0"/>
              </a:rPr>
              <a:t>Перекопский</a:t>
            </a:r>
            <a:r>
              <a:rPr lang="ru-RU" sz="1600" dirty="0">
                <a:solidFill>
                  <a:srgbClr val="002060"/>
                </a:solidFill>
                <a:latin typeface="Bookman Old Style" pitchFamily="18" charset="0"/>
              </a:rPr>
              <a:t>. - Санкт-Петербург : ИАЭП, 2015. - 313 с. </a:t>
            </a:r>
            <a:r>
              <a:rPr lang="ru-RU" sz="1600" b="1" dirty="0">
                <a:solidFill>
                  <a:srgbClr val="002060"/>
                </a:solidFill>
                <a:latin typeface="Bookman Old Style" pitchFamily="18" charset="0"/>
              </a:rPr>
              <a:t>	</a:t>
            </a: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a:t>
            </a:r>
            <a:r>
              <a:rPr lang="ru-RU" sz="1600" b="1" dirty="0" smtClean="0">
                <a:solidFill>
                  <a:srgbClr val="002060"/>
                </a:solidFill>
                <a:latin typeface="Bookman Old Style" pitchFamily="18" charset="0"/>
              </a:rPr>
              <a:t>в: </a:t>
            </a:r>
          </a:p>
          <a:p>
            <a:pPr algn="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аблг</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530910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860032" y="3376151"/>
            <a:ext cx="4176464" cy="1585049"/>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Методика предназначена для научных сотрудников в области кормопроизводства, кормления сельскохозяйственных животных и технологии кормов, сотрудников агрохимических лабораторий, руководителей и специалистов зооветеринарной службы и кормопроизводства, слушателей курсов повышения квалификации</a:t>
            </a:r>
            <a:r>
              <a:rPr lang="ru-RU" sz="1200" dirty="0" smtClean="0">
                <a:solidFill>
                  <a:srgbClr val="002060"/>
                </a:solidFill>
                <a:latin typeface="Bookman Old Style" pitchFamily="18" charset="0"/>
              </a:rPr>
              <a:t>.</a:t>
            </a:r>
            <a:endParaRPr lang="ru-RU" sz="1200" dirty="0">
              <a:solidFill>
                <a:srgbClr val="002060"/>
              </a:solidFill>
              <a:latin typeface="Bookman Old Style"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289262"/>
            <a:ext cx="4536504" cy="6279476"/>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4" name="Блок-схема: документ 3"/>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308324"/>
          </a:xfrm>
          <a:prstGeom prst="rect">
            <a:avLst/>
          </a:prstGeom>
          <a:noFill/>
        </p:spPr>
        <p:txBody>
          <a:bodyPr wrap="square" rtlCol="0">
            <a:spAutoFit/>
          </a:bodyPr>
          <a:lstStyle/>
          <a:p>
            <a:r>
              <a:rPr lang="ru-RU" sz="1600" b="1" dirty="0">
                <a:solidFill>
                  <a:srgbClr val="002060"/>
                </a:solidFill>
                <a:latin typeface="Bookman Old Style" pitchFamily="18" charset="0"/>
              </a:rPr>
              <a:t>631.3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М 545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Методика </a:t>
            </a:r>
            <a:r>
              <a:rPr lang="ru-RU" sz="1600" b="1" dirty="0">
                <a:solidFill>
                  <a:srgbClr val="002060"/>
                </a:solidFill>
                <a:latin typeface="Bookman Old Style" pitchFamily="18" charset="0"/>
              </a:rPr>
              <a:t>определения механических примесей и обсеменения микрофлорой в силосе и сенаже </a:t>
            </a:r>
            <a:r>
              <a:rPr lang="ru-RU" sz="1600" dirty="0">
                <a:solidFill>
                  <a:srgbClr val="002060"/>
                </a:solidFill>
                <a:latin typeface="Bookman Old Style" pitchFamily="18" charset="0"/>
              </a:rPr>
              <a:t>: методический материал / сост. А. С. Абрамян [и др.]. - Дубровицы : ВИЖ </a:t>
            </a:r>
            <a:r>
              <a:rPr lang="ru-RU" sz="1600" dirty="0" err="1">
                <a:solidFill>
                  <a:srgbClr val="002060"/>
                </a:solidFill>
                <a:latin typeface="Bookman Old Style" pitchFamily="18" charset="0"/>
              </a:rPr>
              <a:t>Россельхозакадемии</a:t>
            </a:r>
            <a:r>
              <a:rPr lang="ru-RU" sz="1600" dirty="0">
                <a:solidFill>
                  <a:srgbClr val="002060"/>
                </a:solidFill>
                <a:latin typeface="Bookman Old Style" pitchFamily="18" charset="0"/>
              </a:rPr>
              <a:t>, 2013. - 24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984323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644008" y="3282805"/>
            <a:ext cx="4392488" cy="2693045"/>
          </a:xfrm>
          <a:prstGeom prst="rect">
            <a:avLst/>
          </a:prstGeom>
          <a:noFill/>
        </p:spPr>
        <p:txBody>
          <a:bodyPr wrap="square" rtlCol="0">
            <a:spAutoFit/>
          </a:bodyPr>
          <a:lstStyle/>
          <a:p>
            <a:pPr algn="ctr"/>
            <a:r>
              <a:rPr lang="ru-RU" sz="1300" b="1" dirty="0" smtClean="0">
                <a:solidFill>
                  <a:srgbClr val="002060"/>
                </a:solidFill>
                <a:latin typeface="Bookman Old Style" pitchFamily="18" charset="0"/>
              </a:rPr>
              <a:t>Аннотация: </a:t>
            </a:r>
            <a:r>
              <a:rPr lang="ru-RU" sz="1200" dirty="0">
                <a:solidFill>
                  <a:srgbClr val="002060"/>
                </a:solidFill>
                <a:latin typeface="Bookman Old Style" pitchFamily="18" charset="0"/>
              </a:rPr>
              <a:t>Приведенная в книге информация предназначена для использования широким кругом работников </a:t>
            </a:r>
            <a:r>
              <a:rPr lang="ru-RU" sz="1200" dirty="0" smtClean="0">
                <a:solidFill>
                  <a:srgbClr val="002060"/>
                </a:solidFill>
                <a:latin typeface="Bookman Old Style" pitchFamily="18" charset="0"/>
              </a:rPr>
              <a:t>научно-исследовательских </a:t>
            </a:r>
            <a:r>
              <a:rPr lang="ru-RU" sz="1200" dirty="0">
                <a:solidFill>
                  <a:srgbClr val="002060"/>
                </a:solidFill>
                <a:latin typeface="Bookman Old Style" pitchFamily="18" charset="0"/>
              </a:rPr>
              <a:t>и проектных организаций, сельскохозяйственных предприятий, региональными сельскохозяйственными органами исполнительной власти, в качестве </a:t>
            </a:r>
            <a:r>
              <a:rPr lang="ru-RU" sz="1200" dirty="0" smtClean="0">
                <a:solidFill>
                  <a:srgbClr val="002060"/>
                </a:solidFill>
                <a:latin typeface="Bookman Old Style" pitchFamily="18" charset="0"/>
              </a:rPr>
              <a:t>научно </a:t>
            </a:r>
            <a:r>
              <a:rPr lang="ru-RU" sz="1200" dirty="0">
                <a:solidFill>
                  <a:srgbClr val="002060"/>
                </a:solidFill>
                <a:latin typeface="Bookman Old Style" pitchFamily="18" charset="0"/>
              </a:rPr>
              <a:t>обоснованной информационной базы при проведении работ по технологической модернизации отдельных отраслей растениеводства на уровне региона и отдельных сельскохозяйственных предприятий; в качестве пособия для использования в учебном процессе в системе подготовки и повышения квалификации специалистов сельского хозяйства.</a:t>
            </a: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306578"/>
            <a:ext cx="4591566" cy="6244843"/>
          </a:xfrm>
          <a:prstGeom prst="rect">
            <a:avLst/>
          </a:prstGeom>
          <a:scene3d>
            <a:camera prst="perspectiveRight"/>
            <a:lightRig rig="threePt" dir="t"/>
          </a:scene3d>
        </p:spPr>
      </p:pic>
      <p:sp>
        <p:nvSpPr>
          <p:cNvPr id="8" name="Блок-схема: документ 7"/>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554545"/>
          </a:xfrm>
          <a:prstGeom prst="rect">
            <a:avLst/>
          </a:prstGeom>
          <a:noFill/>
        </p:spPr>
        <p:txBody>
          <a:bodyPr wrap="square" rtlCol="0">
            <a:spAutoFit/>
          </a:bodyPr>
          <a:lstStyle/>
          <a:p>
            <a:r>
              <a:rPr lang="ru-RU" sz="1600" b="1" dirty="0">
                <a:solidFill>
                  <a:srgbClr val="002060"/>
                </a:solidFill>
                <a:latin typeface="Bookman Old Style" pitchFamily="18" charset="0"/>
              </a:rPr>
              <a:t>631.3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Т 384</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Технологическая </a:t>
            </a:r>
            <a:r>
              <a:rPr lang="ru-RU" sz="1600" b="1" dirty="0">
                <a:solidFill>
                  <a:srgbClr val="002060"/>
                </a:solidFill>
                <a:latin typeface="Bookman Old Style" pitchFamily="18" charset="0"/>
              </a:rPr>
              <a:t>модернизация отраслей растениеводства АПК Северо-Западного федерального округа </a:t>
            </a:r>
            <a:r>
              <a:rPr lang="ru-RU" sz="1600" dirty="0">
                <a:solidFill>
                  <a:srgbClr val="002060"/>
                </a:solidFill>
                <a:latin typeface="Bookman Old Style" pitchFamily="18" charset="0"/>
              </a:rPr>
              <a:t>: научное издание / В. Д. Попов [и др.]. - СПб. : СЗ НИИМЭСХ </a:t>
            </a:r>
            <a:r>
              <a:rPr lang="ru-RU" sz="1600" dirty="0" err="1">
                <a:solidFill>
                  <a:srgbClr val="002060"/>
                </a:solidFill>
                <a:latin typeface="Bookman Old Style" pitchFamily="18" charset="0"/>
              </a:rPr>
              <a:t>Россельхозакадемии</a:t>
            </a:r>
            <a:r>
              <a:rPr lang="ru-RU" sz="1600" dirty="0">
                <a:solidFill>
                  <a:srgbClr val="002060"/>
                </a:solidFill>
                <a:latin typeface="Bookman Old Style" pitchFamily="18" charset="0"/>
              </a:rPr>
              <a:t>, 2014. - 287 с.</a:t>
            </a: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a:t>
            </a:r>
            <a:r>
              <a:rPr lang="ru-RU" sz="1600" b="1" dirty="0" smtClean="0">
                <a:solidFill>
                  <a:srgbClr val="002060"/>
                </a:solidFill>
                <a:latin typeface="Bookman Old Style" pitchFamily="18" charset="0"/>
              </a:rPr>
              <a:t>в: </a:t>
            </a:r>
          </a:p>
          <a:p>
            <a:pPr algn="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040384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2139047"/>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Учебник содержит региональную характеристику почвенного покрова России, основанную на рассмотрении географии почвообразующих процессов на фоне кратких сведений о физико-географических особенностях крупных регионов. В нем отражены современные представления о составе почвенного покрова России, причинных его формирования и факторах, определяющих его дифференциацию. Учебный материал четко систематизирован и написан в доступной для понимания форме.</a:t>
            </a:r>
          </a:p>
        </p:txBody>
      </p:sp>
      <p:pic>
        <p:nvPicPr>
          <p:cNvPr id="30722" name="Picture 2" descr="C:\Users\tretyakova-nv\Desktop\выставка\Юрайт Восток\Изображение 0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372" y="260647"/>
            <a:ext cx="4228604" cy="6324453"/>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5936" y="116632"/>
            <a:ext cx="5040560" cy="273630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24536" cy="2062103"/>
          </a:xfrm>
          <a:prstGeom prst="rect">
            <a:avLst/>
          </a:prstGeom>
          <a:noFill/>
        </p:spPr>
        <p:txBody>
          <a:bodyPr wrap="square" rtlCol="0">
            <a:spAutoFit/>
          </a:bodyPr>
          <a:lstStyle/>
          <a:p>
            <a:r>
              <a:rPr lang="ru-RU" sz="1600" b="1" dirty="0">
                <a:solidFill>
                  <a:srgbClr val="002060"/>
                </a:solidFill>
                <a:latin typeface="Bookman Old Style" pitchFamily="18" charset="0"/>
              </a:rPr>
              <a:t>631.4</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Г 371</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Герасимова</a:t>
            </a:r>
            <a:r>
              <a:rPr lang="ru-RU" sz="1600" b="1" dirty="0">
                <a:solidFill>
                  <a:srgbClr val="002060"/>
                </a:solidFill>
                <a:latin typeface="Bookman Old Style" pitchFamily="18" charset="0"/>
              </a:rPr>
              <a:t>, М. И.</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География почв</a:t>
            </a:r>
            <a:r>
              <a:rPr lang="ru-RU" sz="1600" dirty="0">
                <a:solidFill>
                  <a:srgbClr val="002060"/>
                </a:solidFill>
                <a:latin typeface="Bookman Old Style" pitchFamily="18" charset="0"/>
              </a:rPr>
              <a:t> : учебник и практикум для академического бакалавриата / М. И. Герасимова. - 3-е изд., </a:t>
            </a:r>
            <a:r>
              <a:rPr lang="ru-RU" sz="1600" dirty="0" err="1">
                <a:solidFill>
                  <a:srgbClr val="002060"/>
                </a:solidFill>
                <a:latin typeface="Bookman Old Style" pitchFamily="18" charset="0"/>
              </a:rPr>
              <a:t>испр</a:t>
            </a:r>
            <a:r>
              <a:rPr lang="ru-RU" sz="1600" dirty="0">
                <a:solidFill>
                  <a:srgbClr val="002060"/>
                </a:solidFill>
                <a:latin typeface="Bookman Old Style" pitchFamily="18" charset="0"/>
              </a:rPr>
              <a:t>. и доп.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- 328 с. </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315270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644008" y="3068960"/>
            <a:ext cx="4392488" cy="1754326"/>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Почвоведение является одной из важнейших естественно-научных дисциплин и составляет теоретическую основу практической деятельности инженера-эколога, инженера-строителя и находится в тесной взаимосвязи с инженерной геологией и другими науками о Земле. Почвоведение, собственно, и является одной из комплекса наук о Земле и в большинстве своём использует общие научно-методологические </a:t>
            </a:r>
            <a:r>
              <a:rPr lang="ru-RU" sz="1200" dirty="0" smtClean="0">
                <a:solidFill>
                  <a:srgbClr val="002060"/>
                </a:solidFill>
                <a:latin typeface="Bookman Old Style" pitchFamily="18" charset="0"/>
              </a:rPr>
              <a:t>принципы.</a:t>
            </a:r>
            <a:endParaRPr lang="ru-RU" sz="120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40432"/>
            <a:ext cx="4419242" cy="6359016"/>
          </a:xfrm>
          <a:prstGeom prst="rect">
            <a:avLst/>
          </a:prstGeom>
          <a:scene3d>
            <a:camera prst="perspectiveRight"/>
            <a:lightRig rig="threePt" dir="t"/>
          </a:scene3d>
        </p:spPr>
      </p:pic>
      <p:sp>
        <p:nvSpPr>
          <p:cNvPr id="4" name="Блок-схема: документ 3"/>
          <p:cNvSpPr/>
          <p:nvPr/>
        </p:nvSpPr>
        <p:spPr>
          <a:xfrm flipH="1">
            <a:off x="3995936" y="11663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220427"/>
            <a:ext cx="4896544" cy="2062103"/>
          </a:xfrm>
          <a:prstGeom prst="rect">
            <a:avLst/>
          </a:prstGeom>
          <a:noFill/>
        </p:spPr>
        <p:txBody>
          <a:bodyPr wrap="square" rtlCol="0">
            <a:spAutoFit/>
          </a:bodyPr>
          <a:lstStyle/>
          <a:p>
            <a:r>
              <a:rPr lang="ru-RU" sz="1600" b="1" dirty="0">
                <a:solidFill>
                  <a:srgbClr val="002060"/>
                </a:solidFill>
                <a:latin typeface="Bookman Old Style" pitchFamily="18" charset="0"/>
              </a:rPr>
              <a:t>631.4</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П 375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Платов</a:t>
            </a:r>
            <a:r>
              <a:rPr lang="ru-RU" sz="1600" b="1" dirty="0">
                <a:solidFill>
                  <a:srgbClr val="002060"/>
                </a:solidFill>
                <a:latin typeface="Bookman Old Style" pitchFamily="18" charset="0"/>
              </a:rPr>
              <a:t>, Н. А.</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Почвоведение для строителей</a:t>
            </a:r>
            <a:r>
              <a:rPr lang="ru-RU" sz="1600" dirty="0">
                <a:solidFill>
                  <a:srgbClr val="002060"/>
                </a:solidFill>
                <a:latin typeface="Bookman Old Style" pitchFamily="18" charset="0"/>
              </a:rPr>
              <a:t> : учебное пособие / Н. А. Платов, А. А. </a:t>
            </a:r>
            <a:r>
              <a:rPr lang="ru-RU" sz="1600" dirty="0" err="1">
                <a:solidFill>
                  <a:srgbClr val="002060"/>
                </a:solidFill>
                <a:latin typeface="Bookman Old Style" pitchFamily="18" charset="0"/>
              </a:rPr>
              <a:t>Лаврусевич</a:t>
            </a:r>
            <a:r>
              <a:rPr lang="ru-RU" sz="1600" dirty="0">
                <a:solidFill>
                  <a:srgbClr val="002060"/>
                </a:solidFill>
                <a:latin typeface="Bookman Old Style" pitchFamily="18" charset="0"/>
              </a:rPr>
              <a:t> ; ред. В. Ш. Мерзлякова. - Москва : АСВ, 2016. - 94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a:t>
            </a: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127686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54" y="260648"/>
            <a:ext cx="4598637" cy="6340964"/>
          </a:xfrm>
          <a:prstGeom prst="rect">
            <a:avLst/>
          </a:prstGeom>
          <a:ln>
            <a:noFill/>
          </a:ln>
          <a:effectLst>
            <a:outerShdw blurRad="190500" algn="tl" rotWithShape="0">
              <a:srgbClr val="000000">
                <a:alpha val="70000"/>
              </a:srgbClr>
            </a:outerShdw>
          </a:effectLst>
          <a:scene3d>
            <a:camera prst="perspectiveRight"/>
            <a:lightRig rig="threePt" dir="t"/>
          </a:scene3d>
        </p:spPr>
      </p:pic>
      <p:sp>
        <p:nvSpPr>
          <p:cNvPr id="4" name="Блок-схема: документ 3"/>
          <p:cNvSpPr/>
          <p:nvPr/>
        </p:nvSpPr>
        <p:spPr>
          <a:xfrm flipH="1">
            <a:off x="3851920" y="116633"/>
            <a:ext cx="5184576" cy="309634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923928" y="188640"/>
            <a:ext cx="5040560" cy="2800767"/>
          </a:xfrm>
          <a:prstGeom prst="rect">
            <a:avLst/>
          </a:prstGeom>
          <a:noFill/>
        </p:spPr>
        <p:txBody>
          <a:bodyPr wrap="square" rtlCol="0">
            <a:spAutoFit/>
          </a:bodyPr>
          <a:lstStyle/>
          <a:p>
            <a:r>
              <a:rPr lang="ru-RU" sz="1600" b="1" dirty="0">
                <a:solidFill>
                  <a:srgbClr val="002060"/>
                </a:solidFill>
                <a:latin typeface="Bookman Old Style" pitchFamily="18" charset="0"/>
              </a:rPr>
              <a:t>631.9</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Р 362</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Рекомендации </a:t>
            </a:r>
            <a:r>
              <a:rPr lang="ru-RU" sz="1600" b="1" dirty="0">
                <a:solidFill>
                  <a:srgbClr val="002060"/>
                </a:solidFill>
                <a:latin typeface="Bookman Old Style" pitchFamily="18" charset="0"/>
              </a:rPr>
              <a:t>по обоснованию экологически безопасного размещения и функционирования животноводческих и птицеводческих предприятий </a:t>
            </a:r>
            <a:r>
              <a:rPr lang="ru-RU" sz="1600" dirty="0">
                <a:solidFill>
                  <a:srgbClr val="002060"/>
                </a:solidFill>
                <a:latin typeface="Bookman Old Style" pitchFamily="18" charset="0"/>
              </a:rPr>
              <a:t>: научное издание / А. Ю. Брюханов [и др.] ; ред. А. Ю. Брюханов. - Санкт-Петербург : ИАЭП, 2015. - 48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endParaRPr lang="ru-RU" sz="1600" b="1" dirty="0" smtClean="0">
              <a:solidFill>
                <a:srgbClr val="002060"/>
              </a:solidFill>
              <a:latin typeface="Bookman Old Style" pitchFamily="18" charset="0"/>
            </a:endParaRPr>
          </a:p>
          <a:p>
            <a:pPr algn="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ветаб</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103878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1" y="3068960"/>
            <a:ext cx="4829408" cy="2877711"/>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Содержание настоящего учебника включает изложение наиболее важных и общих проблем современной фитопатологии: описание причин и возбудителей болезней растений, основ иммунитета к ним; основы эпидемиологии; принципы и методы защиты растений, включая селекцию и </a:t>
            </a:r>
            <a:r>
              <a:rPr lang="ru-RU" sz="1200" dirty="0" err="1">
                <a:solidFill>
                  <a:srgbClr val="002060"/>
                </a:solidFill>
                <a:latin typeface="Bookman Old Style" pitchFamily="18" charset="0"/>
              </a:rPr>
              <a:t>сорторазмещение</a:t>
            </a:r>
            <a:r>
              <a:rPr lang="ru-RU" sz="1200" dirty="0">
                <a:solidFill>
                  <a:srgbClr val="002060"/>
                </a:solidFill>
                <a:latin typeface="Bookman Old Style" pitchFamily="18" charset="0"/>
              </a:rPr>
              <a:t>, химическую и биологическую защиту, интегрированную борьбу с болезнями и вредителями. Отдельная глава содержит описание методов диагностики возбудителей грибных, бактериальных и вирусных болезней, включая современные методы геномных и </a:t>
            </a:r>
            <a:r>
              <a:rPr lang="ru-RU" sz="1200" dirty="0" err="1">
                <a:solidFill>
                  <a:srgbClr val="002060"/>
                </a:solidFill>
                <a:latin typeface="Bookman Old Style" pitchFamily="18" charset="0"/>
              </a:rPr>
              <a:t>протеомных</a:t>
            </a:r>
            <a:r>
              <a:rPr lang="ru-RU" sz="1200" dirty="0">
                <a:solidFill>
                  <a:srgbClr val="002060"/>
                </a:solidFill>
                <a:latin typeface="Bookman Old Style" pitchFamily="18" charset="0"/>
              </a:rPr>
              <a:t> технологий. Книга рассчитана как на студентов сельскохозяйственных и лесотехнических вузов, так и аспирантов, преподавателей, научных сотрудников, агрономов, других специалистов по защите растений.</a:t>
            </a:r>
          </a:p>
        </p:txBody>
      </p:sp>
      <p:pic>
        <p:nvPicPr>
          <p:cNvPr id="34818" name="Picture 2" descr="C:\Users\tretyakova-nv\Desktop\выставка\Юрайт Восток\Изображение 0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8"/>
            <a:ext cx="4176464" cy="6356662"/>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000808" y="116632"/>
            <a:ext cx="5040560" cy="273630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24536" cy="2308324"/>
          </a:xfrm>
          <a:prstGeom prst="rect">
            <a:avLst/>
          </a:prstGeom>
          <a:noFill/>
        </p:spPr>
        <p:txBody>
          <a:bodyPr wrap="square" rtlCol="0">
            <a:spAutoFit/>
          </a:bodyPr>
          <a:lstStyle/>
          <a:p>
            <a:r>
              <a:rPr lang="ru-RU" sz="1600" b="1" dirty="0">
                <a:solidFill>
                  <a:srgbClr val="002060"/>
                </a:solidFill>
                <a:latin typeface="Bookman Old Style" pitchFamily="18" charset="0"/>
              </a:rPr>
              <a:t>632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Д 931</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Дьяков</a:t>
            </a:r>
            <a:r>
              <a:rPr lang="ru-RU" sz="1600" b="1" dirty="0">
                <a:solidFill>
                  <a:srgbClr val="002060"/>
                </a:solidFill>
                <a:latin typeface="Bookman Old Style" pitchFamily="18" charset="0"/>
              </a:rPr>
              <a:t>, Ю. Т.</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Общая фитопатология</a:t>
            </a:r>
            <a:r>
              <a:rPr lang="ru-RU" sz="1600" dirty="0">
                <a:solidFill>
                  <a:srgbClr val="002060"/>
                </a:solidFill>
                <a:latin typeface="Bookman Old Style" pitchFamily="18" charset="0"/>
              </a:rPr>
              <a:t> [Текст] : учебное пособие для академического бакалавриата / Ю. Т. Дьяков, С. Н. Еланский.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- 230 с. </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endParaRPr lang="ru-RU" sz="1600" b="1" dirty="0" smtClean="0">
              <a:solidFill>
                <a:srgbClr val="002060"/>
              </a:solidFill>
              <a:latin typeface="Bookman Old Style" pitchFamily="18" charset="0"/>
            </a:endParaRPr>
          </a:p>
          <a:p>
            <a:pPr algn="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42041081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83968" y="3381087"/>
            <a:ext cx="4752933" cy="3170099"/>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00" dirty="0">
                <a:solidFill>
                  <a:srgbClr val="002060"/>
                </a:solidFill>
                <a:latin typeface="Bookman Old Style" pitchFamily="18" charset="0"/>
              </a:rPr>
              <a:t>Болезни растений приводят к существенным потерям урожая сельскохозяйственных культур. При этом потери выражаются не только в уменьшении урожая, но также и в ухудшении его качества. Для того чтобы снизить эти потери, улучшить фитосанитарную обстановку на посевах сельскохозяйственных культур, необходимо знать симптомы болезни, возбудителей заболевания, особенности их биологии, эффективность различных мероприятий, способствующих снижению вредоносности возбудителей болезней. Цель данного учебника — дать студентам представление о наиболее опасных заболеваниях растений, причинах возникновения болезней, факторах, способствующих развитию того или иного заболевания, методах защиты растений от болезни. Учебник предназначен для студентов-бакалавров, поэтому в нем излагается конкретный материал по симптомам болезни, возбудителю заболевания и защите от болезни, т.е. то, что необходимо знать агроному-практику по защите растений. К учебнику прилагается CD-диск с цветными иллюстрациями.</a:t>
            </a:r>
          </a:p>
        </p:txBody>
      </p:sp>
      <p:pic>
        <p:nvPicPr>
          <p:cNvPr id="48130" name="Picture 2" descr="C:\Users\tretyakova-nv\Desktop\выставка\Юрайт Восток\Изображение 04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8"/>
            <a:ext cx="4248472"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23928" y="116632"/>
            <a:ext cx="5123168" cy="2880320"/>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995936" y="188640"/>
            <a:ext cx="4968552" cy="2631490"/>
          </a:xfrm>
          <a:prstGeom prst="rect">
            <a:avLst/>
          </a:prstGeom>
          <a:noFill/>
        </p:spPr>
        <p:txBody>
          <a:bodyPr wrap="square" rtlCol="0">
            <a:spAutoFit/>
          </a:bodyPr>
          <a:lstStyle/>
          <a:p>
            <a:r>
              <a:rPr lang="ru-RU" sz="1500" b="1" dirty="0">
                <a:solidFill>
                  <a:srgbClr val="002060"/>
                </a:solidFill>
                <a:latin typeface="Bookman Old Style" pitchFamily="18" charset="0"/>
              </a:rPr>
              <a:t>632</a:t>
            </a:r>
            <a:br>
              <a:rPr lang="ru-RU" sz="1500" b="1" dirty="0">
                <a:solidFill>
                  <a:srgbClr val="002060"/>
                </a:solidFill>
                <a:latin typeface="Bookman Old Style" pitchFamily="18" charset="0"/>
              </a:rPr>
            </a:br>
            <a:r>
              <a:rPr lang="ru-RU" sz="1500" b="1" dirty="0">
                <a:solidFill>
                  <a:srgbClr val="002060"/>
                </a:solidFill>
                <a:latin typeface="Bookman Old Style" pitchFamily="18" charset="0"/>
              </a:rPr>
              <a:t>Л 368</a:t>
            </a:r>
            <a:br>
              <a:rPr lang="ru-RU" sz="1500" b="1" dirty="0">
                <a:solidFill>
                  <a:srgbClr val="002060"/>
                </a:solidFill>
                <a:latin typeface="Bookman Old Style" pitchFamily="18" charset="0"/>
              </a:rPr>
            </a:br>
            <a:r>
              <a:rPr lang="ru-RU" sz="1500" b="1" dirty="0" smtClean="0">
                <a:solidFill>
                  <a:srgbClr val="002060"/>
                </a:solidFill>
                <a:latin typeface="Bookman Old Style" pitchFamily="18" charset="0"/>
              </a:rPr>
              <a:t>	Левитин</a:t>
            </a:r>
            <a:r>
              <a:rPr lang="ru-RU" sz="1500" b="1" dirty="0">
                <a:solidFill>
                  <a:srgbClr val="002060"/>
                </a:solidFill>
                <a:latin typeface="Bookman Old Style" pitchFamily="18" charset="0"/>
              </a:rPr>
              <a:t>, М. М.</a:t>
            </a:r>
            <a:r>
              <a:rPr lang="ru-RU" sz="1500" dirty="0">
                <a:solidFill>
                  <a:srgbClr val="002060"/>
                </a:solidFill>
                <a:latin typeface="Bookman Old Style" pitchFamily="18" charset="0"/>
              </a:rPr>
              <a:t> </a:t>
            </a:r>
            <a:r>
              <a:rPr lang="ru-RU" sz="1500" b="1" dirty="0">
                <a:solidFill>
                  <a:srgbClr val="002060"/>
                </a:solidFill>
                <a:latin typeface="Bookman Old Style" pitchFamily="18" charset="0"/>
              </a:rPr>
              <a:t>Сельскохозяйственная фитопатология</a:t>
            </a:r>
            <a:r>
              <a:rPr lang="ru-RU" sz="1500" dirty="0">
                <a:solidFill>
                  <a:srgbClr val="002060"/>
                </a:solidFill>
                <a:latin typeface="Bookman Old Style" pitchFamily="18" charset="0"/>
              </a:rPr>
              <a:t> : учебное пособие для академического бакалавриата / М. М. Левитин. - Москва : </a:t>
            </a:r>
            <a:r>
              <a:rPr lang="ru-RU" sz="1500" dirty="0" err="1">
                <a:solidFill>
                  <a:srgbClr val="002060"/>
                </a:solidFill>
                <a:latin typeface="Bookman Old Style" pitchFamily="18" charset="0"/>
              </a:rPr>
              <a:t>Юрайт</a:t>
            </a:r>
            <a:r>
              <a:rPr lang="ru-RU" sz="1500" dirty="0">
                <a:solidFill>
                  <a:srgbClr val="002060"/>
                </a:solidFill>
                <a:latin typeface="Bookman Old Style" pitchFamily="18" charset="0"/>
              </a:rPr>
              <a:t>, 2016. - 281 с. : рис., табл. + 1 эл. опт. диск (CD-ROM). </a:t>
            </a:r>
            <a:endParaRPr lang="ru-RU" sz="1500" dirty="0" smtClean="0">
              <a:solidFill>
                <a:srgbClr val="002060"/>
              </a:solidFill>
              <a:latin typeface="Bookman Old Style" pitchFamily="18" charset="0"/>
            </a:endParaRPr>
          </a:p>
          <a:p>
            <a:pPr algn="r"/>
            <a:r>
              <a:rPr lang="ru-RU" sz="1500" b="1" dirty="0" smtClean="0">
                <a:solidFill>
                  <a:srgbClr val="002060"/>
                </a:solidFill>
                <a:latin typeface="Bookman Old Style" pitchFamily="18" charset="0"/>
              </a:rPr>
              <a:t>Издание </a:t>
            </a:r>
            <a:r>
              <a:rPr lang="ru-RU" sz="1500" b="1" dirty="0">
                <a:solidFill>
                  <a:srgbClr val="002060"/>
                </a:solidFill>
                <a:latin typeface="Bookman Old Style" pitchFamily="18" charset="0"/>
              </a:rPr>
              <a:t>находится в: </a:t>
            </a:r>
            <a:endParaRPr lang="ru-RU" sz="1500" b="1" dirty="0" smtClean="0">
              <a:solidFill>
                <a:srgbClr val="002060"/>
              </a:solidFill>
              <a:latin typeface="Bookman Old Style" pitchFamily="18" charset="0"/>
            </a:endParaRPr>
          </a:p>
          <a:p>
            <a:pPr algn="r"/>
            <a:r>
              <a:rPr lang="ru-RU" sz="1500" b="1" dirty="0" err="1" smtClean="0">
                <a:solidFill>
                  <a:srgbClr val="002060"/>
                </a:solidFill>
                <a:latin typeface="Bookman Old Style" pitchFamily="18" charset="0"/>
              </a:rPr>
              <a:t>чз</a:t>
            </a:r>
            <a:r>
              <a:rPr lang="ru-RU" sz="1500" b="1" dirty="0" smtClean="0">
                <a:solidFill>
                  <a:srgbClr val="002060"/>
                </a:solidFill>
                <a:latin typeface="Bookman Old Style" pitchFamily="18" charset="0"/>
              </a:rPr>
              <a:t> </a:t>
            </a:r>
            <a:r>
              <a:rPr lang="ru-RU" sz="1500" b="1" dirty="0">
                <a:solidFill>
                  <a:srgbClr val="002060"/>
                </a:solidFill>
                <a:latin typeface="Bookman Old Style" pitchFamily="18" charset="0"/>
              </a:rPr>
              <a:t>(1), </a:t>
            </a:r>
            <a:r>
              <a:rPr lang="ru-RU" sz="1500" b="1" dirty="0" err="1">
                <a:solidFill>
                  <a:srgbClr val="002060"/>
                </a:solidFill>
                <a:latin typeface="Bookman Old Style" pitchFamily="18" charset="0"/>
              </a:rPr>
              <a:t>чзлг</a:t>
            </a:r>
            <a:r>
              <a:rPr lang="ru-RU" sz="1500" b="1" dirty="0">
                <a:solidFill>
                  <a:srgbClr val="002060"/>
                </a:solidFill>
                <a:latin typeface="Bookman Old Style" pitchFamily="18" charset="0"/>
              </a:rPr>
              <a:t> (1), </a:t>
            </a:r>
            <a:r>
              <a:rPr lang="ru-RU" sz="1500" b="1" dirty="0" err="1">
                <a:solidFill>
                  <a:srgbClr val="002060"/>
                </a:solidFill>
                <a:latin typeface="Bookman Old Style" pitchFamily="18" charset="0"/>
              </a:rPr>
              <a:t>кх</a:t>
            </a:r>
            <a:r>
              <a:rPr lang="ru-RU" sz="1500" b="1" dirty="0">
                <a:solidFill>
                  <a:srgbClr val="002060"/>
                </a:solidFill>
                <a:latin typeface="Bookman Old Style" pitchFamily="18" charset="0"/>
              </a:rPr>
              <a:t> (1), </a:t>
            </a:r>
            <a:endParaRPr lang="ru-RU" sz="1500" b="1" dirty="0" smtClean="0">
              <a:solidFill>
                <a:srgbClr val="002060"/>
              </a:solidFill>
              <a:latin typeface="Bookman Old Style" pitchFamily="18" charset="0"/>
            </a:endParaRPr>
          </a:p>
          <a:p>
            <a:pPr algn="r"/>
            <a:r>
              <a:rPr lang="ru-RU" sz="1500" b="1" dirty="0" err="1" smtClean="0">
                <a:solidFill>
                  <a:srgbClr val="002060"/>
                </a:solidFill>
                <a:latin typeface="Bookman Old Style" pitchFamily="18" charset="0"/>
              </a:rPr>
              <a:t>учаб</a:t>
            </a:r>
            <a:r>
              <a:rPr lang="ru-RU" sz="1500" b="1" dirty="0" smtClean="0">
                <a:solidFill>
                  <a:srgbClr val="002060"/>
                </a:solidFill>
                <a:latin typeface="Bookman Old Style" pitchFamily="18" charset="0"/>
              </a:rPr>
              <a:t> </a:t>
            </a:r>
            <a:r>
              <a:rPr lang="ru-RU" sz="1500" b="1" dirty="0">
                <a:solidFill>
                  <a:srgbClr val="002060"/>
                </a:solidFill>
                <a:latin typeface="Bookman Old Style" pitchFamily="18" charset="0"/>
              </a:rPr>
              <a:t>(10), </a:t>
            </a:r>
            <a:r>
              <a:rPr lang="ru-RU" sz="1500" b="1" dirty="0" err="1">
                <a:solidFill>
                  <a:srgbClr val="002060"/>
                </a:solidFill>
                <a:latin typeface="Bookman Old Style" pitchFamily="18" charset="0"/>
              </a:rPr>
              <a:t>золг</a:t>
            </a:r>
            <a:r>
              <a:rPr lang="ru-RU" sz="1500" b="1" dirty="0">
                <a:solidFill>
                  <a:srgbClr val="002060"/>
                </a:solidFill>
                <a:latin typeface="Bookman Old Style" pitchFamily="18" charset="0"/>
              </a:rPr>
              <a:t> (7) </a:t>
            </a:r>
          </a:p>
        </p:txBody>
      </p:sp>
    </p:spTree>
    <p:extLst>
      <p:ext uri="{BB962C8B-B14F-4D97-AF65-F5344CB8AC3E}">
        <p14:creationId xmlns:p14="http://schemas.microsoft.com/office/powerpoint/2010/main" val="2453511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75956" y="3284984"/>
            <a:ext cx="4860539" cy="2877711"/>
          </a:xfrm>
          <a:prstGeom prst="rect">
            <a:avLst/>
          </a:prstGeom>
          <a:noFill/>
        </p:spPr>
        <p:txBody>
          <a:bodyPr wrap="square" rtlCol="0">
            <a:spAutoFit/>
          </a:bodyPr>
          <a:lstStyle/>
          <a:p>
            <a:pPr algn="ctr"/>
            <a:r>
              <a:rPr lang="ru-RU" sz="1600" b="1" dirty="0">
                <a:solidFill>
                  <a:srgbClr val="002060"/>
                </a:solidFill>
                <a:latin typeface="Bookman Old Style" pitchFamily="18" charset="0"/>
              </a:rPr>
              <a:t>Аннотация</a:t>
            </a:r>
            <a:r>
              <a:rPr lang="ru-RU" sz="1600" b="1" dirty="0" smtClean="0">
                <a:solidFill>
                  <a:srgbClr val="002060"/>
                </a:solidFill>
                <a:latin typeface="Bookman Old Style" pitchFamily="18" charset="0"/>
              </a:rPr>
              <a:t>: </a:t>
            </a:r>
            <a:r>
              <a:rPr lang="ru-RU" sz="1500" dirty="0">
                <a:solidFill>
                  <a:srgbClr val="002060"/>
                </a:solidFill>
                <a:latin typeface="Bookman Old Style" pitchFamily="18" charset="0"/>
              </a:rPr>
              <a:t>В монографии рассмотрена динамика типичных для лесостепи Западной Сибири инфекционных болезней и засоренности посевов колосовых культур в </a:t>
            </a:r>
            <a:r>
              <a:rPr lang="ru-RU" sz="1500" dirty="0" err="1">
                <a:solidFill>
                  <a:srgbClr val="002060"/>
                </a:solidFill>
                <a:latin typeface="Bookman Old Style" pitchFamily="18" charset="0"/>
              </a:rPr>
              <a:t>агротехнологиях</a:t>
            </a:r>
            <a:r>
              <a:rPr lang="ru-RU" sz="1500" dirty="0">
                <a:solidFill>
                  <a:srgbClr val="002060"/>
                </a:solidFill>
                <a:latin typeface="Bookman Old Style" pitchFamily="18" charset="0"/>
              </a:rPr>
              <a:t> с длительным применением минимизации основной обработки почвы (более 30 лет) на разных фонах химизации в зависимости от тепло- и влагообеспеченности в период их </a:t>
            </a:r>
            <a:r>
              <a:rPr lang="ru-RU" sz="1500" dirty="0" smtClean="0">
                <a:solidFill>
                  <a:srgbClr val="002060"/>
                </a:solidFill>
                <a:latin typeface="Bookman Old Style" pitchFamily="18" charset="0"/>
              </a:rPr>
              <a:t>вегетации. Дана </a:t>
            </a:r>
            <a:r>
              <a:rPr lang="ru-RU" sz="1500" dirty="0">
                <a:solidFill>
                  <a:srgbClr val="002060"/>
                </a:solidFill>
                <a:latin typeface="Bookman Old Style" pitchFamily="18" charset="0"/>
              </a:rPr>
              <a:t>характеристика наиболее распространенных инфекций и различных типов засоренности зерновых </a:t>
            </a:r>
            <a:r>
              <a:rPr lang="ru-RU" sz="1500" dirty="0" err="1">
                <a:solidFill>
                  <a:srgbClr val="002060"/>
                </a:solidFill>
                <a:latin typeface="Bookman Old Style" pitchFamily="18" charset="0"/>
              </a:rPr>
              <a:t>агроценозов</a:t>
            </a:r>
            <a:r>
              <a:rPr lang="ru-RU" sz="1500" dirty="0">
                <a:solidFill>
                  <a:srgbClr val="002060"/>
                </a:solidFill>
                <a:latin typeface="Bookman Old Style" pitchFamily="18" charset="0"/>
              </a:rPr>
              <a:t>.</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181" y="290961"/>
            <a:ext cx="3985776" cy="6150693"/>
          </a:xfrm>
          <a:prstGeom prst="rect">
            <a:avLst/>
          </a:prstGeom>
          <a:scene3d>
            <a:camera prst="perspectiveRight"/>
            <a:lightRig rig="threePt" dir="t"/>
          </a:scene3d>
        </p:spPr>
      </p:pic>
      <p:sp>
        <p:nvSpPr>
          <p:cNvPr id="8" name="Блок-схема: документ 7"/>
          <p:cNvSpPr/>
          <p:nvPr/>
        </p:nvSpPr>
        <p:spPr>
          <a:xfrm flipH="1">
            <a:off x="3995936"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431435"/>
          </a:xfrm>
          <a:prstGeom prst="rect">
            <a:avLst/>
          </a:prstGeom>
          <a:noFill/>
        </p:spPr>
        <p:txBody>
          <a:bodyPr wrap="square" rtlCol="0">
            <a:spAutoFit/>
          </a:bodyPr>
          <a:lstStyle/>
          <a:p>
            <a:r>
              <a:rPr lang="ru-RU" sz="1600" b="1" dirty="0">
                <a:solidFill>
                  <a:srgbClr val="002060"/>
                </a:solidFill>
                <a:latin typeface="Bookman Old Style" pitchFamily="18" charset="0"/>
              </a:rPr>
              <a:t>632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 383</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Синещеков</a:t>
            </a:r>
            <a:r>
              <a:rPr lang="ru-RU" sz="1600" b="1" dirty="0">
                <a:solidFill>
                  <a:srgbClr val="002060"/>
                </a:solidFill>
                <a:latin typeface="Bookman Old Style" pitchFamily="18" charset="0"/>
              </a:rPr>
              <a:t>, В. Е.</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Фитосанитарная ситуация в зерновых </a:t>
            </a:r>
            <a:r>
              <a:rPr lang="ru-RU" sz="1600" b="1" dirty="0" err="1">
                <a:solidFill>
                  <a:srgbClr val="002060"/>
                </a:solidFill>
                <a:latin typeface="Bookman Old Style" pitchFamily="18" charset="0"/>
              </a:rPr>
              <a:t>агроценозах</a:t>
            </a:r>
            <a:r>
              <a:rPr lang="ru-RU" sz="1600" b="1" dirty="0">
                <a:solidFill>
                  <a:srgbClr val="002060"/>
                </a:solidFill>
                <a:latin typeface="Bookman Old Style" pitchFamily="18" charset="0"/>
              </a:rPr>
              <a:t> при минимизации обработки почвы</a:t>
            </a:r>
            <a:r>
              <a:rPr lang="ru-RU" sz="1600" dirty="0">
                <a:solidFill>
                  <a:srgbClr val="002060"/>
                </a:solidFill>
                <a:latin typeface="Bookman Old Style" pitchFamily="18" charset="0"/>
              </a:rPr>
              <a:t> : монография / В. Е. </a:t>
            </a:r>
            <a:r>
              <a:rPr lang="ru-RU" sz="1600" dirty="0" err="1">
                <a:solidFill>
                  <a:srgbClr val="002060"/>
                </a:solidFill>
                <a:latin typeface="Bookman Old Style" pitchFamily="18" charset="0"/>
              </a:rPr>
              <a:t>Синещеков</a:t>
            </a:r>
            <a:r>
              <a:rPr lang="ru-RU" sz="1600" dirty="0">
                <a:solidFill>
                  <a:srgbClr val="002060"/>
                </a:solidFill>
                <a:latin typeface="Bookman Old Style" pitchFamily="18" charset="0"/>
              </a:rPr>
              <a:t>, Н. В. Васильева ; </a:t>
            </a:r>
            <a:r>
              <a:rPr lang="ru-RU" sz="1600" dirty="0" err="1">
                <a:solidFill>
                  <a:srgbClr val="002060"/>
                </a:solidFill>
                <a:latin typeface="Bookman Old Style" pitchFamily="18" charset="0"/>
              </a:rPr>
              <a:t>СибНИИЗиХ</a:t>
            </a:r>
            <a:r>
              <a:rPr lang="ru-RU" sz="1600" dirty="0">
                <a:solidFill>
                  <a:srgbClr val="002060"/>
                </a:solidFill>
                <a:latin typeface="Bookman Old Style" pitchFamily="18" charset="0"/>
              </a:rPr>
              <a:t>. - Новосибирск : [б. и.], 2015. - 96 с.</a:t>
            </a:r>
            <a:endParaRPr lang="ru-RU" sz="1600" b="1" dirty="0">
              <a:solidFill>
                <a:srgbClr val="002060"/>
              </a:solidFill>
              <a:latin typeface="Bookman Old Style" pitchFamily="18" charset="0"/>
            </a:endParaRPr>
          </a:p>
          <a:p>
            <a:pPr algn="r"/>
            <a:endParaRPr lang="ru-RU" sz="8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6979892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69740" y="3212976"/>
            <a:ext cx="4968957" cy="3247043"/>
          </a:xfrm>
          <a:prstGeom prst="rect">
            <a:avLst/>
          </a:prstGeom>
          <a:noFill/>
        </p:spPr>
        <p:txBody>
          <a:bodyPr wrap="square" rtlCol="0">
            <a:spAutoFit/>
          </a:bodyPr>
          <a:lstStyle/>
          <a:p>
            <a:pPr algn="ctr"/>
            <a:r>
              <a:rPr lang="ru-RU" sz="1300" b="1" dirty="0" smtClean="0">
                <a:solidFill>
                  <a:srgbClr val="002060"/>
                </a:solidFill>
                <a:latin typeface="Bookman Old Style" pitchFamily="18" charset="0"/>
              </a:rPr>
              <a:t>Аннотация: </a:t>
            </a:r>
            <a:r>
              <a:rPr lang="ru-RU" sz="1200" dirty="0" smtClean="0">
                <a:solidFill>
                  <a:srgbClr val="002060"/>
                </a:solidFill>
                <a:latin typeface="Bookman Old Style" pitchFamily="18" charset="0"/>
              </a:rPr>
              <a:t>Настоящий </a:t>
            </a:r>
            <a:r>
              <a:rPr lang="ru-RU" sz="1200" dirty="0">
                <a:solidFill>
                  <a:srgbClr val="002060"/>
                </a:solidFill>
                <a:latin typeface="Bookman Old Style" pitchFamily="18" charset="0"/>
              </a:rPr>
              <a:t>учебник представляет собой полное и одновременно сжатое изложение курса экологического менеджмента и аудита. Помимо теоретических аспектов экологического менеджмента, в издании рассмотрены актуальные вопросы взаимодействия человечества и биосферы, глобальные экологические проблемы, вопросы экономики природопользования и экологического права. Значительное место уделено практическим вопросам создания и функционирования систем экологического менеджмента и проведения экологического аудита, что делает книгу полезной в повседневной работе экологической службы реального предприятия. Материал изложен в доступной форме, что обеспечивает легкость восприятия и понимания информации. Основные положения курса проиллюстрированы практическими примерами, что облегчает восприятие теоретического материала.</a:t>
            </a:r>
          </a:p>
        </p:txBody>
      </p:sp>
      <p:sp>
        <p:nvSpPr>
          <p:cNvPr id="4" name="Блок-схема: документ 3"/>
          <p:cNvSpPr/>
          <p:nvPr/>
        </p:nvSpPr>
        <p:spPr>
          <a:xfrm flipH="1">
            <a:off x="3995936" y="116633"/>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24536" cy="2308324"/>
          </a:xfrm>
          <a:prstGeom prst="rect">
            <a:avLst/>
          </a:prstGeom>
          <a:noFill/>
        </p:spPr>
        <p:txBody>
          <a:bodyPr wrap="square" rtlCol="0">
            <a:spAutoFit/>
          </a:bodyPr>
          <a:lstStyle/>
          <a:p>
            <a:r>
              <a:rPr lang="ru-RU" sz="1600" b="1" dirty="0">
                <a:solidFill>
                  <a:srgbClr val="002060"/>
                </a:solidFill>
                <a:latin typeface="Bookman Old Style" pitchFamily="18" charset="0"/>
              </a:rPr>
              <a:t>502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М 315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Масленникова</a:t>
            </a:r>
            <a:r>
              <a:rPr lang="ru-RU" sz="1600" b="1" dirty="0">
                <a:solidFill>
                  <a:srgbClr val="002060"/>
                </a:solidFill>
                <a:latin typeface="Bookman Old Style" pitchFamily="18" charset="0"/>
              </a:rPr>
              <a:t>, И. С.</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Экологический менеджмент и аудит</a:t>
            </a:r>
            <a:r>
              <a:rPr lang="ru-RU" sz="1600" dirty="0">
                <a:solidFill>
                  <a:srgbClr val="002060"/>
                </a:solidFill>
                <a:latin typeface="Bookman Old Style" pitchFamily="18" charset="0"/>
              </a:rPr>
              <a:t> : учебник и практикум для академического бакалавриата / И. С. Масленникова, Л. М. Кузнецов.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- 327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pic>
        <p:nvPicPr>
          <p:cNvPr id="9218" name="Picture 2" descr="C:\Users\tretyakova-nv\Desktop\выставка\Юрайт Восток\Изображение 00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338" y="260648"/>
            <a:ext cx="4121101"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402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142109"/>
            <a:ext cx="4559324" cy="2677656"/>
          </a:xfrm>
          <a:prstGeom prst="rect">
            <a:avLst/>
          </a:prstGeom>
          <a:noFill/>
        </p:spPr>
        <p:txBody>
          <a:bodyPr wrap="square" rtlCol="0">
            <a:spAutoFit/>
          </a:bodyPr>
          <a:lstStyle/>
          <a:p>
            <a:pPr algn="ctr"/>
            <a:r>
              <a:rPr lang="ru-RU" sz="1400" b="1" dirty="0">
                <a:solidFill>
                  <a:srgbClr val="002060"/>
                </a:solidFill>
                <a:latin typeface="Bookman Old Style" pitchFamily="18" charset="0"/>
              </a:rPr>
              <a:t>Аннотация</a:t>
            </a:r>
            <a:r>
              <a:rPr lang="ru-RU" sz="1400" b="1" dirty="0" smtClean="0">
                <a:solidFill>
                  <a:srgbClr val="002060"/>
                </a:solidFill>
                <a:latin typeface="Bookman Old Style" pitchFamily="18" charset="0"/>
              </a:rPr>
              <a:t>: </a:t>
            </a:r>
            <a:r>
              <a:rPr lang="ru-RU" sz="1400" dirty="0">
                <a:solidFill>
                  <a:srgbClr val="002060"/>
                </a:solidFill>
                <a:latin typeface="Bookman Old Style" pitchFamily="18" charset="0"/>
              </a:rPr>
              <a:t>В пособии изложены основные вопросы методологии, </a:t>
            </a:r>
            <a:r>
              <a:rPr lang="ru-RU" sz="1400" dirty="0" smtClean="0">
                <a:solidFill>
                  <a:srgbClr val="002060"/>
                </a:solidFill>
                <a:latin typeface="Bookman Old Style" pitchFamily="18" charset="0"/>
              </a:rPr>
              <a:t>практической </a:t>
            </a:r>
            <a:r>
              <a:rPr lang="ru-RU" sz="1400" dirty="0">
                <a:solidFill>
                  <a:srgbClr val="002060"/>
                </a:solidFill>
                <a:latin typeface="Bookman Old Style" pitchFamily="18" charset="0"/>
              </a:rPr>
              <a:t>организации и ведения кормопроизводства с учётом зональных особенностей территорий. Рассматриваются вопросы различных технологий возделывания кормовых культур в полевом и лугопастбищном кормопроизводстве, особенности семеноводства с учётом видового и </a:t>
            </a:r>
            <a:r>
              <a:rPr lang="ru-RU" sz="1400" dirty="0" smtClean="0">
                <a:solidFill>
                  <a:srgbClr val="002060"/>
                </a:solidFill>
                <a:latin typeface="Bookman Old Style" pitchFamily="18" charset="0"/>
              </a:rPr>
              <a:t>сортового </a:t>
            </a:r>
            <a:r>
              <a:rPr lang="ru-RU" sz="1400" dirty="0">
                <a:solidFill>
                  <a:srgbClr val="002060"/>
                </a:solidFill>
                <a:latin typeface="Bookman Old Style" pitchFamily="18" charset="0"/>
              </a:rPr>
              <a:t>разнообразия кормовых культур, а также технологии заготовки кормов, основанные на </a:t>
            </a:r>
            <a:r>
              <a:rPr lang="ru-RU" sz="1400" dirty="0" smtClean="0">
                <a:solidFill>
                  <a:srgbClr val="002060"/>
                </a:solidFill>
                <a:latin typeface="Bookman Old Style" pitchFamily="18" charset="0"/>
              </a:rPr>
              <a:t>результатах </a:t>
            </a:r>
            <a:r>
              <a:rPr lang="ru-RU" sz="1400" dirty="0">
                <a:solidFill>
                  <a:srgbClr val="002060"/>
                </a:solidFill>
                <a:latin typeface="Bookman Old Style" pitchFamily="18" charset="0"/>
              </a:rPr>
              <a:t>научных исследований и передовом опыте.</a:t>
            </a:r>
          </a:p>
        </p:txBody>
      </p:sp>
      <p:pic>
        <p:nvPicPr>
          <p:cNvPr id="6" name="Рисунок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775" y="237021"/>
            <a:ext cx="4504168" cy="6383957"/>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8" name="Блок-схема: документ 7"/>
          <p:cNvSpPr/>
          <p:nvPr/>
        </p:nvSpPr>
        <p:spPr>
          <a:xfrm flipH="1">
            <a:off x="4023807" y="116632"/>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39952" y="217668"/>
            <a:ext cx="4824536" cy="2062103"/>
          </a:xfrm>
          <a:prstGeom prst="rect">
            <a:avLst/>
          </a:prstGeom>
          <a:noFill/>
        </p:spPr>
        <p:txBody>
          <a:bodyPr wrap="square" rtlCol="0">
            <a:spAutoFit/>
          </a:bodyPr>
          <a:lstStyle/>
          <a:p>
            <a:r>
              <a:rPr lang="ru-RU" sz="1600" b="1" dirty="0">
                <a:solidFill>
                  <a:srgbClr val="002060"/>
                </a:solidFill>
                <a:latin typeface="Bookman Old Style" pitchFamily="18" charset="0"/>
              </a:rPr>
              <a:t>633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А 265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Агротехнологии</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производства кормов в Сибири </a:t>
            </a:r>
            <a:r>
              <a:rPr lang="ru-RU" sz="1600" dirty="0">
                <a:solidFill>
                  <a:srgbClr val="002060"/>
                </a:solidFill>
                <a:latin typeface="Bookman Old Style" pitchFamily="18" charset="0"/>
              </a:rPr>
              <a:t>: практическое пособие / </a:t>
            </a:r>
            <a:r>
              <a:rPr lang="ru-RU" sz="1600" dirty="0" err="1">
                <a:solidFill>
                  <a:srgbClr val="002060"/>
                </a:solidFill>
                <a:latin typeface="Bookman Old Style" pitchFamily="18" charset="0"/>
              </a:rPr>
              <a:t>СибНИИ</a:t>
            </a:r>
            <a:r>
              <a:rPr lang="ru-RU" sz="1600" dirty="0">
                <a:solidFill>
                  <a:srgbClr val="002060"/>
                </a:solidFill>
                <a:latin typeface="Bookman Old Style" pitchFamily="18" charset="0"/>
              </a:rPr>
              <a:t> кормов ; ред. Н. И. </a:t>
            </a:r>
            <a:r>
              <a:rPr lang="ru-RU" sz="1600" dirty="0" err="1">
                <a:solidFill>
                  <a:srgbClr val="002060"/>
                </a:solidFill>
                <a:latin typeface="Bookman Old Style" pitchFamily="18" charset="0"/>
              </a:rPr>
              <a:t>Кошеваров</a:t>
            </a:r>
            <a:r>
              <a:rPr lang="ru-RU" sz="1600" dirty="0">
                <a:solidFill>
                  <a:srgbClr val="002060"/>
                </a:solidFill>
                <a:latin typeface="Bookman Old Style" pitchFamily="18" charset="0"/>
              </a:rPr>
              <a:t> [и др.]. - Новосибирск : [б. и.], 2013. - 247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1563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665932" y="3176480"/>
            <a:ext cx="4334966" cy="3431709"/>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Методика включает в себя разделы по общим вопросам определения силы роста семян, технике посева, техническим условиям и </a:t>
            </a:r>
            <a:r>
              <a:rPr lang="ru-RU" sz="1200" dirty="0" smtClean="0">
                <a:solidFill>
                  <a:srgbClr val="002060"/>
                </a:solidFill>
                <a:latin typeface="Bookman Old Style" pitchFamily="18" charset="0"/>
              </a:rPr>
              <a:t>продолжительности </a:t>
            </a:r>
            <a:r>
              <a:rPr lang="ru-RU" sz="1200" dirty="0">
                <a:solidFill>
                  <a:srgbClr val="002060"/>
                </a:solidFill>
                <a:latin typeface="Bookman Old Style" pitchFamily="18" charset="0"/>
              </a:rPr>
              <a:t>проращивания семян, методов и способов оценки и определения критериев степени развития проростков, обработке результатов анализа. Силу роста семян рекомендуется определять как дополнительный </a:t>
            </a:r>
            <a:r>
              <a:rPr lang="ru-RU" sz="1200" dirty="0" smtClean="0">
                <a:solidFill>
                  <a:srgbClr val="002060"/>
                </a:solidFill>
                <a:latin typeface="Bookman Old Style" pitchFamily="18" charset="0"/>
              </a:rPr>
              <a:t>показатель </a:t>
            </a:r>
            <a:r>
              <a:rPr lang="ru-RU" sz="1200" dirty="0">
                <a:solidFill>
                  <a:srgbClr val="002060"/>
                </a:solidFill>
                <a:latin typeface="Bookman Old Style" pitchFamily="18" charset="0"/>
              </a:rPr>
              <a:t>их всхожести, что позволит более объективно оценивать качество семян и получить сведения о способности семян давать всходы в поле. Методика предназначена для специалистов в области семенного </a:t>
            </a:r>
            <a:r>
              <a:rPr lang="ru-RU" sz="1200" dirty="0" smtClean="0">
                <a:solidFill>
                  <a:srgbClr val="002060"/>
                </a:solidFill>
                <a:latin typeface="Bookman Old Style" pitchFamily="18" charset="0"/>
              </a:rPr>
              <a:t>контроля</a:t>
            </a:r>
            <a:r>
              <a:rPr lang="ru-RU" sz="1200" dirty="0">
                <a:solidFill>
                  <a:srgbClr val="002060"/>
                </a:solidFill>
                <a:latin typeface="Bookman Old Style" pitchFamily="18" charset="0"/>
              </a:rPr>
              <a:t>, семеноводческих предприятий различных форм собственности, </a:t>
            </a:r>
            <a:r>
              <a:rPr lang="ru-RU" sz="1200" dirty="0" smtClean="0">
                <a:solidFill>
                  <a:srgbClr val="002060"/>
                </a:solidFill>
                <a:latin typeface="Bookman Old Style" pitchFamily="18" charset="0"/>
              </a:rPr>
              <a:t>научных </a:t>
            </a:r>
            <a:r>
              <a:rPr lang="ru-RU" sz="1200" dirty="0">
                <a:solidFill>
                  <a:srgbClr val="002060"/>
                </a:solidFill>
                <a:latin typeface="Bookman Old Style" pitchFamily="18" charset="0"/>
              </a:rPr>
              <a:t>сотрудников и семеноводов научно-исследовательских учреждений. Может служить учебным пособием для студентов и учащихся </a:t>
            </a:r>
            <a:r>
              <a:rPr lang="ru-RU" sz="1200" dirty="0" smtClean="0">
                <a:solidFill>
                  <a:srgbClr val="002060"/>
                </a:solidFill>
                <a:latin typeface="Bookman Old Style" pitchFamily="18" charset="0"/>
              </a:rPr>
              <a:t>сельскохозяйственных </a:t>
            </a:r>
            <a:r>
              <a:rPr lang="ru-RU" sz="1200" dirty="0">
                <a:solidFill>
                  <a:srgbClr val="002060"/>
                </a:solidFill>
                <a:latin typeface="Bookman Old Style" pitchFamily="18" charset="0"/>
              </a:rPr>
              <a:t>вузов и колледжей. </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15" y="249810"/>
            <a:ext cx="4582017" cy="6358379"/>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8" name="Блок-схема: документ 7"/>
          <p:cNvSpPr/>
          <p:nvPr/>
        </p:nvSpPr>
        <p:spPr>
          <a:xfrm flipH="1">
            <a:off x="4139952" y="116633"/>
            <a:ext cx="4896544" cy="2880319"/>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283968" y="128318"/>
            <a:ext cx="4686792" cy="2431435"/>
          </a:xfrm>
          <a:prstGeom prst="rect">
            <a:avLst/>
          </a:prstGeom>
          <a:noFill/>
        </p:spPr>
        <p:txBody>
          <a:bodyPr wrap="square" rtlCol="0">
            <a:spAutoFit/>
          </a:bodyPr>
          <a:lstStyle/>
          <a:p>
            <a:r>
              <a:rPr lang="ru-RU" sz="1600" b="1" dirty="0">
                <a:solidFill>
                  <a:srgbClr val="002060"/>
                </a:solidFill>
                <a:latin typeface="Bookman Old Style" pitchFamily="18" charset="0"/>
              </a:rPr>
              <a:t>633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М 545</a:t>
            </a:r>
            <a:br>
              <a:rPr lang="ru-RU" sz="1600" b="1" dirty="0">
                <a:solidFill>
                  <a:srgbClr val="002060"/>
                </a:solidFill>
                <a:latin typeface="Bookman Old Style" pitchFamily="18" charset="0"/>
              </a:rPr>
            </a:br>
            <a:r>
              <a:rPr lang="ru-RU" sz="1600" dirty="0">
                <a:solidFill>
                  <a:srgbClr val="002060"/>
                </a:solidFill>
                <a:latin typeface="Bookman Old Style" pitchFamily="18" charset="0"/>
              </a:rPr>
              <a:t>Методика определения силы роста семян кормовых культур : методический материал / В. И. Карпин [и др.] ; ред. кол.: Н. И. </a:t>
            </a:r>
            <a:r>
              <a:rPr lang="ru-RU" sz="1600" dirty="0" err="1">
                <a:solidFill>
                  <a:srgbClr val="002060"/>
                </a:solidFill>
                <a:latin typeface="Bookman Old Style" pitchFamily="18" charset="0"/>
              </a:rPr>
              <a:t>Переправо</a:t>
            </a:r>
            <a:r>
              <a:rPr lang="ru-RU" sz="1600" dirty="0">
                <a:solidFill>
                  <a:srgbClr val="002060"/>
                </a:solidFill>
                <a:latin typeface="Bookman Old Style" pitchFamily="18" charset="0"/>
              </a:rPr>
              <a:t>, Н. И. </a:t>
            </a:r>
            <a:r>
              <a:rPr lang="ru-RU" sz="1600" dirty="0" err="1">
                <a:solidFill>
                  <a:srgbClr val="002060"/>
                </a:solidFill>
                <a:latin typeface="Bookman Old Style" pitchFamily="18" charset="0"/>
              </a:rPr>
              <a:t>Георгиади</a:t>
            </a:r>
            <a:r>
              <a:rPr lang="ru-RU" sz="1600" dirty="0">
                <a:solidFill>
                  <a:srgbClr val="002060"/>
                </a:solidFill>
                <a:latin typeface="Bookman Old Style" pitchFamily="18" charset="0"/>
              </a:rPr>
              <a:t>, Л. Н. Мельникова. - М. : РГАУ-МСХА им. К.А. Тимирязева, 2012. - 15 с. : табл.</a:t>
            </a:r>
            <a:r>
              <a:rPr lang="ru-RU" sz="1600" b="1" dirty="0">
                <a:solidFill>
                  <a:srgbClr val="002060"/>
                </a:solidFill>
                <a:latin typeface="Bookman Old Style" pitchFamily="18" charset="0"/>
              </a:rPr>
              <a:t/>
            </a:r>
            <a:br>
              <a:rPr lang="ru-RU" sz="1600" b="1" dirty="0">
                <a:solidFill>
                  <a:srgbClr val="002060"/>
                </a:solidFill>
                <a:latin typeface="Bookman Old Style" pitchFamily="18" charset="0"/>
              </a:rPr>
            </a:br>
            <a:endParaRPr lang="ru-RU" sz="8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472215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355977" y="3212976"/>
            <a:ext cx="4674132" cy="3093154"/>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300" dirty="0">
                <a:solidFill>
                  <a:srgbClr val="002060"/>
                </a:solidFill>
                <a:latin typeface="Bookman Old Style" pitchFamily="18" charset="0"/>
              </a:rPr>
              <a:t>Представлены особенности создания новых сортов </a:t>
            </a:r>
            <a:r>
              <a:rPr lang="ru-RU" sz="1300" dirty="0" smtClean="0">
                <a:solidFill>
                  <a:srgbClr val="002060"/>
                </a:solidFill>
                <a:latin typeface="Bookman Old Style" pitchFamily="18" charset="0"/>
              </a:rPr>
              <a:t>многолетних </a:t>
            </a:r>
            <a:r>
              <a:rPr lang="ru-RU" sz="1300" dirty="0">
                <a:solidFill>
                  <a:srgbClr val="002060"/>
                </a:solidFill>
                <a:latin typeface="Bookman Old Style" pitchFamily="18" charset="0"/>
              </a:rPr>
              <a:t>злаковых трав с использованием селекционных методов, при- водится схема </a:t>
            </a:r>
            <a:r>
              <a:rPr lang="ru-RU" sz="1300" dirty="0" err="1" smtClean="0">
                <a:solidFill>
                  <a:srgbClr val="002060"/>
                </a:solidFill>
                <a:latin typeface="Bookman Old Style" pitchFamily="18" charset="0"/>
              </a:rPr>
              <a:t>селекционно</a:t>
            </a:r>
            <a:r>
              <a:rPr lang="ru-RU" sz="1300" dirty="0" smtClean="0">
                <a:solidFill>
                  <a:srgbClr val="002060"/>
                </a:solidFill>
                <a:latin typeface="Bookman Old Style" pitchFamily="18" charset="0"/>
              </a:rPr>
              <a:t>-семеноводческого </a:t>
            </a:r>
            <a:r>
              <a:rPr lang="ru-RU" sz="1300" dirty="0">
                <a:solidFill>
                  <a:srgbClr val="002060"/>
                </a:solidFill>
                <a:latin typeface="Bookman Old Style" pitchFamily="18" charset="0"/>
              </a:rPr>
              <a:t>процесса, включая первичное семеноводство злаковых трав в зависимости от </a:t>
            </a:r>
            <a:r>
              <a:rPr lang="ru-RU" sz="1300" dirty="0" smtClean="0">
                <a:solidFill>
                  <a:srgbClr val="002060"/>
                </a:solidFill>
                <a:latin typeface="Bookman Old Style" pitchFamily="18" charset="0"/>
              </a:rPr>
              <a:t>биологических </a:t>
            </a:r>
            <a:r>
              <a:rPr lang="ru-RU" sz="1300" dirty="0">
                <a:solidFill>
                  <a:srgbClr val="002060"/>
                </a:solidFill>
                <a:latin typeface="Bookman Old Style" pitchFamily="18" charset="0"/>
              </a:rPr>
              <a:t>характеристик и почвенно-климатических условий </a:t>
            </a:r>
            <a:r>
              <a:rPr lang="ru-RU" sz="1300" dirty="0" smtClean="0">
                <a:solidFill>
                  <a:srgbClr val="002060"/>
                </a:solidFill>
                <a:latin typeface="Bookman Old Style" pitchFamily="18" charset="0"/>
              </a:rPr>
              <a:t>возделывания</a:t>
            </a:r>
            <a:r>
              <a:rPr lang="ru-RU" sz="1300" dirty="0">
                <a:solidFill>
                  <a:srgbClr val="002060"/>
                </a:solidFill>
                <a:latin typeface="Bookman Old Style" pitchFamily="18" charset="0"/>
              </a:rPr>
              <a:t>, сопутствующие учеты и наблюдения, основные </a:t>
            </a:r>
            <a:r>
              <a:rPr lang="ru-RU" sz="1300" dirty="0" smtClean="0">
                <a:solidFill>
                  <a:srgbClr val="002060"/>
                </a:solidFill>
                <a:latin typeface="Bookman Old Style" pitchFamily="18" charset="0"/>
              </a:rPr>
              <a:t>болезни </a:t>
            </a:r>
            <a:r>
              <a:rPr lang="ru-RU" sz="1300" dirty="0">
                <a:solidFill>
                  <a:srgbClr val="002060"/>
                </a:solidFill>
                <a:latin typeface="Bookman Old Style" pitchFamily="18" charset="0"/>
              </a:rPr>
              <a:t>и оценка их на поражаемость. Методические указания по селекции многолетних злаковых трав предназначены для селекционеров и семеноводов научно- исследовательских учреждений, опытных станций, вузов, </a:t>
            </a:r>
            <a:r>
              <a:rPr lang="ru-RU" sz="1300" dirty="0" smtClean="0">
                <a:solidFill>
                  <a:srgbClr val="002060"/>
                </a:solidFill>
                <a:latin typeface="Bookman Old Style" pitchFamily="18" charset="0"/>
              </a:rPr>
              <a:t>специалистов </a:t>
            </a:r>
            <a:r>
              <a:rPr lang="ru-RU" sz="1300" dirty="0">
                <a:solidFill>
                  <a:srgbClr val="002060"/>
                </a:solidFill>
                <a:latin typeface="Bookman Old Style" pitchFamily="18" charset="0"/>
              </a:rPr>
              <a:t>сельскохозяйственных предприятий различной формы </a:t>
            </a:r>
            <a:r>
              <a:rPr lang="ru-RU" sz="1300" dirty="0" smtClean="0">
                <a:solidFill>
                  <a:srgbClr val="002060"/>
                </a:solidFill>
                <a:latin typeface="Bookman Old Style" pitchFamily="18" charset="0"/>
              </a:rPr>
              <a:t>собственности</a:t>
            </a:r>
            <a:r>
              <a:rPr lang="ru-RU" sz="1300" dirty="0"/>
              <a:t>. </a:t>
            </a:r>
            <a:endParaRPr lang="ru-RU" sz="1300" dirty="0">
              <a:solidFill>
                <a:srgbClr val="002060"/>
              </a:solidFill>
              <a:latin typeface="Bookman Old Style"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290486"/>
            <a:ext cx="4104455" cy="6323459"/>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4" name="Блок-схема: документ 3"/>
          <p:cNvSpPr/>
          <p:nvPr/>
        </p:nvSpPr>
        <p:spPr>
          <a:xfrm flipH="1">
            <a:off x="3989549" y="188640"/>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260648"/>
            <a:ext cx="4824536" cy="2185214"/>
          </a:xfrm>
          <a:prstGeom prst="rect">
            <a:avLst/>
          </a:prstGeom>
          <a:noFill/>
        </p:spPr>
        <p:txBody>
          <a:bodyPr wrap="square" rtlCol="0">
            <a:spAutoFit/>
          </a:bodyPr>
          <a:lstStyle/>
          <a:p>
            <a:r>
              <a:rPr lang="ru-RU" sz="1600" b="1" dirty="0">
                <a:solidFill>
                  <a:srgbClr val="002060"/>
                </a:solidFill>
                <a:latin typeface="Bookman Old Style" pitchFamily="18" charset="0"/>
              </a:rPr>
              <a:t>633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М 545</a:t>
            </a:r>
            <a:r>
              <a:rPr lang="ru-RU" sz="1600" b="1" dirty="0"/>
              <a:t/>
            </a:r>
            <a:br>
              <a:rPr lang="ru-RU" sz="1600" b="1" dirty="0"/>
            </a:br>
            <a:r>
              <a:rPr lang="ru-RU" sz="1600" b="1" dirty="0"/>
              <a:t> </a:t>
            </a:r>
            <a:r>
              <a:rPr lang="ru-RU" sz="1600" b="1" dirty="0" smtClean="0">
                <a:solidFill>
                  <a:srgbClr val="002060"/>
                </a:solidFill>
                <a:latin typeface="Bookman Old Style" pitchFamily="18" charset="0"/>
              </a:rPr>
              <a:t>	Методические указания по селекции многолетних злаковых трав: </a:t>
            </a:r>
            <a:r>
              <a:rPr lang="ru-RU" sz="1600" dirty="0" smtClean="0">
                <a:solidFill>
                  <a:srgbClr val="002060"/>
                </a:solidFill>
                <a:latin typeface="Bookman Old Style" pitchFamily="18" charset="0"/>
              </a:rPr>
              <a:t>методические указания. - Москва: Издательство РГАУ-МСХА имени К.А. Тимирязева, 2012. - 51 с.</a:t>
            </a:r>
            <a:endParaRPr lang="ru-RU" sz="1600" b="1" dirty="0" smtClean="0">
              <a:solidFill>
                <a:srgbClr val="002060"/>
              </a:solidFill>
              <a:latin typeface="Bookman Old Style" pitchFamily="18" charset="0"/>
            </a:endParaRPr>
          </a:p>
          <a:p>
            <a:pPr algn="just"/>
            <a:endParaRPr lang="ru-RU" sz="8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133303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572000" y="3284984"/>
            <a:ext cx="4320480" cy="1815882"/>
          </a:xfrm>
          <a:prstGeom prst="rect">
            <a:avLst/>
          </a:prstGeom>
          <a:noFill/>
        </p:spPr>
        <p:txBody>
          <a:bodyPr wrap="square" rtlCol="0">
            <a:spAutoFit/>
          </a:bodyPr>
          <a:lstStyle/>
          <a:p>
            <a:pPr algn="ctr"/>
            <a:r>
              <a:rPr lang="ru-RU" sz="1600" b="1" dirty="0" smtClean="0">
                <a:solidFill>
                  <a:srgbClr val="002060"/>
                </a:solidFill>
                <a:latin typeface="Bookman Old Style" pitchFamily="18" charset="0"/>
              </a:rPr>
              <a:t>Аннотация: </a:t>
            </a:r>
            <a:r>
              <a:rPr lang="ru-RU" sz="1200" dirty="0" smtClean="0">
                <a:solidFill>
                  <a:srgbClr val="002060"/>
                </a:solidFill>
                <a:latin typeface="Bookman Old Style" pitchFamily="18" charset="0"/>
              </a:rPr>
              <a:t>В рекомендациях изложены наиболее важные элементы агротехники полевых и кормовых культур в возможных агроэкологических условиях предстоящего вегетационного периода. Приведены материалы по планированию и организации работы машинно-тракторного парка. Предназначены для агрономов- технологов, инженеров и руководителей сельскохозяйственных организаций и предприятий. </a:t>
            </a:r>
            <a:endParaRPr lang="ru-RU" sz="1200" dirty="0">
              <a:solidFill>
                <a:srgbClr val="002060"/>
              </a:solidFill>
              <a:latin typeface="Bookman Old Style"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302643"/>
            <a:ext cx="4397268" cy="6222701"/>
          </a:xfrm>
          <a:prstGeom prst="rect">
            <a:avLst/>
          </a:prstGeom>
          <a:scene3d>
            <a:camera prst="perspectiveRight"/>
            <a:lightRig rig="threePt" dir="t"/>
          </a:scene3d>
        </p:spPr>
      </p:pic>
      <p:sp>
        <p:nvSpPr>
          <p:cNvPr id="4" name="Блок-схема: документ 3"/>
          <p:cNvSpPr/>
          <p:nvPr/>
        </p:nvSpPr>
        <p:spPr>
          <a:xfrm flipH="1">
            <a:off x="3995936" y="116633"/>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062103"/>
          </a:xfrm>
          <a:prstGeom prst="rect">
            <a:avLst/>
          </a:prstGeom>
          <a:noFill/>
        </p:spPr>
        <p:txBody>
          <a:bodyPr wrap="square" rtlCol="0">
            <a:spAutoFit/>
          </a:bodyPr>
          <a:lstStyle/>
          <a:p>
            <a:r>
              <a:rPr lang="ru-RU" sz="1600" b="1" dirty="0">
                <a:solidFill>
                  <a:srgbClr val="002060"/>
                </a:solidFill>
                <a:latin typeface="Bookman Old Style" pitchFamily="18" charset="0"/>
              </a:rPr>
              <a:t>633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П 491</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Полевые </a:t>
            </a:r>
            <a:r>
              <a:rPr lang="ru-RU" sz="1600" b="1" dirty="0">
                <a:solidFill>
                  <a:srgbClr val="002060"/>
                </a:solidFill>
                <a:latin typeface="Bookman Old Style" pitchFamily="18" charset="0"/>
              </a:rPr>
              <a:t>работы в Сибири в 2015 году </a:t>
            </a:r>
            <a:r>
              <a:rPr lang="ru-RU" sz="1600" dirty="0">
                <a:solidFill>
                  <a:srgbClr val="002060"/>
                </a:solidFill>
                <a:latin typeface="Bookman Old Style" pitchFamily="18" charset="0"/>
              </a:rPr>
              <a:t>: рекомендации / ред.: А. С. Донченко, В. К. </a:t>
            </a:r>
            <a:r>
              <a:rPr lang="ru-RU" sz="1600" dirty="0" err="1">
                <a:solidFill>
                  <a:srgbClr val="002060"/>
                </a:solidFill>
                <a:latin typeface="Bookman Old Style" pitchFamily="18" charset="0"/>
              </a:rPr>
              <a:t>Каличкин</a:t>
            </a:r>
            <a:r>
              <a:rPr lang="ru-RU" sz="1600" dirty="0">
                <a:solidFill>
                  <a:srgbClr val="002060"/>
                </a:solidFill>
                <a:latin typeface="Bookman Old Style" pitchFamily="18" charset="0"/>
              </a:rPr>
              <a:t>, Н. И. </a:t>
            </a:r>
            <a:r>
              <a:rPr lang="ru-RU" sz="1600" dirty="0" err="1">
                <a:solidFill>
                  <a:srgbClr val="002060"/>
                </a:solidFill>
                <a:latin typeface="Bookman Old Style" pitchFamily="18" charset="0"/>
              </a:rPr>
              <a:t>Кошеваров</a:t>
            </a:r>
            <a:r>
              <a:rPr lang="ru-RU" sz="1600" dirty="0">
                <a:solidFill>
                  <a:srgbClr val="002060"/>
                </a:solidFill>
                <a:latin typeface="Bookman Old Style" pitchFamily="18" charset="0"/>
              </a:rPr>
              <a:t>. - Новосибирск : [б. и.], 2015. - 165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015774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5034772" y="3284984"/>
            <a:ext cx="4001723" cy="2877711"/>
          </a:xfrm>
          <a:prstGeom prst="rect">
            <a:avLst/>
          </a:prstGeom>
          <a:noFill/>
        </p:spPr>
        <p:txBody>
          <a:bodyPr wrap="square" rtlCol="0">
            <a:spAutoFit/>
          </a:bodyPr>
          <a:lstStyle/>
          <a:p>
            <a:pPr algn="ctr"/>
            <a:r>
              <a:rPr lang="ru-RU" sz="1600" b="1" dirty="0">
                <a:solidFill>
                  <a:srgbClr val="002060"/>
                </a:solidFill>
                <a:latin typeface="Bookman Old Style" pitchFamily="18" charset="0"/>
              </a:rPr>
              <a:t>Аннотация</a:t>
            </a:r>
            <a:r>
              <a:rPr lang="ru-RU" sz="1500" b="1" dirty="0" smtClean="0">
                <a:solidFill>
                  <a:srgbClr val="002060"/>
                </a:solidFill>
                <a:latin typeface="Bookman Old Style" pitchFamily="18" charset="0"/>
              </a:rPr>
              <a:t>: </a:t>
            </a:r>
            <a:r>
              <a:rPr lang="ru-RU" sz="1500" dirty="0">
                <a:solidFill>
                  <a:srgbClr val="002060"/>
                </a:solidFill>
                <a:latin typeface="Bookman Old Style" pitchFamily="18" charset="0"/>
              </a:rPr>
              <a:t>В методических указаниях представлен материал по длительному хранению семян кормовых растений в регулируемой газовой среде (РГС). Хранение семян в подобных условиях позволяет в течение длительного времени (более 20 лет) сохранять их </a:t>
            </a:r>
            <a:r>
              <a:rPr lang="ru-RU" sz="1500" dirty="0" smtClean="0">
                <a:solidFill>
                  <a:srgbClr val="002060"/>
                </a:solidFill>
                <a:latin typeface="Bookman Old Style" pitchFamily="18" charset="0"/>
              </a:rPr>
              <a:t>жизнеспособность </a:t>
            </a:r>
            <a:r>
              <a:rPr lang="ru-RU" sz="1500" dirty="0">
                <a:solidFill>
                  <a:srgbClr val="002060"/>
                </a:solidFill>
                <a:latin typeface="Bookman Old Style" pitchFamily="18" charset="0"/>
              </a:rPr>
              <a:t>на уровне </a:t>
            </a:r>
            <a:r>
              <a:rPr lang="ru-RU" sz="1500" dirty="0" smtClean="0">
                <a:solidFill>
                  <a:srgbClr val="002060"/>
                </a:solidFill>
                <a:latin typeface="Bookman Old Style" pitchFamily="18" charset="0"/>
              </a:rPr>
              <a:t>47-95%. </a:t>
            </a:r>
            <a:r>
              <a:rPr lang="ru-RU" sz="1500" dirty="0">
                <a:solidFill>
                  <a:srgbClr val="002060"/>
                </a:solidFill>
                <a:latin typeface="Bookman Old Style" pitchFamily="18" charset="0"/>
              </a:rPr>
              <a:t>Брошюра </a:t>
            </a:r>
            <a:r>
              <a:rPr lang="ru-RU" sz="1500" dirty="0" smtClean="0">
                <a:solidFill>
                  <a:srgbClr val="002060"/>
                </a:solidFill>
                <a:latin typeface="Bookman Old Style" pitchFamily="18" charset="0"/>
              </a:rPr>
              <a:t>предназначена </a:t>
            </a:r>
            <a:r>
              <a:rPr lang="ru-RU" sz="1500" dirty="0">
                <a:solidFill>
                  <a:srgbClr val="002060"/>
                </a:solidFill>
                <a:latin typeface="Bookman Old Style" pitchFamily="18" charset="0"/>
              </a:rPr>
              <a:t>для широкого круга специалистов </a:t>
            </a:r>
            <a:r>
              <a:rPr lang="ru-RU" sz="1500" dirty="0" smtClean="0">
                <a:solidFill>
                  <a:srgbClr val="002060"/>
                </a:solidFill>
                <a:latin typeface="Bookman Old Style" pitchFamily="18" charset="0"/>
              </a:rPr>
              <a:t>сельского хозяйства </a:t>
            </a:r>
            <a:r>
              <a:rPr lang="ru-RU" sz="1500" dirty="0">
                <a:solidFill>
                  <a:srgbClr val="002060"/>
                </a:solidFill>
                <a:latin typeface="Bookman Old Style" pitchFamily="18" charset="0"/>
              </a:rPr>
              <a:t>и профильных учебных заведений.</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696" y="264759"/>
            <a:ext cx="4639237" cy="6328479"/>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8" name="Блок-схема: документ 7"/>
          <p:cNvSpPr/>
          <p:nvPr/>
        </p:nvSpPr>
        <p:spPr>
          <a:xfrm flipH="1">
            <a:off x="3779912" y="116632"/>
            <a:ext cx="5256584"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851920" y="188640"/>
            <a:ext cx="5112568" cy="2431435"/>
          </a:xfrm>
          <a:prstGeom prst="rect">
            <a:avLst/>
          </a:prstGeom>
          <a:noFill/>
        </p:spPr>
        <p:txBody>
          <a:bodyPr wrap="square" rtlCol="0">
            <a:spAutoFit/>
          </a:bodyPr>
          <a:lstStyle/>
          <a:p>
            <a:r>
              <a:rPr lang="ru-RU" sz="1600" b="1" dirty="0">
                <a:solidFill>
                  <a:srgbClr val="002060"/>
                </a:solidFill>
                <a:latin typeface="Bookman Old Style" pitchFamily="18" charset="0"/>
              </a:rPr>
              <a:t>633</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Х 900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Хранение </a:t>
            </a:r>
            <a:r>
              <a:rPr lang="ru-RU" sz="1600" b="1" dirty="0">
                <a:solidFill>
                  <a:srgbClr val="002060"/>
                </a:solidFill>
                <a:latin typeface="Bookman Old Style" pitchFamily="18" charset="0"/>
              </a:rPr>
              <a:t>семян кормовых растений </a:t>
            </a:r>
            <a:r>
              <a:rPr lang="ru-RU" sz="1600" dirty="0">
                <a:solidFill>
                  <a:srgbClr val="002060"/>
                </a:solidFill>
                <a:latin typeface="Bookman Old Style" pitchFamily="18" charset="0"/>
              </a:rPr>
              <a:t>: методические указания / В. И. Карпин [и др.] ; ред. кол.: Н. И. </a:t>
            </a:r>
            <a:r>
              <a:rPr lang="ru-RU" sz="1600" dirty="0" err="1">
                <a:solidFill>
                  <a:srgbClr val="002060"/>
                </a:solidFill>
                <a:latin typeface="Bookman Old Style" pitchFamily="18" charset="0"/>
              </a:rPr>
              <a:t>Переправо</a:t>
            </a:r>
            <a:r>
              <a:rPr lang="ru-RU" sz="1600" dirty="0">
                <a:solidFill>
                  <a:srgbClr val="002060"/>
                </a:solidFill>
                <a:latin typeface="Bookman Old Style" pitchFamily="18" charset="0"/>
              </a:rPr>
              <a:t>, Н. И. </a:t>
            </a:r>
            <a:r>
              <a:rPr lang="ru-RU" sz="1600" dirty="0" err="1">
                <a:solidFill>
                  <a:srgbClr val="002060"/>
                </a:solidFill>
                <a:latin typeface="Bookman Old Style" pitchFamily="18" charset="0"/>
              </a:rPr>
              <a:t>Георгиади</a:t>
            </a:r>
            <a:r>
              <a:rPr lang="ru-RU" sz="1600" dirty="0">
                <a:solidFill>
                  <a:srgbClr val="002060"/>
                </a:solidFill>
                <a:latin typeface="Bookman Old Style" pitchFamily="18" charset="0"/>
              </a:rPr>
              <a:t>, Л. Н. Мельникова ; ВНИИК им. В.Р. Вильямса. - Москва : Издательство РГАУ-МСХА имени К.А. Тимирязева, 2010. - 25 с.</a:t>
            </a:r>
            <a:endParaRPr lang="ru-RU" sz="1600" b="1" dirty="0">
              <a:solidFill>
                <a:srgbClr val="002060"/>
              </a:solidFill>
              <a:latin typeface="Bookman Old Style" pitchFamily="18" charset="0"/>
            </a:endParaRPr>
          </a:p>
          <a:p>
            <a:pPr algn="r"/>
            <a:endParaRPr lang="ru-RU" sz="8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041035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83968" y="3284984"/>
            <a:ext cx="4752528" cy="2893100"/>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400" dirty="0">
                <a:solidFill>
                  <a:srgbClr val="002060"/>
                </a:solidFill>
                <a:latin typeface="Bookman Old Style" pitchFamily="18" charset="0"/>
              </a:rPr>
              <a:t>Данный библиографический указатель подготовлен к Международной научно-практической конференции, посвященной 250-летию ввоза картофеля в Сибирь, в указателе представлены 542 публикации за 1919-2015 годы, в том числе монографии, научные труды, материалы конференций, совещаний, научно-практические рекомендации, статьи из сборников конференций и ведущих сельскохозяйственных периодических изданий, посвященные истории возделывания картофеля в Сибири и современным проблемам его производства, хранения и использования.</a:t>
            </a:r>
            <a:endParaRPr lang="ru-RU" sz="1300" dirty="0">
              <a:solidFill>
                <a:srgbClr val="002060"/>
              </a:solidFill>
              <a:latin typeface="Bookman Old Style"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333" y="260648"/>
            <a:ext cx="4322960" cy="6264696"/>
          </a:xfrm>
          <a:prstGeom prst="rect">
            <a:avLst/>
          </a:prstGeom>
          <a:scene3d>
            <a:camera prst="perspectiveRight"/>
            <a:lightRig rig="threePt" dir="t"/>
          </a:scene3d>
        </p:spPr>
      </p:pic>
      <p:sp>
        <p:nvSpPr>
          <p:cNvPr id="4" name="Блок-схема: документ 3"/>
          <p:cNvSpPr/>
          <p:nvPr/>
        </p:nvSpPr>
        <p:spPr>
          <a:xfrm flipH="1">
            <a:off x="3995936" y="116633"/>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18488" y="188640"/>
            <a:ext cx="4845999" cy="2308324"/>
          </a:xfrm>
          <a:prstGeom prst="rect">
            <a:avLst/>
          </a:prstGeom>
          <a:noFill/>
        </p:spPr>
        <p:txBody>
          <a:bodyPr wrap="square" rtlCol="0">
            <a:spAutoFit/>
          </a:bodyPr>
          <a:lstStyle/>
          <a:p>
            <a:r>
              <a:rPr lang="ru-RU" sz="1600" b="1" dirty="0">
                <a:solidFill>
                  <a:srgbClr val="002060"/>
                </a:solidFill>
                <a:latin typeface="Bookman Old Style" pitchFamily="18" charset="0"/>
              </a:rPr>
              <a:t>635</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К 272</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Картофель </a:t>
            </a:r>
            <a:r>
              <a:rPr lang="ru-RU" sz="1600" b="1" dirty="0">
                <a:solidFill>
                  <a:srgbClr val="002060"/>
                </a:solidFill>
                <a:latin typeface="Bookman Old Style" pitchFamily="18" charset="0"/>
              </a:rPr>
              <a:t>в Сибири: к 250-летию ввоза картофеля в Сибирь </a:t>
            </a:r>
            <a:r>
              <a:rPr lang="ru-RU" sz="1600" dirty="0">
                <a:solidFill>
                  <a:srgbClr val="002060"/>
                </a:solidFill>
                <a:latin typeface="Bookman Old Style" pitchFamily="18" charset="0"/>
              </a:rPr>
              <a:t>: библиографический указатель (1919 - 2015) / </a:t>
            </a:r>
            <a:r>
              <a:rPr lang="ru-RU" sz="1600" dirty="0" err="1">
                <a:solidFill>
                  <a:srgbClr val="002060"/>
                </a:solidFill>
                <a:latin typeface="Bookman Old Style" pitchFamily="18" charset="0"/>
              </a:rPr>
              <a:t>СибНСХБ</a:t>
            </a:r>
            <a:r>
              <a:rPr lang="ru-RU" sz="1600" dirty="0">
                <a:solidFill>
                  <a:srgbClr val="002060"/>
                </a:solidFill>
                <a:latin typeface="Bookman Old Style" pitchFamily="18" charset="0"/>
              </a:rPr>
              <a:t> ; сост. Т. М. </a:t>
            </a:r>
            <a:r>
              <a:rPr lang="ru-RU" sz="1600" dirty="0" err="1">
                <a:solidFill>
                  <a:srgbClr val="002060"/>
                </a:solidFill>
                <a:latin typeface="Bookman Old Style" pitchFamily="18" charset="0"/>
              </a:rPr>
              <a:t>Гарке</a:t>
            </a:r>
            <a:r>
              <a:rPr lang="ru-RU" sz="1600" dirty="0">
                <a:solidFill>
                  <a:srgbClr val="002060"/>
                </a:solidFill>
                <a:latin typeface="Bookman Old Style" pitchFamily="18" charset="0"/>
              </a:rPr>
              <a:t> [и др.]. - </a:t>
            </a:r>
            <a:r>
              <a:rPr lang="ru-RU" sz="1600" dirty="0" err="1">
                <a:solidFill>
                  <a:srgbClr val="002060"/>
                </a:solidFill>
                <a:latin typeface="Bookman Old Style" pitchFamily="18" charset="0"/>
              </a:rPr>
              <a:t>Краснообск</a:t>
            </a:r>
            <a:r>
              <a:rPr lang="ru-RU" sz="1600" dirty="0">
                <a:solidFill>
                  <a:srgbClr val="002060"/>
                </a:solidFill>
                <a:latin typeface="Bookman Old Style" pitchFamily="18" charset="0"/>
              </a:rPr>
              <a:t> : [б. и.], 2015. - 126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сбо</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863195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673625" y="3429000"/>
            <a:ext cx="4176464" cy="1369606"/>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p>
          <a:p>
            <a:pPr algn="ctr"/>
            <a:r>
              <a:rPr lang="ru-RU" sz="1400" dirty="0" smtClean="0">
                <a:solidFill>
                  <a:srgbClr val="002060"/>
                </a:solidFill>
                <a:latin typeface="Bookman Old Style" pitchFamily="18" charset="0"/>
              </a:rPr>
              <a:t>Рассмотрено </a:t>
            </a:r>
            <a:r>
              <a:rPr lang="ru-RU" sz="1400" dirty="0">
                <a:solidFill>
                  <a:srgbClr val="002060"/>
                </a:solidFill>
                <a:latin typeface="Bookman Old Style" pitchFamily="18" charset="0"/>
              </a:rPr>
              <a:t>и рекомендовано к опубликованию Ученым Советом ГНУ Всероссийский научно-исследовательский институт животноводства РАСХН, протокол № 17 от 5 августа 2013 г</a:t>
            </a:r>
            <a:r>
              <a:rPr lang="ru-RU" sz="1400" dirty="0" smtClean="0">
                <a:solidFill>
                  <a:srgbClr val="002060"/>
                </a:solidFill>
                <a:latin typeface="Bookman Old Style" pitchFamily="18" charset="0"/>
              </a:rPr>
              <a:t>.</a:t>
            </a:r>
            <a:endParaRPr lang="ru-RU" sz="1300" dirty="0">
              <a:solidFill>
                <a:srgbClr val="002060"/>
              </a:solidFill>
              <a:latin typeface="Bookman Old Style"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774" y="269548"/>
            <a:ext cx="4408169" cy="6318904"/>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9" name="Блок-схема: документ 8"/>
          <p:cNvSpPr/>
          <p:nvPr/>
        </p:nvSpPr>
        <p:spPr>
          <a:xfrm flipH="1">
            <a:off x="3989549" y="188640"/>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302643"/>
            <a:ext cx="4896544" cy="2185214"/>
          </a:xfrm>
          <a:prstGeom prst="rect">
            <a:avLst/>
          </a:prstGeom>
          <a:noFill/>
        </p:spPr>
        <p:txBody>
          <a:bodyPr wrap="square" rtlCol="0">
            <a:spAutoFit/>
          </a:bodyPr>
          <a:lstStyle/>
          <a:p>
            <a:r>
              <a:rPr lang="ru-RU" sz="1600" b="1" dirty="0">
                <a:solidFill>
                  <a:srgbClr val="002060"/>
                </a:solidFill>
                <a:latin typeface="Bookman Old Style" pitchFamily="18" charset="0"/>
              </a:rPr>
              <a:t>636</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Л 387</a:t>
            </a:r>
            <a:r>
              <a:rPr lang="ru-RU" sz="1600" b="1" dirty="0"/>
              <a:t/>
            </a:r>
            <a:br>
              <a:rPr lang="ru-RU" sz="1600" b="1" dirty="0"/>
            </a:br>
            <a:r>
              <a:rPr lang="ru-RU" sz="1600" b="1" dirty="0"/>
              <a:t> </a:t>
            </a: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Легошин</a:t>
            </a:r>
            <a:r>
              <a:rPr lang="ru-RU" sz="1600" b="1" dirty="0" smtClean="0">
                <a:solidFill>
                  <a:srgbClr val="002060"/>
                </a:solidFill>
                <a:latin typeface="Bookman Old Style" pitchFamily="18" charset="0"/>
              </a:rPr>
              <a:t> Г.П</a:t>
            </a:r>
            <a:r>
              <a:rPr lang="ru-RU" sz="1600" b="1" dirty="0">
                <a:solidFill>
                  <a:srgbClr val="002060"/>
                </a:solidFill>
                <a:latin typeface="Bookman Old Style" pitchFamily="18" charset="0"/>
              </a:rPr>
              <a:t>.</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Откорм молодняка крупного рогатого скота на современных </a:t>
            </a:r>
            <a:r>
              <a:rPr lang="ru-RU" sz="1600" b="1" dirty="0" err="1" smtClean="0">
                <a:solidFill>
                  <a:srgbClr val="002060"/>
                </a:solidFill>
                <a:latin typeface="Bookman Old Style" pitchFamily="18" charset="0"/>
              </a:rPr>
              <a:t>фидлотах</a:t>
            </a:r>
            <a:r>
              <a:rPr lang="ru-RU" sz="1600" dirty="0" smtClean="0">
                <a:solidFill>
                  <a:srgbClr val="002060"/>
                </a:solidFill>
                <a:latin typeface="Bookman Old Style" pitchFamily="18" charset="0"/>
              </a:rPr>
              <a:t>: </a:t>
            </a:r>
            <a:r>
              <a:rPr lang="ru-RU" sz="1600" dirty="0">
                <a:solidFill>
                  <a:srgbClr val="002060"/>
                </a:solidFill>
                <a:latin typeface="Bookman Old Style" pitchFamily="18" charset="0"/>
              </a:rPr>
              <a:t>практическое руководство </a:t>
            </a:r>
            <a:r>
              <a:rPr lang="ru-RU" sz="1600" dirty="0" smtClean="0">
                <a:solidFill>
                  <a:srgbClr val="002060"/>
                </a:solidFill>
                <a:latin typeface="Bookman Old Style" pitchFamily="18" charset="0"/>
              </a:rPr>
              <a:t>/Г.П</a:t>
            </a:r>
            <a:r>
              <a:rPr lang="ru-RU" sz="1600" dirty="0">
                <a:solidFill>
                  <a:srgbClr val="002060"/>
                </a:solidFill>
                <a:latin typeface="Bookman Old Style" pitchFamily="18" charset="0"/>
              </a:rPr>
              <a:t>. </a:t>
            </a:r>
            <a:r>
              <a:rPr lang="ru-RU" sz="1600" dirty="0" err="1">
                <a:solidFill>
                  <a:srgbClr val="002060"/>
                </a:solidFill>
                <a:latin typeface="Bookman Old Style" pitchFamily="18" charset="0"/>
              </a:rPr>
              <a:t>Легошин</a:t>
            </a:r>
            <a:r>
              <a:rPr lang="ru-RU" sz="1600" dirty="0">
                <a:solidFill>
                  <a:srgbClr val="002060"/>
                </a:solidFill>
                <a:latin typeface="Bookman Old Style" pitchFamily="18" charset="0"/>
              </a:rPr>
              <a:t>, </a:t>
            </a:r>
            <a:r>
              <a:rPr lang="ru-RU" sz="1600" dirty="0" smtClean="0">
                <a:solidFill>
                  <a:srgbClr val="002060"/>
                </a:solidFill>
                <a:latin typeface="Bookman Old Style" pitchFamily="18" charset="0"/>
              </a:rPr>
              <a:t>Т.Г</a:t>
            </a:r>
            <a:r>
              <a:rPr lang="ru-RU" sz="1600" dirty="0">
                <a:solidFill>
                  <a:srgbClr val="002060"/>
                </a:solidFill>
                <a:latin typeface="Bookman Old Style" pitchFamily="18" charset="0"/>
              </a:rPr>
              <a:t>. </a:t>
            </a:r>
            <a:r>
              <a:rPr lang="ru-RU" sz="1600" dirty="0" err="1">
                <a:solidFill>
                  <a:srgbClr val="002060"/>
                </a:solidFill>
                <a:latin typeface="Bookman Old Style" pitchFamily="18" charset="0"/>
              </a:rPr>
              <a:t>Шарафеева</a:t>
            </a:r>
            <a:r>
              <a:rPr lang="ru-RU" sz="1600" dirty="0">
                <a:solidFill>
                  <a:srgbClr val="002060"/>
                </a:solidFill>
                <a:latin typeface="Bookman Old Style" pitchFamily="18" charset="0"/>
              </a:rPr>
              <a:t>. - </a:t>
            </a:r>
            <a:r>
              <a:rPr lang="ru-RU" sz="1600" dirty="0" smtClean="0">
                <a:solidFill>
                  <a:srgbClr val="002060"/>
                </a:solidFill>
                <a:latin typeface="Bookman Old Style" pitchFamily="18" charset="0"/>
              </a:rPr>
              <a:t>Дубровицы, </a:t>
            </a:r>
            <a:r>
              <a:rPr lang="ru-RU" sz="1600" dirty="0">
                <a:solidFill>
                  <a:srgbClr val="002060"/>
                </a:solidFill>
                <a:latin typeface="Bookman Old Style" pitchFamily="18" charset="0"/>
              </a:rPr>
              <a:t>2013. - 74 с.</a:t>
            </a:r>
            <a:endParaRPr lang="ru-RU" sz="1600" b="1" dirty="0" smtClean="0">
              <a:solidFill>
                <a:srgbClr val="002060"/>
              </a:solidFill>
              <a:latin typeface="Bookman Old Style" pitchFamily="18" charset="0"/>
            </a:endParaRPr>
          </a:p>
          <a:p>
            <a:pPr algn="just"/>
            <a:endParaRPr lang="ru-RU" sz="8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593160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159" y="279220"/>
            <a:ext cx="4128809" cy="6299559"/>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8" name="Блок-схема: документ 7"/>
          <p:cNvSpPr/>
          <p:nvPr/>
        </p:nvSpPr>
        <p:spPr>
          <a:xfrm flipH="1">
            <a:off x="3995936" y="116633"/>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215642"/>
            <a:ext cx="4896544" cy="2185214"/>
          </a:xfrm>
          <a:prstGeom prst="rect">
            <a:avLst/>
          </a:prstGeom>
          <a:noFill/>
        </p:spPr>
        <p:txBody>
          <a:bodyPr wrap="square" rtlCol="0">
            <a:spAutoFit/>
          </a:bodyPr>
          <a:lstStyle/>
          <a:p>
            <a:r>
              <a:rPr lang="ru-RU" sz="1600" b="1" dirty="0">
                <a:solidFill>
                  <a:srgbClr val="002060"/>
                </a:solidFill>
                <a:latin typeface="Bookman Old Style" pitchFamily="18" charset="0"/>
              </a:rPr>
              <a:t>636</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О-627</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Оптимизация </a:t>
            </a:r>
            <a:r>
              <a:rPr lang="ru-RU" sz="1600" b="1" dirty="0">
                <a:solidFill>
                  <a:srgbClr val="002060"/>
                </a:solidFill>
                <a:latin typeface="Bookman Old Style" pitchFamily="18" charset="0"/>
              </a:rPr>
              <a:t>пищеварительных, обменных процессов и функций печени у молочного скота</a:t>
            </a:r>
            <a:r>
              <a:rPr lang="ru-RU" sz="1600" dirty="0">
                <a:solidFill>
                  <a:srgbClr val="002060"/>
                </a:solidFill>
                <a:latin typeface="Bookman Old Style" pitchFamily="18" charset="0"/>
              </a:rPr>
              <a:t> : монография / В. Н. Романов [и др.] ; ВИЖ. - Дубровицы : ВИЖ им. Л.К. Эрнста, 2015. - 150 с.</a:t>
            </a:r>
            <a:endParaRPr lang="ru-RU" sz="1600" b="1" dirty="0">
              <a:solidFill>
                <a:srgbClr val="002060"/>
              </a:solidFill>
              <a:latin typeface="Bookman Old Style" pitchFamily="18" charset="0"/>
            </a:endParaRPr>
          </a:p>
          <a:p>
            <a:pPr algn="r"/>
            <a:endParaRPr lang="ru-RU" sz="8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705329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663777" y="3284984"/>
            <a:ext cx="4392488" cy="2554545"/>
          </a:xfrm>
          <a:prstGeom prst="rect">
            <a:avLst/>
          </a:prstGeom>
          <a:noFill/>
        </p:spPr>
        <p:txBody>
          <a:bodyPr wrap="square" rtlCol="0">
            <a:spAutoFit/>
          </a:bodyPr>
          <a:lstStyle/>
          <a:p>
            <a:pPr algn="ctr"/>
            <a:r>
              <a:rPr lang="ru-RU" sz="1600" b="1" dirty="0">
                <a:solidFill>
                  <a:srgbClr val="002060"/>
                </a:solidFill>
                <a:latin typeface="Bookman Old Style" pitchFamily="18" charset="0"/>
              </a:rPr>
              <a:t>Аннотация</a:t>
            </a:r>
            <a:r>
              <a:rPr lang="ru-RU" sz="1600" b="1" dirty="0" smtClean="0">
                <a:solidFill>
                  <a:srgbClr val="002060"/>
                </a:solidFill>
                <a:latin typeface="Bookman Old Style" pitchFamily="18" charset="0"/>
              </a:rPr>
              <a:t>: </a:t>
            </a:r>
            <a:r>
              <a:rPr lang="ru-RU" sz="1600" dirty="0" smtClean="0">
                <a:solidFill>
                  <a:srgbClr val="002060"/>
                </a:solidFill>
                <a:latin typeface="Bookman Old Style" pitchFamily="18" charset="0"/>
              </a:rPr>
              <a:t>Дано </a:t>
            </a:r>
            <a:r>
              <a:rPr lang="ru-RU" sz="1600" dirty="0">
                <a:solidFill>
                  <a:srgbClr val="002060"/>
                </a:solidFill>
                <a:latin typeface="Bookman Old Style" pitchFamily="18" charset="0"/>
              </a:rPr>
              <a:t>современное состояние мирового и отечественного свиноводства. Намечены перспективы развития его. </a:t>
            </a:r>
            <a:r>
              <a:rPr lang="ru-RU" sz="1600" dirty="0" smtClean="0">
                <a:solidFill>
                  <a:srgbClr val="002060"/>
                </a:solidFill>
                <a:latin typeface="Bookman Old Style" pitchFamily="18" charset="0"/>
              </a:rPr>
              <a:t>Описаны </a:t>
            </a:r>
            <a:r>
              <a:rPr lang="ru-RU" sz="1600" dirty="0">
                <a:solidFill>
                  <a:srgbClr val="002060"/>
                </a:solidFill>
                <a:latin typeface="Bookman Old Style" pitchFamily="18" charset="0"/>
              </a:rPr>
              <a:t>производство, реализация и потребление свинины в мире, прижизненные факторы, влияющие на качество свинины. Рассмотрена селекция свиней на пригодность к промышленной технологии и их кормление.</a:t>
            </a:r>
            <a:r>
              <a:rPr lang="ru-RU" sz="1600" b="1" dirty="0" smtClean="0">
                <a:solidFill>
                  <a:srgbClr val="002060"/>
                </a:solidFill>
                <a:latin typeface="Bookman Old Style" pitchFamily="18" charset="0"/>
              </a:rPr>
              <a:t> </a:t>
            </a:r>
            <a:endParaRPr lang="ru-RU" sz="1600" dirty="0">
              <a:solidFill>
                <a:srgbClr val="002060"/>
              </a:solidFill>
              <a:latin typeface="Bookman Old Style"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332657"/>
            <a:ext cx="4395582" cy="6264695"/>
          </a:xfrm>
          <a:prstGeom prst="rect">
            <a:avLst/>
          </a:prstGeom>
          <a:scene3d>
            <a:camera prst="perspectiveRight"/>
            <a:lightRig rig="threePt" dir="t"/>
          </a:scene3d>
        </p:spPr>
      </p:pic>
      <p:sp>
        <p:nvSpPr>
          <p:cNvPr id="4" name="Блок-схема: документ 3"/>
          <p:cNvSpPr/>
          <p:nvPr/>
        </p:nvSpPr>
        <p:spPr>
          <a:xfrm flipH="1">
            <a:off x="4139952" y="116632"/>
            <a:ext cx="4916313"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23518" y="188640"/>
            <a:ext cx="4740970" cy="2308324"/>
          </a:xfrm>
          <a:prstGeom prst="rect">
            <a:avLst/>
          </a:prstGeom>
          <a:noFill/>
        </p:spPr>
        <p:txBody>
          <a:bodyPr wrap="square" rtlCol="0">
            <a:spAutoFit/>
          </a:bodyPr>
          <a:lstStyle/>
          <a:p>
            <a:r>
              <a:rPr lang="ru-RU" sz="1600" b="1" dirty="0">
                <a:solidFill>
                  <a:srgbClr val="002060"/>
                </a:solidFill>
                <a:latin typeface="Bookman Old Style" pitchFamily="18" charset="0"/>
              </a:rPr>
              <a:t>636</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 568</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Современное </a:t>
            </a:r>
            <a:r>
              <a:rPr lang="ru-RU" sz="1600" b="1" dirty="0">
                <a:solidFill>
                  <a:srgbClr val="002060"/>
                </a:solidFill>
                <a:latin typeface="Bookman Old Style" pitchFamily="18" charset="0"/>
              </a:rPr>
              <a:t>состояние и перспективы развития свиноводства </a:t>
            </a:r>
            <a:r>
              <a:rPr lang="ru-RU" sz="1600" dirty="0">
                <a:solidFill>
                  <a:srgbClr val="002060"/>
                </a:solidFill>
                <a:latin typeface="Bookman Old Style" pitchFamily="18" charset="0"/>
              </a:rPr>
              <a:t>: аналитический обзор / В. Н. Шарнин [и др.]. - Дубровицы : ВИЖ </a:t>
            </a:r>
            <a:r>
              <a:rPr lang="ru-RU" sz="1600" dirty="0" err="1">
                <a:solidFill>
                  <a:srgbClr val="002060"/>
                </a:solidFill>
                <a:latin typeface="Bookman Old Style" pitchFamily="18" charset="0"/>
              </a:rPr>
              <a:t>Россельхозакадемии</a:t>
            </a:r>
            <a:r>
              <a:rPr lang="ru-RU" sz="1600" dirty="0">
                <a:solidFill>
                  <a:srgbClr val="002060"/>
                </a:solidFill>
                <a:latin typeface="Bookman Old Style" pitchFamily="18" charset="0"/>
              </a:rPr>
              <a:t>, 2012. - 62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a:solidFill>
                  <a:srgbClr val="002060"/>
                </a:solidFill>
                <a:latin typeface="Bookman Old Style" pitchFamily="18" charset="0"/>
              </a:rPr>
              <a:t>чзлг</a:t>
            </a:r>
            <a:r>
              <a:rPr lang="ru-RU" sz="1600" b="1" dirty="0">
                <a:solidFill>
                  <a:srgbClr val="002060"/>
                </a:solidFill>
                <a:latin typeface="Bookman Old Style" pitchFamily="18" charset="0"/>
              </a:rPr>
              <a:t> (1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708865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83968" y="3273365"/>
            <a:ext cx="4752528" cy="2723823"/>
          </a:xfrm>
          <a:prstGeom prst="rect">
            <a:avLst/>
          </a:prstGeom>
          <a:noFill/>
        </p:spPr>
        <p:txBody>
          <a:bodyPr wrap="square" rtlCol="0">
            <a:spAutoFit/>
          </a:bodyPr>
          <a:lstStyle/>
          <a:p>
            <a:pPr algn="ctr"/>
            <a:r>
              <a:rPr lang="ru-RU" sz="1400" b="1" dirty="0">
                <a:solidFill>
                  <a:srgbClr val="002060"/>
                </a:solidFill>
                <a:latin typeface="Bookman Old Style" pitchFamily="18" charset="0"/>
              </a:rPr>
              <a:t>Аннотация</a:t>
            </a:r>
            <a:r>
              <a:rPr lang="ru-RU" sz="1400" b="1" dirty="0" smtClean="0">
                <a:solidFill>
                  <a:srgbClr val="002060"/>
                </a:solidFill>
                <a:latin typeface="Bookman Old Style" pitchFamily="18" charset="0"/>
              </a:rPr>
              <a:t>: </a:t>
            </a:r>
            <a:r>
              <a:rPr lang="ru-RU" sz="1300" dirty="0">
                <a:solidFill>
                  <a:srgbClr val="002060"/>
                </a:solidFill>
                <a:latin typeface="Bookman Old Style" pitchFamily="18" charset="0"/>
              </a:rPr>
              <a:t>Методический практикум содержит основные сведения о составе и свойствах молока, требования нормативных документов к его качеству, методы </a:t>
            </a:r>
            <a:r>
              <a:rPr lang="ru-RU" sz="1300" dirty="0" smtClean="0">
                <a:solidFill>
                  <a:srgbClr val="002060"/>
                </a:solidFill>
                <a:latin typeface="Bookman Old Style" pitchFamily="18" charset="0"/>
              </a:rPr>
              <a:t>физических</a:t>
            </a:r>
            <a:r>
              <a:rPr lang="ru-RU" sz="1300" dirty="0">
                <a:solidFill>
                  <a:srgbClr val="002060"/>
                </a:solidFill>
                <a:latin typeface="Bookman Old Style" pitchFamily="18" charset="0"/>
              </a:rPr>
              <a:t>, химических и микробиологических анализов молока и молочных продуктов, организацию и порядок работы персонала в молочных </a:t>
            </a:r>
            <a:r>
              <a:rPr lang="ru-RU" sz="1300" dirty="0" smtClean="0">
                <a:solidFill>
                  <a:srgbClr val="002060"/>
                </a:solidFill>
                <a:latin typeface="Bookman Old Style" pitchFamily="18" charset="0"/>
              </a:rPr>
              <a:t>лабораториях</a:t>
            </a:r>
            <a:r>
              <a:rPr lang="ru-RU" sz="1300" dirty="0">
                <a:solidFill>
                  <a:srgbClr val="002060"/>
                </a:solidFill>
                <a:latin typeface="Bookman Old Style" pitchFamily="18" charset="0"/>
              </a:rPr>
              <a:t>, сведения о приборной технике отечественных и зарубежных производите- лей. Предназначен для лаборантов молочных лабораторий, </a:t>
            </a:r>
            <a:r>
              <a:rPr lang="ru-RU" sz="1300" dirty="0" err="1">
                <a:solidFill>
                  <a:srgbClr val="002060"/>
                </a:solidFill>
                <a:latin typeface="Bookman Old Style" pitchFamily="18" charset="0"/>
              </a:rPr>
              <a:t>зооветспециалистов</a:t>
            </a:r>
            <a:r>
              <a:rPr lang="ru-RU" sz="1300" dirty="0">
                <a:solidFill>
                  <a:srgbClr val="002060"/>
                </a:solidFill>
                <a:latin typeface="Bookman Old Style" pitchFamily="18" charset="0"/>
              </a:rPr>
              <a:t> и фермеров агропромышленного комплекса и может быть использован в качестве учебного пособия при обучении специалистов и переподготовке лаборантов</a:t>
            </a:r>
            <a:r>
              <a:rPr lang="ru-RU" sz="1400" dirty="0">
                <a:solidFill>
                  <a:srgbClr val="002060"/>
                </a:solidFill>
                <a:latin typeface="Bookman Old Style" pitchFamily="18" charset="0"/>
              </a:rPr>
              <a:t>. </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413" y="260648"/>
            <a:ext cx="4227563" cy="6336704"/>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8" name="Блок-схема: документ 7"/>
          <p:cNvSpPr/>
          <p:nvPr/>
        </p:nvSpPr>
        <p:spPr>
          <a:xfrm flipH="1">
            <a:off x="3995936" y="125081"/>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89844" cy="2308324"/>
          </a:xfrm>
          <a:prstGeom prst="rect">
            <a:avLst/>
          </a:prstGeom>
          <a:noFill/>
        </p:spPr>
        <p:txBody>
          <a:bodyPr wrap="square" rtlCol="0">
            <a:spAutoFit/>
          </a:bodyPr>
          <a:lstStyle/>
          <a:p>
            <a:r>
              <a:rPr lang="ru-RU" sz="1600" b="1" dirty="0">
                <a:solidFill>
                  <a:srgbClr val="002060"/>
                </a:solidFill>
                <a:latin typeface="Bookman Old Style" pitchFamily="18" charset="0"/>
              </a:rPr>
              <a:t>637</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Ф 766</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Фомичев</a:t>
            </a:r>
            <a:r>
              <a:rPr lang="ru-RU" sz="1600" b="1" dirty="0">
                <a:solidFill>
                  <a:srgbClr val="002060"/>
                </a:solidFill>
                <a:latin typeface="Bookman Old Style" pitchFamily="18" charset="0"/>
              </a:rPr>
              <a:t>, Ю. П.</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Методический практикум по контролю качества молока и молочных продуктов</a:t>
            </a:r>
            <a:r>
              <a:rPr lang="ru-RU" sz="1600" dirty="0">
                <a:solidFill>
                  <a:srgbClr val="002060"/>
                </a:solidFill>
                <a:latin typeface="Bookman Old Style" pitchFamily="18" charset="0"/>
              </a:rPr>
              <a:t> : учебное пособие* / Ю. П. Фомичев, Е. Н. </a:t>
            </a:r>
            <a:r>
              <a:rPr lang="ru-RU" sz="1600" dirty="0" err="1">
                <a:solidFill>
                  <a:srgbClr val="002060"/>
                </a:solidFill>
                <a:latin typeface="Bookman Old Style" pitchFamily="18" charset="0"/>
              </a:rPr>
              <a:t>Хрипякова</a:t>
            </a:r>
            <a:r>
              <a:rPr lang="ru-RU" sz="1600" dirty="0">
                <a:solidFill>
                  <a:srgbClr val="002060"/>
                </a:solidFill>
                <a:latin typeface="Bookman Old Style" pitchFamily="18" charset="0"/>
              </a:rPr>
              <a:t>. - 3-е изд. - Дубровицы : ВИЖ </a:t>
            </a:r>
            <a:r>
              <a:rPr lang="ru-RU" sz="1600" dirty="0" err="1">
                <a:solidFill>
                  <a:srgbClr val="002060"/>
                </a:solidFill>
                <a:latin typeface="Bookman Old Style" pitchFamily="18" charset="0"/>
              </a:rPr>
              <a:t>Россельхозакадемии</a:t>
            </a:r>
            <a:r>
              <a:rPr lang="ru-RU" sz="1600" dirty="0">
                <a:solidFill>
                  <a:srgbClr val="002060"/>
                </a:solidFill>
                <a:latin typeface="Bookman Old Style" pitchFamily="18" charset="0"/>
              </a:rPr>
              <a:t>, 2013. - 236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grpSp>
        <p:nvGrpSpPr>
          <p:cNvPr id="9" name="Группа 8"/>
          <p:cNvGrpSpPr/>
          <p:nvPr/>
        </p:nvGrpSpPr>
        <p:grpSpPr>
          <a:xfrm>
            <a:off x="5450615" y="6237312"/>
            <a:ext cx="3600400" cy="504056"/>
            <a:chOff x="107504" y="5877272"/>
            <a:chExt cx="3600400" cy="504056"/>
          </a:xfrm>
        </p:grpSpPr>
        <p:sp>
          <p:nvSpPr>
            <p:cNvPr id="10" name="Прямоугольник 9"/>
            <p:cNvSpPr/>
            <p:nvPr/>
          </p:nvSpPr>
          <p:spPr>
            <a:xfrm>
              <a:off x="323528" y="5877272"/>
              <a:ext cx="3168352" cy="50405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07504" y="5949280"/>
              <a:ext cx="3600400" cy="307777"/>
            </a:xfrm>
            <a:prstGeom prst="rect">
              <a:avLst/>
            </a:prstGeom>
            <a:noFill/>
          </p:spPr>
          <p:txBody>
            <a:bodyPr wrap="square" rtlCol="0">
              <a:spAutoFit/>
            </a:bodyPr>
            <a:lstStyle/>
            <a:p>
              <a:pPr algn="ctr"/>
              <a:r>
                <a:rPr lang="ru-RU" sz="1400" b="1" dirty="0" smtClean="0">
                  <a:solidFill>
                    <a:srgbClr val="C00000"/>
                  </a:solidFill>
                  <a:latin typeface="Bookman Old Style" pitchFamily="18" charset="0"/>
                  <a:hlinkClick r:id="rId4" action="ppaction://hlinksldjump"/>
                </a:rPr>
                <a:t>ВЕРНУТЬСЯ К ОГЛАВЛЕНИЮ</a:t>
              </a:r>
              <a:endParaRPr lang="ru-RU" sz="1400" b="1" dirty="0">
                <a:solidFill>
                  <a:srgbClr val="C00000"/>
                </a:solidFill>
                <a:latin typeface="Bookman Old Style" pitchFamily="18" charset="0"/>
              </a:endParaRPr>
            </a:p>
          </p:txBody>
        </p:sp>
      </p:grpSp>
    </p:spTree>
    <p:extLst>
      <p:ext uri="{BB962C8B-B14F-4D97-AF65-F5344CB8AC3E}">
        <p14:creationId xmlns:p14="http://schemas.microsoft.com/office/powerpoint/2010/main" val="3507588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2996952"/>
            <a:ext cx="4608917" cy="3431709"/>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В учебнике рассмотрены методы стоимостной оценки месторождений минерально-сырьевых ресурсов с учетом факторов риска и неопределенности, а также организационно-правовое обеспечение геологоразведки. Проанализированы экологические последствия недропользования, включая реабилитацию загрязненных территорий и предотвращение загрязнения окружающей среды. В издании представлены контрольные вопросы и задания, практикум, включающий задачи проектно-исследовательского типа для самостоятельного решения, и приложения, содержащие справочный материал. Глубокому освоению курса также способствует то, что большинство приведенных моделей и методов оценки, анализа, планирования и прогнозирования было использовано авторами для решения практических задач в области недропользования.</a:t>
            </a:r>
          </a:p>
        </p:txBody>
      </p:sp>
      <p:pic>
        <p:nvPicPr>
          <p:cNvPr id="38914" name="Picture 2" descr="C:\Users\tretyakova-nv\Desktop\выставка\Юрайт Восток\Изображение 03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321" y="317078"/>
            <a:ext cx="4426989" cy="628027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779912" y="154652"/>
            <a:ext cx="5256584" cy="2842300"/>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851920" y="188640"/>
            <a:ext cx="5112568" cy="2431435"/>
          </a:xfrm>
          <a:prstGeom prst="rect">
            <a:avLst/>
          </a:prstGeom>
          <a:noFill/>
        </p:spPr>
        <p:txBody>
          <a:bodyPr wrap="square" rtlCol="0">
            <a:spAutoFit/>
          </a:bodyPr>
          <a:lstStyle/>
          <a:p>
            <a:r>
              <a:rPr lang="ru-RU" sz="1600" b="1" dirty="0">
                <a:solidFill>
                  <a:srgbClr val="002060"/>
                </a:solidFill>
                <a:latin typeface="Bookman Old Style" pitchFamily="18" charset="0"/>
              </a:rPr>
              <a:t>502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Н 760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Новоселов</a:t>
            </a:r>
            <a:r>
              <a:rPr lang="ru-RU" sz="1600" b="1" dirty="0">
                <a:solidFill>
                  <a:srgbClr val="002060"/>
                </a:solidFill>
                <a:latin typeface="Bookman Old Style" pitchFamily="18" charset="0"/>
              </a:rPr>
              <a:t>, А. Л.</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Экономика, организация и управление в области недропользования</a:t>
            </a:r>
            <a:r>
              <a:rPr lang="ru-RU" sz="1600" dirty="0">
                <a:solidFill>
                  <a:srgbClr val="002060"/>
                </a:solidFill>
                <a:latin typeface="Bookman Old Style" pitchFamily="18" charset="0"/>
              </a:rPr>
              <a:t> [Текст] : учебник и практикум для магистрантов / А. Л. Новоселов, О. Е. Медведева, И. Ю. Новоселова.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- 625 с. </a:t>
            </a:r>
            <a:endParaRPr lang="ru-RU" sz="1600" b="1" dirty="0">
              <a:solidFill>
                <a:srgbClr val="002060"/>
              </a:solidFill>
              <a:latin typeface="Bookman Old Style" pitchFamily="18" charset="0"/>
            </a:endParaRPr>
          </a:p>
          <a:p>
            <a:pPr algn="r"/>
            <a:endParaRPr lang="ru-RU" sz="8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a:t>
            </a: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230592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5540" name="Picture 4" descr="http://www.histoire-image.org/photo/zoom/nard04_chicot_001f.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3471"/>
            <a:ext cx="9143999" cy="68814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 y="332656"/>
            <a:ext cx="9144000" cy="576064"/>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5887" y="332656"/>
            <a:ext cx="9128111" cy="499239"/>
          </a:xfrm>
          <a:prstGeom prst="rect">
            <a:avLst/>
          </a:prstGeom>
          <a:noFill/>
        </p:spPr>
        <p:txBody>
          <a:bodyPr wrap="square" rtlCol="0">
            <a:spAutoFit/>
            <a:scene3d>
              <a:camera prst="perspectiveBelow"/>
              <a:lightRig rig="threePt" dir="t"/>
            </a:scene3d>
            <a:sp3d extrusionH="57150">
              <a:bevelT w="38100" h="38100" prst="angle"/>
            </a:sp3d>
          </a:bodyPr>
          <a:lstStyle/>
          <a:p>
            <a:pPr algn="ctr">
              <a:lnSpc>
                <a:spcPct val="150000"/>
              </a:lnSpc>
            </a:pPr>
            <a:r>
              <a:rPr lang="ru-RU" sz="2000" b="1" dirty="0" smtClean="0">
                <a:solidFill>
                  <a:srgbClr val="C00000"/>
                </a:solidFill>
                <a:latin typeface="Bookman Old Style" pitchFamily="18" charset="0"/>
              </a:rPr>
              <a:t>4. МЕДИЦИНА</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3115107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6568" name="Picture 8" descr="http://snob.ru/i/indoc/user_29218/dec2e9faadf28d09f235be6091a818d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513" y="-28899"/>
            <a:ext cx="9161512" cy="6886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5888" y="188640"/>
            <a:ext cx="9091600" cy="743887"/>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2717" y="224641"/>
            <a:ext cx="9128111" cy="707886"/>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5. ЭКОНОМИКА. БУХГАЛТЕРСКИЙ УЧЁТ.</a:t>
            </a:r>
          </a:p>
          <a:p>
            <a:pPr algn="ctr"/>
            <a:r>
              <a:rPr lang="ru-RU" sz="2000" b="1" dirty="0" smtClean="0">
                <a:solidFill>
                  <a:srgbClr val="C00000"/>
                </a:solidFill>
                <a:latin typeface="Bookman Old Style" pitchFamily="18" charset="0"/>
              </a:rPr>
              <a:t>УПРАВЛЕНИЕ ПРЕДПРИЯТИЕМ</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3953446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67746" y="3140968"/>
            <a:ext cx="4768750" cy="3508653"/>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00" dirty="0">
                <a:solidFill>
                  <a:srgbClr val="002060"/>
                </a:solidFill>
                <a:latin typeface="Bookman Old Style" pitchFamily="18" charset="0"/>
              </a:rPr>
              <a:t>Учебное пособие содержит комплект заданий, упражнений и ситуаций, а также методических указаний и пояснений, которые призваны помочь студентам и преподавателям в подготовке специалистов по отраслевому анализу рынков и конкурентной политике мирового уровня. Главы пособия отражают различные стороны экономики отраслевых рынков и политики поддержки конкуренции. Каждая тема включает детальный план занятия, базовые понятия и их английские эквиваленты, ключевые обозначения и основные формулы, вопросы для размышления, количественные и качественные задачи, а также материалы для ситуационного анализа. В книге также представлены дополнительная литература для рефератов и тематика экономических эссе и курсовых работ. Все задания для удобства изучения и контроля знаний студентов, особенно при самостоятельной работе, разбиты на три уровня сложности: легкие задания, задания среднего уровня сложности и задания повышенной сложности. Для образца в каждой главе приводятся типовые задания с решением и экономической интерпретацией результата.</a:t>
            </a:r>
          </a:p>
        </p:txBody>
      </p:sp>
      <p:pic>
        <p:nvPicPr>
          <p:cNvPr id="17410" name="Picture 2" descr="C:\Users\tretyakova-nv\Desktop\выставка\Юрайт Восток\Изображение 01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27922"/>
            <a:ext cx="4160242" cy="6369430"/>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5936" y="11663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39952" y="215105"/>
            <a:ext cx="4824536" cy="2185214"/>
          </a:xfrm>
          <a:prstGeom prst="rect">
            <a:avLst/>
          </a:prstGeom>
          <a:noFill/>
        </p:spPr>
        <p:txBody>
          <a:bodyPr wrap="square" rtlCol="0">
            <a:spAutoFit/>
          </a:bodyPr>
          <a:lstStyle/>
          <a:p>
            <a:r>
              <a:rPr lang="ru-RU" sz="1600" b="1" dirty="0">
                <a:solidFill>
                  <a:srgbClr val="002060"/>
                </a:solidFill>
                <a:latin typeface="Bookman Old Style" pitchFamily="18" charset="0"/>
              </a:rPr>
              <a:t>У</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Р 640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Розанова</a:t>
            </a:r>
            <a:r>
              <a:rPr lang="ru-RU" sz="1600" b="1" dirty="0">
                <a:solidFill>
                  <a:srgbClr val="002060"/>
                </a:solidFill>
                <a:latin typeface="Bookman Old Style" pitchFamily="18" charset="0"/>
              </a:rPr>
              <a:t>, Н. М.</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Теория отраслевых рынков. Практикум</a:t>
            </a:r>
            <a:r>
              <a:rPr lang="ru-RU" sz="1600" dirty="0">
                <a:solidFill>
                  <a:srgbClr val="002060"/>
                </a:solidFill>
                <a:latin typeface="Bookman Old Style" pitchFamily="18" charset="0"/>
              </a:rPr>
              <a:t> [Текст] : учебное пособие для академического бакалавриата / Н. М. Розанова.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2015. - 492 с. </a:t>
            </a:r>
            <a:r>
              <a:rPr lang="ru-RU" sz="1600" b="1" dirty="0" smtClean="0">
                <a:solidFill>
                  <a:srgbClr val="002060"/>
                </a:solidFill>
                <a:latin typeface="Bookman Old Style" pitchFamily="18" charset="0"/>
              </a:rPr>
              <a:t>	</a:t>
            </a:r>
            <a:endParaRPr lang="ru-RU" sz="1600" b="1" dirty="0">
              <a:solidFill>
                <a:srgbClr val="002060"/>
              </a:solidFill>
              <a:latin typeface="Bookman Old Style" pitchFamily="18" charset="0"/>
            </a:endParaRPr>
          </a:p>
          <a:p>
            <a:pPr algn="r"/>
            <a:endParaRPr lang="ru-RU" sz="8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368685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3300904"/>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50" dirty="0">
                <a:solidFill>
                  <a:srgbClr val="002060"/>
                </a:solidFill>
                <a:latin typeface="Bookman Old Style" pitchFamily="18" charset="0"/>
              </a:rPr>
              <a:t>В учебнике рассматриваются общетеоретические вопросы, составляющие фундаментальную основу экономики отраслевых рынков и политики поддержки конкуренции. Исследуется история и современные тенденции развития конкурентной политики, проанализированы различные отрасли экономики и разнообразные сферы деятельности фирм. Особое внимание уделено детальному изучению монополизма и конкурентных начал в российской экономике последних трех десятилетий, а также антимонопольной и </a:t>
            </a:r>
            <a:r>
              <a:rPr lang="ru-RU" sz="1150" dirty="0" err="1">
                <a:solidFill>
                  <a:srgbClr val="002060"/>
                </a:solidFill>
                <a:latin typeface="Bookman Old Style" pitchFamily="18" charset="0"/>
              </a:rPr>
              <a:t>проконкурентной</a:t>
            </a:r>
            <a:r>
              <a:rPr lang="ru-RU" sz="1150" dirty="0">
                <a:solidFill>
                  <a:srgbClr val="002060"/>
                </a:solidFill>
                <a:latin typeface="Bookman Old Style" pitchFamily="18" charset="0"/>
              </a:rPr>
              <a:t> политики российского государства. Для облегчения усвоения материала приводятся образцы решения типовых задач по курсу и примеры из практики государственного регулирования разных стран. После каждой главы предлагаются вопросы для повторения и проверки, задания и упражнения для самостоятельной работы, а также материалы для ситуационного анализа.</a:t>
            </a:r>
          </a:p>
        </p:txBody>
      </p:sp>
      <p:pic>
        <p:nvPicPr>
          <p:cNvPr id="25602" name="Picture 2" descr="C:\Users\tretyakova-nv\Desktop\выставка\Юрайт Восток\Изображение 0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8"/>
            <a:ext cx="4176464" cy="6336703"/>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6341" y="11663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24536" cy="2308324"/>
          </a:xfrm>
          <a:prstGeom prst="rect">
            <a:avLst/>
          </a:prstGeom>
          <a:noFill/>
        </p:spPr>
        <p:txBody>
          <a:bodyPr wrap="square" rtlCol="0">
            <a:spAutoFit/>
          </a:bodyPr>
          <a:lstStyle/>
          <a:p>
            <a:r>
              <a:rPr lang="ru-RU" sz="1600" b="1" dirty="0">
                <a:solidFill>
                  <a:srgbClr val="002060"/>
                </a:solidFill>
                <a:latin typeface="Bookman Old Style" pitchFamily="18" charset="0"/>
              </a:rPr>
              <a:t>У</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Р 640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Розанова</a:t>
            </a:r>
            <a:r>
              <a:rPr lang="ru-RU" sz="1600" b="1" dirty="0">
                <a:solidFill>
                  <a:srgbClr val="002060"/>
                </a:solidFill>
                <a:latin typeface="Bookman Old Style" pitchFamily="18" charset="0"/>
              </a:rPr>
              <a:t>, Н. М.</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Теория отраслевых рынков </a:t>
            </a:r>
            <a:r>
              <a:rPr lang="ru-RU" sz="1600" dirty="0">
                <a:solidFill>
                  <a:srgbClr val="002060"/>
                </a:solidFill>
                <a:latin typeface="Bookman Old Style" pitchFamily="18" charset="0"/>
              </a:rPr>
              <a:t>[Текст] : учебник для академического бакалавриата : в 2 частях. Часть 1 / Н. М. Розанова. - 3-е изд., </a:t>
            </a:r>
            <a:r>
              <a:rPr lang="ru-RU" sz="1600" dirty="0" err="1">
                <a:solidFill>
                  <a:srgbClr val="002060"/>
                </a:solidFill>
                <a:latin typeface="Bookman Old Style" pitchFamily="18" charset="0"/>
              </a:rPr>
              <a:t>перераб</a:t>
            </a:r>
            <a:r>
              <a:rPr lang="ru-RU" sz="1600" dirty="0">
                <a:solidFill>
                  <a:srgbClr val="002060"/>
                </a:solidFill>
                <a:latin typeface="Bookman Old Style" pitchFamily="18" charset="0"/>
              </a:rPr>
              <a:t>. и доп.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- 345 с. </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297290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33421" y="2924944"/>
            <a:ext cx="4608917" cy="3300904"/>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50" dirty="0">
                <a:solidFill>
                  <a:srgbClr val="002060"/>
                </a:solidFill>
                <a:latin typeface="Bookman Old Style" pitchFamily="18" charset="0"/>
              </a:rPr>
              <a:t>В учебнике рассматриваются общетеоретические вопросы, составляющие фундаментальную основу экономики отраслевых рынков и политики поддержки конкуренции. Исследуется история и современные тенденции развития конкурентной политики, проанализированы различные отрасли экономики и разнообразные сферы деятельности фирм. Особое внимание уделено детальному изучению монополизма и конкурентных начал в российской экономике последних трех десятилетий, а также антимонопольной и </a:t>
            </a:r>
            <a:r>
              <a:rPr lang="ru-RU" sz="1150" dirty="0" err="1">
                <a:solidFill>
                  <a:srgbClr val="002060"/>
                </a:solidFill>
                <a:latin typeface="Bookman Old Style" pitchFamily="18" charset="0"/>
              </a:rPr>
              <a:t>проконкурентной</a:t>
            </a:r>
            <a:r>
              <a:rPr lang="ru-RU" sz="1150" dirty="0">
                <a:solidFill>
                  <a:srgbClr val="002060"/>
                </a:solidFill>
                <a:latin typeface="Bookman Old Style" pitchFamily="18" charset="0"/>
              </a:rPr>
              <a:t> политики российского государства. Для облегчения усвоения материала приводятся образцы решения типовых задач по курсу и примеры из практики государственного регулирования разных стран. После каждой главы предлагаются вопросы для повторения и проверки, задания и упражнения для самостоятельной работы, а также материалы для ситуационного анализа.</a:t>
            </a:r>
          </a:p>
        </p:txBody>
      </p:sp>
      <p:pic>
        <p:nvPicPr>
          <p:cNvPr id="26626" name="Picture 2" descr="C:\Users\tretyakova-nv\Desktop\выставка\Юрайт Восток\Изображение 0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337" y="260648"/>
            <a:ext cx="4547671"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266000" y="116632"/>
            <a:ext cx="4776338" cy="2736304"/>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355976" y="125810"/>
            <a:ext cx="4608512" cy="2308324"/>
          </a:xfrm>
          <a:prstGeom prst="rect">
            <a:avLst/>
          </a:prstGeom>
          <a:noFill/>
        </p:spPr>
        <p:txBody>
          <a:bodyPr wrap="square" rtlCol="0">
            <a:spAutoFit/>
          </a:bodyPr>
          <a:lstStyle/>
          <a:p>
            <a:r>
              <a:rPr lang="ru-RU" sz="1600" b="1" dirty="0">
                <a:solidFill>
                  <a:srgbClr val="002060"/>
                </a:solidFill>
                <a:latin typeface="Bookman Old Style" pitchFamily="18" charset="0"/>
              </a:rPr>
              <a:t>У</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Р 640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Розанова</a:t>
            </a:r>
            <a:r>
              <a:rPr lang="ru-RU" sz="1600" b="1" dirty="0">
                <a:solidFill>
                  <a:srgbClr val="002060"/>
                </a:solidFill>
                <a:latin typeface="Bookman Old Style" pitchFamily="18" charset="0"/>
              </a:rPr>
              <a:t>, Н. М.</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Теория отраслевых рынков</a:t>
            </a:r>
            <a:r>
              <a:rPr lang="ru-RU" sz="1600" dirty="0">
                <a:solidFill>
                  <a:srgbClr val="002060"/>
                </a:solidFill>
                <a:latin typeface="Bookman Old Style" pitchFamily="18" charset="0"/>
              </a:rPr>
              <a:t> [Текст] : учебник для академического бакалавриата : в 2 частях. Часть 2 / Н. М. Розанова. - 3-е изд., </a:t>
            </a:r>
            <a:r>
              <a:rPr lang="ru-RU" sz="1600" dirty="0" err="1">
                <a:solidFill>
                  <a:srgbClr val="002060"/>
                </a:solidFill>
                <a:latin typeface="Bookman Old Style" pitchFamily="18" charset="0"/>
              </a:rPr>
              <a:t>перераб</a:t>
            </a:r>
            <a:r>
              <a:rPr lang="ru-RU" sz="1600" dirty="0">
                <a:solidFill>
                  <a:srgbClr val="002060"/>
                </a:solidFill>
                <a:latin typeface="Bookman Old Style" pitchFamily="18" charset="0"/>
              </a:rPr>
              <a:t>. и доп.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- 314 с</a:t>
            </a:r>
            <a:r>
              <a:rPr lang="ru-RU" sz="1600" dirty="0" smtClean="0">
                <a:solidFill>
                  <a:srgbClr val="002060"/>
                </a:solidFill>
                <a:latin typeface="Bookman Old Style" pitchFamily="18" charset="0"/>
              </a:rPr>
              <a:t>.</a:t>
            </a: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77504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2492990"/>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300" dirty="0">
                <a:solidFill>
                  <a:srgbClr val="002060"/>
                </a:solidFill>
                <a:latin typeface="Bookman Old Style" pitchFamily="18" charset="0"/>
              </a:rPr>
              <a:t>Настоящее учебное пособие позволяет студентам экономических специальностей уяснить сущность и функции инновационной инфраструктуры рынка, понять все многообразие видов деятельности, которые она охватывает, и наилучшим образом найти применение своим творческим способностям. Данное пособие способствует приобретению навыков самостоятельной работы с материалом, в том числе анализа экономической информации и применения методик отбора приоритетных инновационных проектов, приведенных в пособии.</a:t>
            </a:r>
          </a:p>
        </p:txBody>
      </p:sp>
      <p:pic>
        <p:nvPicPr>
          <p:cNvPr id="12290" name="Picture 2" descr="C:\Users\tretyakova-nv\Desktop\выставка\Юрайт Восток\Изображение 0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7"/>
            <a:ext cx="4391669" cy="633670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212365" y="116633"/>
            <a:ext cx="4824536" cy="2664295"/>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83968" y="188639"/>
            <a:ext cx="4680520" cy="2062103"/>
          </a:xfrm>
          <a:prstGeom prst="rect">
            <a:avLst/>
          </a:prstGeom>
          <a:noFill/>
        </p:spPr>
        <p:txBody>
          <a:bodyPr wrap="square" rtlCol="0">
            <a:spAutoFit/>
          </a:bodyPr>
          <a:lstStyle/>
          <a:p>
            <a:r>
              <a:rPr lang="ru-RU" sz="1600" b="1" dirty="0">
                <a:solidFill>
                  <a:srgbClr val="002060"/>
                </a:solidFill>
                <a:latin typeface="Bookman Old Style" pitchFamily="18" charset="0"/>
              </a:rPr>
              <a:t>У</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 727</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Спицына</a:t>
            </a:r>
            <a:r>
              <a:rPr lang="ru-RU" sz="1600" b="1" dirty="0">
                <a:solidFill>
                  <a:srgbClr val="002060"/>
                </a:solidFill>
                <a:latin typeface="Bookman Old Style" pitchFamily="18" charset="0"/>
              </a:rPr>
              <a:t>, Л. Ю.</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Инновационная инфраструктура рынка</a:t>
            </a:r>
            <a:r>
              <a:rPr lang="ru-RU" sz="1600" dirty="0">
                <a:solidFill>
                  <a:srgbClr val="002060"/>
                </a:solidFill>
                <a:latin typeface="Bookman Old Style" pitchFamily="18" charset="0"/>
              </a:rPr>
              <a:t> [Текст] : учебное пособие для прикладного бакалавриата / Л. Ю. Спицына.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- 117 с. </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729596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2508379"/>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Предлагаемое издание является одним из первых непереводных изданий в России по данной тематике. Оно создавалось с учетом практического опыта преподавания этой дисциплины на ряде факультетов РУДН и адаптировано к </a:t>
            </a:r>
            <a:r>
              <a:rPr lang="ru-RU" sz="1200" dirty="0" err="1">
                <a:solidFill>
                  <a:srgbClr val="002060"/>
                </a:solidFill>
                <a:latin typeface="Bookman Old Style" pitchFamily="18" charset="0"/>
              </a:rPr>
              <a:t>разноуровневой</a:t>
            </a:r>
            <a:r>
              <a:rPr lang="ru-RU" sz="1200" dirty="0">
                <a:solidFill>
                  <a:srgbClr val="002060"/>
                </a:solidFill>
                <a:latin typeface="Bookman Old Style" pitchFamily="18" charset="0"/>
              </a:rPr>
              <a:t> подготовке изучающих предмет. Учебник поможет обучающимся сформировать глубокие знания закономерностей развития современной экономики и общих принципов поведения экономических агентов в условиях рынка. Каждая глава сопровождается задачами и их решениями, вопросами для повторения. В учебное пособие входит словарь основных терминов и понятий.</a:t>
            </a:r>
          </a:p>
        </p:txBody>
      </p:sp>
      <p:pic>
        <p:nvPicPr>
          <p:cNvPr id="46082" name="Picture 2" descr="C:\Users\tretyakova-nv\Desktop\выставка\Юрайт Восток\Изображение 0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3" y="260648"/>
            <a:ext cx="4472439" cy="6264696"/>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071115" y="116632"/>
            <a:ext cx="4968552" cy="273630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39952" y="188640"/>
            <a:ext cx="4824536" cy="2062103"/>
          </a:xfrm>
          <a:prstGeom prst="rect">
            <a:avLst/>
          </a:prstGeom>
          <a:noFill/>
        </p:spPr>
        <p:txBody>
          <a:bodyPr wrap="square" rtlCol="0">
            <a:spAutoFit/>
          </a:bodyPr>
          <a:lstStyle/>
          <a:p>
            <a:r>
              <a:rPr lang="ru-RU" sz="1600" b="1" dirty="0">
                <a:solidFill>
                  <a:srgbClr val="002060"/>
                </a:solidFill>
                <a:latin typeface="Bookman Old Style" pitchFamily="18" charset="0"/>
              </a:rPr>
              <a:t>У</a:t>
            </a:r>
            <a:br>
              <a:rPr lang="ru-RU" sz="1600" b="1" dirty="0">
                <a:solidFill>
                  <a:srgbClr val="002060"/>
                </a:solidFill>
                <a:latin typeface="Bookman Old Style" pitchFamily="18" charset="0"/>
              </a:rPr>
            </a:br>
            <a:r>
              <a:rPr lang="ru-RU" sz="1600" b="1" dirty="0" err="1">
                <a:solidFill>
                  <a:srgbClr val="002060"/>
                </a:solidFill>
                <a:latin typeface="Bookman Old Style" pitchFamily="18" charset="0"/>
              </a:rPr>
              <a:t>У</a:t>
            </a:r>
            <a:r>
              <a:rPr lang="ru-RU" sz="1600" b="1" dirty="0">
                <a:solidFill>
                  <a:srgbClr val="002060"/>
                </a:solidFill>
                <a:latin typeface="Bookman Old Style" pitchFamily="18" charset="0"/>
              </a:rPr>
              <a:t> 677</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Управленческая </a:t>
            </a:r>
            <a:r>
              <a:rPr lang="ru-RU" sz="1600" b="1" dirty="0">
                <a:solidFill>
                  <a:srgbClr val="002060"/>
                </a:solidFill>
                <a:latin typeface="Bookman Old Style" pitchFamily="18" charset="0"/>
              </a:rPr>
              <a:t>экономика </a:t>
            </a:r>
            <a:r>
              <a:rPr lang="ru-RU" sz="1600" dirty="0">
                <a:solidFill>
                  <a:srgbClr val="002060"/>
                </a:solidFill>
                <a:latin typeface="Bookman Old Style" pitchFamily="18" charset="0"/>
              </a:rPr>
              <a:t>[Текст] : учебник и практикум для бакалавриата и магистратуры / ред.: Е. В. Пономаренко, В. А. Исаев.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- 216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544691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21160" y="2797778"/>
            <a:ext cx="4896544" cy="4008790"/>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050" dirty="0" smtClean="0">
                <a:solidFill>
                  <a:srgbClr val="002060"/>
                </a:solidFill>
                <a:latin typeface="Bookman Old Style" pitchFamily="18" charset="0"/>
              </a:rPr>
              <a:t>В учебном пособии даны развернутые сведения о возможности, необходимости и эффективности использования информационного ресурса, роль автоматизированных рабочих мест на работе менеджеров всех уровней управления. Кроме того, описываются современные подходы к реинжинирингу бизнес-процессов и построению информационных систем в разрезе управленческой деятельности, также делается акцент на обеспечение безопасности информационных систем. В книге также рассматриваются другие прикладные аспекты информационного обеспечения управленческой деятельности, такие как технология поддержки стратегического корпоративного планирования, системы поддержки аналитических исследований, экспертные и справочно-правовые системы. На примерах обсуждаются приемы и методы работы с программными комплексами, необходимыми в управленческой деятельности.</a:t>
            </a:r>
          </a:p>
          <a:p>
            <a:pPr algn="ctr"/>
            <a:r>
              <a:rPr lang="ru-RU" sz="1050" dirty="0" smtClean="0">
                <a:solidFill>
                  <a:srgbClr val="002060"/>
                </a:solidFill>
                <a:latin typeface="Bookman Old Style" pitchFamily="18" charset="0"/>
              </a:rPr>
              <a:t> Содержание учебного пособия соответствует Федеральному государственному образовательному стандарту высшего профессионального образования третьего поколения.</a:t>
            </a:r>
          </a:p>
          <a:p>
            <a:pPr algn="ctr"/>
            <a:r>
              <a:rPr lang="ru-RU" sz="1050" dirty="0" smtClean="0">
                <a:solidFill>
                  <a:srgbClr val="002060"/>
                </a:solidFill>
                <a:latin typeface="Bookman Old Style" pitchFamily="18" charset="0"/>
              </a:rPr>
              <a:t>Для студентов всех форм обучения специальностей 061100 «Менеджмент организации», 061000 «Государственное и муниципальное управление», 080200 «Менеджмент», а также для руководителей, желающих овладеть методикой использования современных информационных технологий в процессе управленческой деятельности.</a:t>
            </a:r>
            <a:endParaRPr lang="ru-RU" sz="1050" dirty="0">
              <a:solidFill>
                <a:srgbClr val="002060"/>
              </a:solidFill>
              <a:latin typeface="Bookman Old Style" pitchFamily="18" charset="0"/>
            </a:endParaRPr>
          </a:p>
        </p:txBody>
      </p:sp>
      <p:pic>
        <p:nvPicPr>
          <p:cNvPr id="7170" name="Picture 2" descr="C:\Users\tretyakova-nv\Desktop\выставка\Юрайт Восток\Изображение 0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8"/>
            <a:ext cx="4186769"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5936" y="116633"/>
            <a:ext cx="5040560" cy="266429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1406"/>
            <a:ext cx="4896544" cy="2062103"/>
          </a:xfrm>
          <a:prstGeom prst="rect">
            <a:avLst/>
          </a:prstGeom>
          <a:noFill/>
        </p:spPr>
        <p:txBody>
          <a:bodyPr wrap="square" rtlCol="0">
            <a:spAutoFit/>
          </a:bodyPr>
          <a:lstStyle/>
          <a:p>
            <a:r>
              <a:rPr lang="ru-RU" sz="1600" b="1" dirty="0">
                <a:solidFill>
                  <a:srgbClr val="002060"/>
                </a:solidFill>
                <a:latin typeface="Bookman Old Style" pitchFamily="18" charset="0"/>
              </a:rPr>
              <a:t>У5/8</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В 290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Венделева</a:t>
            </a:r>
            <a:r>
              <a:rPr lang="ru-RU" sz="1600" b="1" dirty="0">
                <a:solidFill>
                  <a:srgbClr val="002060"/>
                </a:solidFill>
                <a:latin typeface="Bookman Old Style" pitchFamily="18" charset="0"/>
              </a:rPr>
              <a:t>, М. А.</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Информационные технологии в управлении </a:t>
            </a:r>
            <a:r>
              <a:rPr lang="ru-RU" sz="1600" dirty="0">
                <a:solidFill>
                  <a:srgbClr val="002060"/>
                </a:solidFill>
                <a:latin typeface="Bookman Old Style" pitchFamily="18" charset="0"/>
              </a:rPr>
              <a:t>[Текст] : учебное пособие * для бакалавров / М. А. </a:t>
            </a:r>
            <a:r>
              <a:rPr lang="ru-RU" sz="1600" dirty="0" err="1">
                <a:solidFill>
                  <a:srgbClr val="002060"/>
                </a:solidFill>
                <a:latin typeface="Bookman Old Style" pitchFamily="18" charset="0"/>
              </a:rPr>
              <a:t>Венделева</a:t>
            </a:r>
            <a:r>
              <a:rPr lang="ru-RU" sz="1600" dirty="0">
                <a:solidFill>
                  <a:srgbClr val="002060"/>
                </a:solidFill>
                <a:latin typeface="Bookman Old Style" pitchFamily="18" charset="0"/>
              </a:rPr>
              <a:t>, Ю. В. </a:t>
            </a:r>
            <a:r>
              <a:rPr lang="ru-RU" sz="1600" dirty="0" err="1">
                <a:solidFill>
                  <a:srgbClr val="002060"/>
                </a:solidFill>
                <a:latin typeface="Bookman Old Style" pitchFamily="18" charset="0"/>
              </a:rPr>
              <a:t>Вертакова</a:t>
            </a:r>
            <a:r>
              <a:rPr lang="ru-RU" sz="1600" dirty="0">
                <a:solidFill>
                  <a:srgbClr val="002060"/>
                </a:solidFill>
                <a:latin typeface="Bookman Old Style" pitchFamily="18" charset="0"/>
              </a:rPr>
              <a:t>.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- 462 с</a:t>
            </a:r>
            <a:r>
              <a:rPr lang="ru-RU" sz="1600" dirty="0" smtClean="0">
                <a:solidFill>
                  <a:srgbClr val="002060"/>
                </a:solidFill>
                <a:latin typeface="Bookman Old Style" pitchFamily="18" charset="0"/>
              </a:rPr>
              <a:t>.</a:t>
            </a:r>
            <a:endParaRPr lang="ru-RU" sz="800"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11693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89746" y="3501008"/>
            <a:ext cx="4536909" cy="2323713"/>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Учебник является результатом многих лет педагогической работы автора, консультирования, </a:t>
            </a:r>
            <a:r>
              <a:rPr lang="ru-RU" sz="1200" dirty="0" smtClean="0">
                <a:solidFill>
                  <a:srgbClr val="002060"/>
                </a:solidFill>
                <a:latin typeface="Bookman Old Style" pitchFamily="18" charset="0"/>
              </a:rPr>
              <a:t>накопления </a:t>
            </a:r>
            <a:r>
              <a:rPr lang="ru-RU" sz="1200" dirty="0">
                <a:solidFill>
                  <a:srgbClr val="002060"/>
                </a:solidFill>
                <a:latin typeface="Bookman Old Style" pitchFamily="18" charset="0"/>
              </a:rPr>
              <a:t>практического опыта, сбора материалов и обобщений. Данное издание содержит базовые основы функционирования рынка недвижимости, методические и организационно-правовые </a:t>
            </a:r>
            <a:r>
              <a:rPr lang="ru-RU" sz="1200" dirty="0" smtClean="0">
                <a:solidFill>
                  <a:srgbClr val="002060"/>
                </a:solidFill>
                <a:latin typeface="Bookman Old Style" pitchFamily="18" charset="0"/>
              </a:rPr>
              <a:t>технологии </a:t>
            </a:r>
            <a:r>
              <a:rPr lang="ru-RU" sz="1200" dirty="0">
                <a:solidFill>
                  <a:srgbClr val="002060"/>
                </a:solidFill>
                <a:latin typeface="Bookman Old Style" pitchFamily="18" charset="0"/>
              </a:rPr>
              <a:t>совершения различных сделок с земельными участками, жилыми и нежилыми помещениями, </a:t>
            </a:r>
            <a:r>
              <a:rPr lang="ru-RU" sz="1200" dirty="0" smtClean="0">
                <a:solidFill>
                  <a:srgbClr val="002060"/>
                </a:solidFill>
                <a:latin typeface="Bookman Old Style" pitchFamily="18" charset="0"/>
              </a:rPr>
              <a:t>участками </a:t>
            </a:r>
            <a:r>
              <a:rPr lang="ru-RU" sz="1200" dirty="0">
                <a:solidFill>
                  <a:srgbClr val="002060"/>
                </a:solidFill>
                <a:latin typeface="Bookman Old Style" pitchFamily="18" charset="0"/>
              </a:rPr>
              <a:t>лесного фонда и другими объектами. Функционально-логический метод изложения в виде авторских схем значительно облегчает процесс познания.</a:t>
            </a:r>
          </a:p>
        </p:txBody>
      </p:sp>
      <p:pic>
        <p:nvPicPr>
          <p:cNvPr id="18434" name="Picture 2" descr="C:\Users\tretyakova-nv\Desktop\выставка\Юрайт Восток\Изображение 0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9"/>
            <a:ext cx="4589661" cy="6336703"/>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211957" y="116632"/>
            <a:ext cx="4824941" cy="2952328"/>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83968" y="188640"/>
            <a:ext cx="4680520" cy="2400657"/>
          </a:xfrm>
          <a:prstGeom prst="rect">
            <a:avLst/>
          </a:prstGeom>
          <a:noFill/>
        </p:spPr>
        <p:txBody>
          <a:bodyPr wrap="square" rtlCol="0">
            <a:spAutoFit/>
          </a:bodyPr>
          <a:lstStyle/>
          <a:p>
            <a:r>
              <a:rPr lang="ru-RU" sz="1500" b="1" dirty="0">
                <a:solidFill>
                  <a:srgbClr val="002060"/>
                </a:solidFill>
                <a:latin typeface="Bookman Old Style" pitchFamily="18" charset="0"/>
              </a:rPr>
              <a:t>У5/8</a:t>
            </a:r>
            <a:br>
              <a:rPr lang="ru-RU" sz="1500" b="1" dirty="0">
                <a:solidFill>
                  <a:srgbClr val="002060"/>
                </a:solidFill>
                <a:latin typeface="Bookman Old Style" pitchFamily="18" charset="0"/>
              </a:rPr>
            </a:br>
            <a:r>
              <a:rPr lang="ru-RU" sz="1500" b="1" dirty="0">
                <a:solidFill>
                  <a:srgbClr val="002060"/>
                </a:solidFill>
                <a:latin typeface="Bookman Old Style" pitchFamily="18" charset="0"/>
              </a:rPr>
              <a:t>Г 687</a:t>
            </a:r>
            <a:br>
              <a:rPr lang="ru-RU" sz="1500" b="1" dirty="0">
                <a:solidFill>
                  <a:srgbClr val="002060"/>
                </a:solidFill>
                <a:latin typeface="Bookman Old Style" pitchFamily="18" charset="0"/>
              </a:rPr>
            </a:br>
            <a:r>
              <a:rPr lang="ru-RU" sz="1500" b="1" dirty="0" smtClean="0">
                <a:solidFill>
                  <a:srgbClr val="002060"/>
                </a:solidFill>
                <a:latin typeface="Bookman Old Style" pitchFamily="18" charset="0"/>
              </a:rPr>
              <a:t>	Горемыкин</a:t>
            </a:r>
            <a:r>
              <a:rPr lang="ru-RU" sz="1500" b="1" dirty="0">
                <a:solidFill>
                  <a:srgbClr val="002060"/>
                </a:solidFill>
                <a:latin typeface="Bookman Old Style" pitchFamily="18" charset="0"/>
              </a:rPr>
              <a:t>, В. А.</a:t>
            </a:r>
            <a:r>
              <a:rPr lang="ru-RU" sz="1500" dirty="0">
                <a:solidFill>
                  <a:srgbClr val="002060"/>
                </a:solidFill>
                <a:latin typeface="Bookman Old Style" pitchFamily="18" charset="0"/>
              </a:rPr>
              <a:t> </a:t>
            </a:r>
            <a:r>
              <a:rPr lang="ru-RU" sz="1500" b="1" dirty="0">
                <a:solidFill>
                  <a:srgbClr val="002060"/>
                </a:solidFill>
                <a:latin typeface="Bookman Old Style" pitchFamily="18" charset="0"/>
              </a:rPr>
              <a:t>Экономика недвижимости </a:t>
            </a:r>
            <a:r>
              <a:rPr lang="ru-RU" sz="1500" dirty="0">
                <a:solidFill>
                  <a:srgbClr val="002060"/>
                </a:solidFill>
                <a:latin typeface="Bookman Old Style" pitchFamily="18" charset="0"/>
              </a:rPr>
              <a:t>[Текст] : учебник для академического бакалавриата : в 2 томах. </a:t>
            </a:r>
            <a:r>
              <a:rPr lang="ru-RU" sz="1500" b="1" dirty="0">
                <a:solidFill>
                  <a:srgbClr val="002060"/>
                </a:solidFill>
                <a:latin typeface="Bookman Old Style" pitchFamily="18" charset="0"/>
              </a:rPr>
              <a:t>Том 1. Общая модель рынка недвижимости и рынок прав аренды </a:t>
            </a:r>
            <a:r>
              <a:rPr lang="ru-RU" sz="1500" dirty="0">
                <a:solidFill>
                  <a:srgbClr val="002060"/>
                </a:solidFill>
                <a:latin typeface="Bookman Old Style" pitchFamily="18" charset="0"/>
              </a:rPr>
              <a:t>/ В. А. Горемыкин. - 8-е изд., </a:t>
            </a:r>
            <a:r>
              <a:rPr lang="ru-RU" sz="1500" dirty="0" err="1">
                <a:solidFill>
                  <a:srgbClr val="002060"/>
                </a:solidFill>
                <a:latin typeface="Bookman Old Style" pitchFamily="18" charset="0"/>
              </a:rPr>
              <a:t>перераб</a:t>
            </a:r>
            <a:r>
              <a:rPr lang="ru-RU" sz="1500" dirty="0">
                <a:solidFill>
                  <a:srgbClr val="002060"/>
                </a:solidFill>
                <a:latin typeface="Bookman Old Style" pitchFamily="18" charset="0"/>
              </a:rPr>
              <a:t>. и доп. - Москва : </a:t>
            </a:r>
            <a:r>
              <a:rPr lang="ru-RU" sz="1500" dirty="0" err="1">
                <a:solidFill>
                  <a:srgbClr val="002060"/>
                </a:solidFill>
                <a:latin typeface="Bookman Old Style" pitchFamily="18" charset="0"/>
              </a:rPr>
              <a:t>Юрайт</a:t>
            </a:r>
            <a:r>
              <a:rPr lang="ru-RU" sz="1500" dirty="0">
                <a:solidFill>
                  <a:srgbClr val="002060"/>
                </a:solidFill>
                <a:latin typeface="Bookman Old Style" pitchFamily="18" charset="0"/>
              </a:rPr>
              <a:t>, 2016. - 472 с.</a:t>
            </a:r>
            <a:endParaRPr lang="ru-RU" sz="1500" b="1" dirty="0">
              <a:solidFill>
                <a:srgbClr val="002060"/>
              </a:solidFill>
              <a:latin typeface="Bookman Old Style" pitchFamily="18" charset="0"/>
            </a:endParaRPr>
          </a:p>
          <a:p>
            <a:pPr algn="r"/>
            <a:r>
              <a:rPr lang="ru-RU" sz="1500" b="1" dirty="0">
                <a:solidFill>
                  <a:srgbClr val="002060"/>
                </a:solidFill>
                <a:latin typeface="Bookman Old Style" pitchFamily="18" charset="0"/>
              </a:rPr>
              <a:t>Издание находится в: </a:t>
            </a:r>
            <a:r>
              <a:rPr lang="ru-RU" sz="1500" b="1" dirty="0" err="1" smtClean="0">
                <a:solidFill>
                  <a:srgbClr val="002060"/>
                </a:solidFill>
                <a:latin typeface="Bookman Old Style" pitchFamily="18" charset="0"/>
              </a:rPr>
              <a:t>чзлг</a:t>
            </a:r>
            <a:r>
              <a:rPr lang="ru-RU" sz="1500" b="1" dirty="0" smtClean="0">
                <a:solidFill>
                  <a:srgbClr val="002060"/>
                </a:solidFill>
                <a:latin typeface="Bookman Old Style" pitchFamily="18" charset="0"/>
              </a:rPr>
              <a:t> </a:t>
            </a:r>
            <a:r>
              <a:rPr lang="ru-RU" sz="1500" b="1" dirty="0">
                <a:solidFill>
                  <a:srgbClr val="002060"/>
                </a:solidFill>
                <a:latin typeface="Bookman Old Style" pitchFamily="18" charset="0"/>
              </a:rPr>
              <a:t>(1</a:t>
            </a:r>
            <a:r>
              <a:rPr lang="ru-RU" sz="1500" b="1" dirty="0" smtClean="0">
                <a:solidFill>
                  <a:srgbClr val="002060"/>
                </a:solidFill>
                <a:latin typeface="Bookman Old Style" pitchFamily="18" charset="0"/>
              </a:rPr>
              <a:t>)</a:t>
            </a:r>
            <a:endParaRPr lang="ru-RU" sz="1500" b="1" dirty="0">
              <a:solidFill>
                <a:srgbClr val="002060"/>
              </a:solidFill>
              <a:latin typeface="Bookman Old Style" pitchFamily="18" charset="0"/>
            </a:endParaRPr>
          </a:p>
        </p:txBody>
      </p:sp>
    </p:spTree>
    <p:extLst>
      <p:ext uri="{BB962C8B-B14F-4D97-AF65-F5344CB8AC3E}">
        <p14:creationId xmlns:p14="http://schemas.microsoft.com/office/powerpoint/2010/main" val="694245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535083" y="3381087"/>
            <a:ext cx="4501414" cy="2323713"/>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Учебник является результатом многих лет педагогической работы автора, консультирования, </a:t>
            </a:r>
            <a:r>
              <a:rPr lang="ru-RU" sz="1200" dirty="0" smtClean="0">
                <a:solidFill>
                  <a:srgbClr val="002060"/>
                </a:solidFill>
                <a:latin typeface="Bookman Old Style" pitchFamily="18" charset="0"/>
              </a:rPr>
              <a:t>накопления </a:t>
            </a:r>
            <a:r>
              <a:rPr lang="ru-RU" sz="1200" dirty="0">
                <a:solidFill>
                  <a:srgbClr val="002060"/>
                </a:solidFill>
                <a:latin typeface="Bookman Old Style" pitchFamily="18" charset="0"/>
              </a:rPr>
              <a:t>практического опыта, сбора материалов и обобщений. Данное издание содержит базовые основы функционирования рынка недвижимости, методические и организационно-правовые </a:t>
            </a:r>
            <a:r>
              <a:rPr lang="ru-RU" sz="1200" dirty="0" smtClean="0">
                <a:solidFill>
                  <a:srgbClr val="002060"/>
                </a:solidFill>
                <a:latin typeface="Bookman Old Style" pitchFamily="18" charset="0"/>
              </a:rPr>
              <a:t>технологии </a:t>
            </a:r>
            <a:r>
              <a:rPr lang="ru-RU" sz="1200" dirty="0">
                <a:solidFill>
                  <a:srgbClr val="002060"/>
                </a:solidFill>
                <a:latin typeface="Bookman Old Style" pitchFamily="18" charset="0"/>
              </a:rPr>
              <a:t>совершения различных сделок с земельными участками, жилыми и нежилыми помещениями, </a:t>
            </a:r>
            <a:r>
              <a:rPr lang="ru-RU" sz="1200" dirty="0" smtClean="0">
                <a:solidFill>
                  <a:srgbClr val="002060"/>
                </a:solidFill>
                <a:latin typeface="Bookman Old Style" pitchFamily="18" charset="0"/>
              </a:rPr>
              <a:t>участками </a:t>
            </a:r>
            <a:r>
              <a:rPr lang="ru-RU" sz="1200" dirty="0">
                <a:solidFill>
                  <a:srgbClr val="002060"/>
                </a:solidFill>
                <a:latin typeface="Bookman Old Style" pitchFamily="18" charset="0"/>
              </a:rPr>
              <a:t>лесного фонда и другими объектами. Функционально-логический метод изложения в виде авторских схем значительно облегчает процесс познания.</a:t>
            </a:r>
          </a:p>
        </p:txBody>
      </p:sp>
      <p:pic>
        <p:nvPicPr>
          <p:cNvPr id="19458" name="Picture 2" descr="C:\Users\tretyakova-nv\Desktop\выставка\Юрайт Восток\Изображение 01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975" y="271738"/>
            <a:ext cx="4497968" cy="631452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5936" y="116632"/>
            <a:ext cx="5040560" cy="2880320"/>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292935"/>
          </a:xfrm>
          <a:prstGeom prst="rect">
            <a:avLst/>
          </a:prstGeom>
          <a:noFill/>
        </p:spPr>
        <p:txBody>
          <a:bodyPr wrap="square" rtlCol="0">
            <a:spAutoFit/>
          </a:bodyPr>
          <a:lstStyle/>
          <a:p>
            <a:r>
              <a:rPr lang="ru-RU" sz="1500" b="1" dirty="0">
                <a:solidFill>
                  <a:srgbClr val="002060"/>
                </a:solidFill>
                <a:latin typeface="Bookman Old Style" pitchFamily="18" charset="0"/>
              </a:rPr>
              <a:t>У5/8</a:t>
            </a:r>
            <a:br>
              <a:rPr lang="ru-RU" sz="1500" b="1" dirty="0">
                <a:solidFill>
                  <a:srgbClr val="002060"/>
                </a:solidFill>
                <a:latin typeface="Bookman Old Style" pitchFamily="18" charset="0"/>
              </a:rPr>
            </a:br>
            <a:r>
              <a:rPr lang="ru-RU" sz="1500" b="1" dirty="0">
                <a:solidFill>
                  <a:srgbClr val="002060"/>
                </a:solidFill>
                <a:latin typeface="Bookman Old Style" pitchFamily="18" charset="0"/>
              </a:rPr>
              <a:t>Г 687</a:t>
            </a:r>
            <a:br>
              <a:rPr lang="ru-RU" sz="1500" b="1" dirty="0">
                <a:solidFill>
                  <a:srgbClr val="002060"/>
                </a:solidFill>
                <a:latin typeface="Bookman Old Style" pitchFamily="18" charset="0"/>
              </a:rPr>
            </a:br>
            <a:r>
              <a:rPr lang="ru-RU" sz="1500" b="1" dirty="0" smtClean="0">
                <a:solidFill>
                  <a:srgbClr val="002060"/>
                </a:solidFill>
                <a:latin typeface="Bookman Old Style" pitchFamily="18" charset="0"/>
              </a:rPr>
              <a:t>	Горемыкин</a:t>
            </a:r>
            <a:r>
              <a:rPr lang="ru-RU" sz="1500" b="1" dirty="0">
                <a:solidFill>
                  <a:srgbClr val="002060"/>
                </a:solidFill>
                <a:latin typeface="Bookman Old Style" pitchFamily="18" charset="0"/>
              </a:rPr>
              <a:t>, В. А.</a:t>
            </a:r>
            <a:r>
              <a:rPr lang="ru-RU" sz="1500" dirty="0">
                <a:solidFill>
                  <a:srgbClr val="002060"/>
                </a:solidFill>
                <a:latin typeface="Bookman Old Style" pitchFamily="18" charset="0"/>
              </a:rPr>
              <a:t> </a:t>
            </a:r>
            <a:r>
              <a:rPr lang="ru-RU" sz="1500" b="1" dirty="0">
                <a:solidFill>
                  <a:srgbClr val="002060"/>
                </a:solidFill>
                <a:latin typeface="Bookman Old Style" pitchFamily="18" charset="0"/>
              </a:rPr>
              <a:t>Экономика недвижимости</a:t>
            </a:r>
            <a:r>
              <a:rPr lang="ru-RU" sz="1500" dirty="0">
                <a:solidFill>
                  <a:srgbClr val="002060"/>
                </a:solidFill>
                <a:latin typeface="Bookman Old Style" pitchFamily="18" charset="0"/>
              </a:rPr>
              <a:t> [Текст] : учебник для академического бакалавриата : в 2 томах. </a:t>
            </a:r>
            <a:r>
              <a:rPr lang="ru-RU" sz="1500" b="1" dirty="0">
                <a:solidFill>
                  <a:srgbClr val="002060"/>
                </a:solidFill>
                <a:latin typeface="Bookman Old Style" pitchFamily="18" charset="0"/>
              </a:rPr>
              <a:t>Том 2. Рынок земельных участков и управление недвижимостью </a:t>
            </a:r>
            <a:r>
              <a:rPr lang="ru-RU" sz="1500" dirty="0">
                <a:solidFill>
                  <a:srgbClr val="002060"/>
                </a:solidFill>
                <a:latin typeface="Bookman Old Style" pitchFamily="18" charset="0"/>
              </a:rPr>
              <a:t>/ В. А. Горемыкин. - 8-е изд., </a:t>
            </a:r>
            <a:r>
              <a:rPr lang="ru-RU" sz="1500" dirty="0" err="1">
                <a:solidFill>
                  <a:srgbClr val="002060"/>
                </a:solidFill>
                <a:latin typeface="Bookman Old Style" pitchFamily="18" charset="0"/>
              </a:rPr>
              <a:t>перераб</a:t>
            </a:r>
            <a:r>
              <a:rPr lang="ru-RU" sz="1500" dirty="0">
                <a:solidFill>
                  <a:srgbClr val="002060"/>
                </a:solidFill>
                <a:latin typeface="Bookman Old Style" pitchFamily="18" charset="0"/>
              </a:rPr>
              <a:t>. и доп. - Москва : </a:t>
            </a:r>
            <a:r>
              <a:rPr lang="ru-RU" sz="1500" dirty="0" err="1">
                <a:solidFill>
                  <a:srgbClr val="002060"/>
                </a:solidFill>
                <a:latin typeface="Bookman Old Style" pitchFamily="18" charset="0"/>
              </a:rPr>
              <a:t>Юрайт</a:t>
            </a:r>
            <a:r>
              <a:rPr lang="ru-RU" sz="1500" dirty="0">
                <a:solidFill>
                  <a:srgbClr val="002060"/>
                </a:solidFill>
                <a:latin typeface="Bookman Old Style" pitchFamily="18" charset="0"/>
              </a:rPr>
              <a:t>, 2016. - 537 с.</a:t>
            </a:r>
            <a:endParaRPr lang="ru-RU" sz="1500" b="1" dirty="0">
              <a:solidFill>
                <a:srgbClr val="002060"/>
              </a:solidFill>
              <a:latin typeface="Bookman Old Style" pitchFamily="18" charset="0"/>
            </a:endParaRPr>
          </a:p>
          <a:p>
            <a:pPr algn="r"/>
            <a:endParaRPr lang="ru-RU" sz="800" b="1" dirty="0" smtClean="0">
              <a:solidFill>
                <a:srgbClr val="002060"/>
              </a:solidFill>
              <a:latin typeface="Bookman Old Style" pitchFamily="18" charset="0"/>
            </a:endParaRPr>
          </a:p>
          <a:p>
            <a:pPr algn="r"/>
            <a:r>
              <a:rPr lang="ru-RU" sz="1500" b="1" dirty="0" smtClean="0">
                <a:solidFill>
                  <a:srgbClr val="002060"/>
                </a:solidFill>
                <a:latin typeface="Bookman Old Style" pitchFamily="18" charset="0"/>
              </a:rPr>
              <a:t>Издание </a:t>
            </a:r>
            <a:r>
              <a:rPr lang="ru-RU" sz="1500" b="1" dirty="0">
                <a:solidFill>
                  <a:srgbClr val="002060"/>
                </a:solidFill>
                <a:latin typeface="Bookman Old Style" pitchFamily="18" charset="0"/>
              </a:rPr>
              <a:t>находится в: </a:t>
            </a:r>
            <a:r>
              <a:rPr lang="ru-RU" sz="1500" b="1" dirty="0" err="1" smtClean="0">
                <a:solidFill>
                  <a:srgbClr val="002060"/>
                </a:solidFill>
                <a:latin typeface="Bookman Old Style" pitchFamily="18" charset="0"/>
              </a:rPr>
              <a:t>кх</a:t>
            </a:r>
            <a:r>
              <a:rPr lang="ru-RU" sz="1500" b="1" dirty="0" smtClean="0">
                <a:solidFill>
                  <a:srgbClr val="002060"/>
                </a:solidFill>
                <a:latin typeface="Bookman Old Style" pitchFamily="18" charset="0"/>
              </a:rPr>
              <a:t> </a:t>
            </a:r>
            <a:r>
              <a:rPr lang="ru-RU" sz="1500" b="1" dirty="0">
                <a:solidFill>
                  <a:srgbClr val="002060"/>
                </a:solidFill>
                <a:latin typeface="Bookman Old Style" pitchFamily="18" charset="0"/>
              </a:rPr>
              <a:t>(1</a:t>
            </a:r>
            <a:r>
              <a:rPr lang="ru-RU" sz="1500" b="1" dirty="0" smtClean="0">
                <a:solidFill>
                  <a:srgbClr val="002060"/>
                </a:solidFill>
                <a:latin typeface="Bookman Old Style" pitchFamily="18" charset="0"/>
              </a:rPr>
              <a:t>)</a:t>
            </a:r>
            <a:endParaRPr lang="ru-RU" sz="1500" b="1" dirty="0">
              <a:solidFill>
                <a:srgbClr val="002060"/>
              </a:solidFill>
              <a:latin typeface="Bookman Old Style" pitchFamily="18" charset="0"/>
            </a:endParaRPr>
          </a:p>
        </p:txBody>
      </p:sp>
    </p:spTree>
    <p:extLst>
      <p:ext uri="{BB962C8B-B14F-4D97-AF65-F5344CB8AC3E}">
        <p14:creationId xmlns:p14="http://schemas.microsoft.com/office/powerpoint/2010/main" val="265359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1769715"/>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В учебнике изложены основные положения общей экологии и прикладной </a:t>
            </a:r>
            <a:r>
              <a:rPr lang="ru-RU" sz="1200" dirty="0" smtClean="0">
                <a:solidFill>
                  <a:srgbClr val="002060"/>
                </a:solidFill>
                <a:latin typeface="Bookman Old Style" pitchFamily="18" charset="0"/>
              </a:rPr>
              <a:t>экологии, </a:t>
            </a:r>
            <a:r>
              <a:rPr lang="ru-RU" sz="1200" dirty="0">
                <a:solidFill>
                  <a:srgbClr val="002060"/>
                </a:solidFill>
                <a:latin typeface="Bookman Old Style" pitchFamily="18" charset="0"/>
              </a:rPr>
              <a:t>экологии транспорта. Большое внимание уделено глобальным экологическим проблемам и усилиям по их решению, освещена экологическая ситуация в России. Отражены вопросы использования современной </a:t>
            </a:r>
            <a:r>
              <a:rPr lang="ru-RU" sz="1200" dirty="0" err="1">
                <a:solidFill>
                  <a:srgbClr val="002060"/>
                </a:solidFill>
                <a:latin typeface="Bookman Old Style" pitchFamily="18" charset="0"/>
              </a:rPr>
              <a:t>экозащитной</a:t>
            </a:r>
            <a:r>
              <a:rPr lang="ru-RU" sz="1200" dirty="0">
                <a:solidFill>
                  <a:srgbClr val="002060"/>
                </a:solidFill>
                <a:latin typeface="Bookman Old Style" pitchFamily="18" charset="0"/>
              </a:rPr>
              <a:t> техники и технологий для снижения негативного воздействия транспорта на окружающую среду.</a:t>
            </a:r>
          </a:p>
        </p:txBody>
      </p:sp>
      <p:pic>
        <p:nvPicPr>
          <p:cNvPr id="27650" name="Picture 2" descr="C:\Users\tretyakova-nv\Desktop\выставка\Юрайт Восток\Изображение 0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306485"/>
            <a:ext cx="4176464" cy="6245030"/>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005274" y="11663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062103"/>
          </a:xfrm>
          <a:prstGeom prst="rect">
            <a:avLst/>
          </a:prstGeom>
          <a:noFill/>
        </p:spPr>
        <p:txBody>
          <a:bodyPr wrap="square" rtlCol="0">
            <a:spAutoFit/>
          </a:bodyPr>
          <a:lstStyle/>
          <a:p>
            <a:r>
              <a:rPr lang="ru-RU" sz="1600" b="1" dirty="0">
                <a:solidFill>
                  <a:srgbClr val="002060"/>
                </a:solidFill>
                <a:latin typeface="Bookman Old Style" pitchFamily="18" charset="0"/>
              </a:rPr>
              <a:t>504</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П 121</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Павлова</a:t>
            </a:r>
            <a:r>
              <a:rPr lang="ru-RU" sz="1600" b="1" dirty="0">
                <a:solidFill>
                  <a:srgbClr val="002060"/>
                </a:solidFill>
                <a:latin typeface="Bookman Old Style" pitchFamily="18" charset="0"/>
              </a:rPr>
              <a:t>, Е. И.</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Экология транспорта</a:t>
            </a:r>
            <a:r>
              <a:rPr lang="ru-RU" sz="1600" dirty="0">
                <a:solidFill>
                  <a:srgbClr val="002060"/>
                </a:solidFill>
                <a:latin typeface="Bookman Old Style" pitchFamily="18" charset="0"/>
              </a:rPr>
              <a:t> [Текст] : учебник и практикум для бакалавров / Е. И. Павлова, В. К. Новиков. - 5-е изд., </a:t>
            </a:r>
            <a:r>
              <a:rPr lang="ru-RU" sz="1600" dirty="0" err="1">
                <a:solidFill>
                  <a:srgbClr val="002060"/>
                </a:solidFill>
                <a:latin typeface="Bookman Old Style" pitchFamily="18" charset="0"/>
              </a:rPr>
              <a:t>перераб</a:t>
            </a:r>
            <a:r>
              <a:rPr lang="ru-RU" sz="1600" dirty="0">
                <a:solidFill>
                  <a:srgbClr val="002060"/>
                </a:solidFill>
                <a:latin typeface="Bookman Old Style" pitchFamily="18" charset="0"/>
              </a:rPr>
              <a:t>. и доп.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- 479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561431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3062377"/>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Нерешенные проблемы современного менеджмента стимулируют генерацию новых идей, оформляемых в соответствующие концепции и поддерживающие их информационные технологии. Одной из таких идей является управление эффективностью бизнеса (</a:t>
            </a:r>
            <a:r>
              <a:rPr lang="ru-RU" sz="1200" dirty="0" err="1">
                <a:solidFill>
                  <a:srgbClr val="002060"/>
                </a:solidFill>
                <a:latin typeface="Bookman Old Style" pitchFamily="18" charset="0"/>
              </a:rPr>
              <a:t>business</a:t>
            </a:r>
            <a:r>
              <a:rPr lang="ru-RU" sz="1200" dirty="0">
                <a:solidFill>
                  <a:srgbClr val="002060"/>
                </a:solidFill>
                <a:latin typeface="Bookman Old Style" pitchFamily="18" charset="0"/>
              </a:rPr>
              <a:t> </a:t>
            </a:r>
            <a:r>
              <a:rPr lang="ru-RU" sz="1200" dirty="0" err="1">
                <a:solidFill>
                  <a:srgbClr val="002060"/>
                </a:solidFill>
                <a:latin typeface="Bookman Old Style" pitchFamily="18" charset="0"/>
              </a:rPr>
              <a:t>performance</a:t>
            </a:r>
            <a:r>
              <a:rPr lang="ru-RU" sz="1200" dirty="0">
                <a:solidFill>
                  <a:srgbClr val="002060"/>
                </a:solidFill>
                <a:latin typeface="Bookman Old Style" pitchFamily="18" charset="0"/>
              </a:rPr>
              <a:t> </a:t>
            </a:r>
            <a:r>
              <a:rPr lang="ru-RU" sz="1200" dirty="0" err="1">
                <a:solidFill>
                  <a:srgbClr val="002060"/>
                </a:solidFill>
                <a:latin typeface="Bookman Old Style" pitchFamily="18" charset="0"/>
              </a:rPr>
              <a:t>management</a:t>
            </a:r>
            <a:r>
              <a:rPr lang="ru-RU" sz="1200" dirty="0">
                <a:solidFill>
                  <a:srgbClr val="002060"/>
                </a:solidFill>
                <a:latin typeface="Bookman Old Style" pitchFamily="18" charset="0"/>
              </a:rPr>
              <a:t> - BPM). Используемые для достижения нужной эффективности BPМ-системы, вобрав в себя все лучшее, что известно в области информационных технологий, по сути являются квинтэссенцией в данной сфере деятельности человека. В данном учебнике раскрываются основные понятия информационных систем управления эффективностью бизнеса, их структура и функции. Приводятся примеры из практики управления предприятием, иллюстрирующие варианты создания такого рода систем.</a:t>
            </a:r>
          </a:p>
        </p:txBody>
      </p:sp>
      <p:pic>
        <p:nvPicPr>
          <p:cNvPr id="47106" name="Picture 2" descr="C:\Users\tretyakova-nv\Desktop\выставка\Юрайт Восток\Изображение 0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3" y="260648"/>
            <a:ext cx="4472439"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139952" y="116632"/>
            <a:ext cx="4902240" cy="2880320"/>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11960" y="188640"/>
            <a:ext cx="4752528" cy="2308324"/>
          </a:xfrm>
          <a:prstGeom prst="rect">
            <a:avLst/>
          </a:prstGeom>
          <a:noFill/>
        </p:spPr>
        <p:txBody>
          <a:bodyPr wrap="square" rtlCol="0">
            <a:spAutoFit/>
          </a:bodyPr>
          <a:lstStyle/>
          <a:p>
            <a:r>
              <a:rPr lang="ru-RU" sz="1600" b="1" dirty="0">
                <a:solidFill>
                  <a:srgbClr val="002060"/>
                </a:solidFill>
                <a:latin typeface="Bookman Old Style" pitchFamily="18" charset="0"/>
              </a:rPr>
              <a:t>У5/8</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О-425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Одинцов</a:t>
            </a:r>
            <a:r>
              <a:rPr lang="ru-RU" sz="1600" b="1" dirty="0">
                <a:solidFill>
                  <a:srgbClr val="002060"/>
                </a:solidFill>
                <a:latin typeface="Bookman Old Style" pitchFamily="18" charset="0"/>
              </a:rPr>
              <a:t>, Б. Е.</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Информационные системы управления эффективностью бизнеса</a:t>
            </a:r>
            <a:r>
              <a:rPr lang="ru-RU" sz="1600" dirty="0">
                <a:solidFill>
                  <a:srgbClr val="002060"/>
                </a:solidFill>
                <a:latin typeface="Bookman Old Style" pitchFamily="18" charset="0"/>
              </a:rPr>
              <a:t> [Текст] : учебник и практикум для бакалавриата и магистратуры / Б. Е. Одинцов.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- 206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6056720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2642" y="3061513"/>
            <a:ext cx="4608917" cy="3477875"/>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50" dirty="0">
                <a:solidFill>
                  <a:srgbClr val="002060"/>
                </a:solidFill>
                <a:latin typeface="Bookman Old Style" pitchFamily="18" charset="0"/>
              </a:rPr>
              <a:t>Вы держите в руках учебник, который сильно отличается от книг с аналогичным названием. Авторы многие годы, даже десятилетия, проработали на ниве создания информационных систем на производственных предприятиях и поэтому сфокусировали его на ключевую компетенцию «бизнес-информатика» — умение сопоставить функционал типовой программной системы с конкретными требованиями заказчика. В книге вы найдете основные концепции таких типовых эталонных решений, как IC, MRP, MRPII, ERP, ERPII, MES, PLM, CAD, CAM, выбора конкретных решений и принципы их интеграции. Мы адресуем этот учебник студентам вузов, обучающихся по направлениям подготовки бакалавров «Бизнес-информатика», «Прикладная информатика», «Менеджмент» и «Информатика и вычислительная техника». Мы будем рады, если книга будет полезна руководителям информационных подразделений на предприятиях или специалистам других смежных областей.</a:t>
            </a:r>
          </a:p>
        </p:txBody>
      </p:sp>
      <p:pic>
        <p:nvPicPr>
          <p:cNvPr id="45058" name="Picture 2" descr="C:\Users\tretyakova-nv\Desktop\выставка\Юрайт Восток\Изображение 04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714" y="332656"/>
            <a:ext cx="4405921" cy="6192688"/>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140357" y="116632"/>
            <a:ext cx="4896544" cy="2880319"/>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11960" y="188640"/>
            <a:ext cx="4752528" cy="2308324"/>
          </a:xfrm>
          <a:prstGeom prst="rect">
            <a:avLst/>
          </a:prstGeom>
          <a:noFill/>
        </p:spPr>
        <p:txBody>
          <a:bodyPr wrap="square" rtlCol="0">
            <a:spAutoFit/>
          </a:bodyPr>
          <a:lstStyle/>
          <a:p>
            <a:r>
              <a:rPr lang="ru-RU" sz="1600" b="1" dirty="0">
                <a:solidFill>
                  <a:srgbClr val="002060"/>
                </a:solidFill>
                <a:latin typeface="Bookman Old Style" pitchFamily="18" charset="0"/>
              </a:rPr>
              <a:t>У5/8</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Р 939</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Рыжко</a:t>
            </a:r>
            <a:r>
              <a:rPr lang="ru-RU" sz="1600" b="1" dirty="0">
                <a:solidFill>
                  <a:srgbClr val="002060"/>
                </a:solidFill>
                <a:latin typeface="Bookman Old Style" pitchFamily="18" charset="0"/>
              </a:rPr>
              <a:t>, А. Л.</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Информационные системы управления производственной компанией</a:t>
            </a:r>
            <a:r>
              <a:rPr lang="ru-RU" sz="1600" dirty="0">
                <a:solidFill>
                  <a:srgbClr val="002060"/>
                </a:solidFill>
                <a:latin typeface="Bookman Old Style" pitchFamily="18" charset="0"/>
              </a:rPr>
              <a:t> [Текст] : учебник для академического бакалавриата / А. Л. </a:t>
            </a:r>
            <a:r>
              <a:rPr lang="ru-RU" sz="1600" dirty="0" err="1">
                <a:solidFill>
                  <a:srgbClr val="002060"/>
                </a:solidFill>
                <a:latin typeface="Bookman Old Style" pitchFamily="18" charset="0"/>
              </a:rPr>
              <a:t>Рыжко</a:t>
            </a:r>
            <a:r>
              <a:rPr lang="ru-RU" sz="1600" dirty="0">
                <a:solidFill>
                  <a:srgbClr val="002060"/>
                </a:solidFill>
                <a:latin typeface="Bookman Old Style" pitchFamily="18" charset="0"/>
              </a:rPr>
              <a:t>, А. И. Рыбников, Н. А. </a:t>
            </a:r>
            <a:r>
              <a:rPr lang="ru-RU" sz="1600" dirty="0" err="1">
                <a:solidFill>
                  <a:srgbClr val="002060"/>
                </a:solidFill>
                <a:latin typeface="Bookman Old Style" pitchFamily="18" charset="0"/>
              </a:rPr>
              <a:t>Рыжко</a:t>
            </a:r>
            <a:r>
              <a:rPr lang="ru-RU" sz="1600" dirty="0">
                <a:solidFill>
                  <a:srgbClr val="002060"/>
                </a:solidFill>
                <a:latin typeface="Bookman Old Style" pitchFamily="18" charset="0"/>
              </a:rPr>
              <a:t>.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- 354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9853204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579" y="2852936"/>
            <a:ext cx="4608917" cy="3847207"/>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050" dirty="0">
                <a:solidFill>
                  <a:srgbClr val="002060"/>
                </a:solidFill>
                <a:latin typeface="Bookman Old Style" pitchFamily="18" charset="0"/>
              </a:rPr>
              <a:t>Учебник содержит развернутое раскрытие деятельности по управлению недвижимостью: от выбора варианта использования недвижимости до разработки и реализации программы управления объектами жилой, коммерческой и корпоративной недвижимости. Изучив материалы учебника, вы узнаете: - как выбрать наилучший вариант использования объекта недвижимости; - какие функции выполняет управляющий объектами недвижимости; - какова последовательность действий управляющего объектом недвижимости; - как используется оценка в процессе управления недвижимостью; - что такое «управление развитием недвижимости»; - как обеспечить доходность использования недвижимости; - как оценить эффективность управления недвижимостью; - в чем состоят особенности управления жилой, коммерческой и корпоративной недвижимостью. Каждый из выделенных вопросов рассматривается в учебнике с использованием практических примеров, деловых ситуаций, контрольных заданий, что позволяет лучше усвоить материал и приобрести практические навыки в области управления недвижимостью. Изучение материалов учебника поможет вам профессионально разбираться в вопросах управления недвижимостью и быть готовым к практической деятельности в этой сфере.</a:t>
            </a:r>
          </a:p>
        </p:txBody>
      </p:sp>
      <p:pic>
        <p:nvPicPr>
          <p:cNvPr id="28674" name="Picture 2" descr="C:\Users\tretyakova-nv\Desktop\выставка\Юрайт Восток\Изображение 0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90333"/>
            <a:ext cx="4408314" cy="6307019"/>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5936" y="116632"/>
            <a:ext cx="5040560" cy="2664295"/>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062103"/>
          </a:xfrm>
          <a:prstGeom prst="rect">
            <a:avLst/>
          </a:prstGeom>
          <a:noFill/>
        </p:spPr>
        <p:txBody>
          <a:bodyPr wrap="square" rtlCol="0">
            <a:spAutoFit/>
          </a:bodyPr>
          <a:lstStyle/>
          <a:p>
            <a:r>
              <a:rPr lang="ru-RU" sz="1600" b="1" dirty="0">
                <a:solidFill>
                  <a:srgbClr val="002060"/>
                </a:solidFill>
                <a:latin typeface="Bookman Old Style" pitchFamily="18" charset="0"/>
              </a:rPr>
              <a:t>У5/8</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У 677</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Управление </a:t>
            </a:r>
            <a:r>
              <a:rPr lang="ru-RU" sz="1600" b="1" dirty="0">
                <a:solidFill>
                  <a:srgbClr val="002060"/>
                </a:solidFill>
                <a:latin typeface="Bookman Old Style" pitchFamily="18" charset="0"/>
              </a:rPr>
              <a:t>недвижимостью </a:t>
            </a:r>
            <a:r>
              <a:rPr lang="ru-RU" sz="1600" dirty="0">
                <a:solidFill>
                  <a:srgbClr val="002060"/>
                </a:solidFill>
                <a:latin typeface="Bookman Old Style" pitchFamily="18" charset="0"/>
              </a:rPr>
              <a:t>[Текст] : учебник и практикум для академического бакалавриата / С. Н. Максимов [и др.] ; ред. С. Н. Максимов.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- 388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5413343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9953" y="2996952"/>
            <a:ext cx="4884032" cy="2693045"/>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Электронная коммерция является динамично развивающейся отраслью отечественной экономики. Она базируется на передовых достижениях в проведении коммерческих сделок, стандартизации, совершенствовании правовой базы, инновационных информационных технологиях. В результате этого наблюдается непрерывный рост рынка электронной коммерции, как в мировом масштабе, так и в России. В настоящем учебнике излагаются фундаментальные разделы курса с учетом современного состояния технологий, в первую очередь используемых в электронной коммерции информационных технологий, технологий ведения бизнеса, социальных технологий. Для закрепления теоретической части курса приведены практические работы.</a:t>
            </a:r>
          </a:p>
        </p:txBody>
      </p:sp>
      <p:pic>
        <p:nvPicPr>
          <p:cNvPr id="33794" name="Picture 2" descr="C:\Users\tretyakova-nv\Desktop\выставка\Юрайт Восток\Изображение 03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933" y="260648"/>
            <a:ext cx="4123573"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9253" y="116632"/>
            <a:ext cx="5040560" cy="273630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24536" cy="2062103"/>
          </a:xfrm>
          <a:prstGeom prst="rect">
            <a:avLst/>
          </a:prstGeom>
          <a:noFill/>
        </p:spPr>
        <p:txBody>
          <a:bodyPr wrap="square" rtlCol="0">
            <a:spAutoFit/>
          </a:bodyPr>
          <a:lstStyle/>
          <a:p>
            <a:r>
              <a:rPr lang="ru-RU" sz="1600" b="1" dirty="0">
                <a:solidFill>
                  <a:srgbClr val="002060"/>
                </a:solidFill>
                <a:latin typeface="Bookman Old Style" pitchFamily="18" charset="0"/>
              </a:rPr>
              <a:t>У9(2)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Г 124</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Гаврилов</a:t>
            </a:r>
            <a:r>
              <a:rPr lang="ru-RU" sz="1600" b="1" dirty="0">
                <a:solidFill>
                  <a:srgbClr val="002060"/>
                </a:solidFill>
                <a:latin typeface="Bookman Old Style" pitchFamily="18" charset="0"/>
              </a:rPr>
              <a:t>, Л. П.</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Электронная коммерция</a:t>
            </a:r>
            <a:r>
              <a:rPr lang="ru-RU" sz="1600" dirty="0">
                <a:solidFill>
                  <a:srgbClr val="002060"/>
                </a:solidFill>
                <a:latin typeface="Bookman Old Style" pitchFamily="18" charset="0"/>
              </a:rPr>
              <a:t> [Текст] : учебник и практикум для бакалавриата и магистратуры / Л. П. Гаврилов.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- 363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545629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9952" y="3140968"/>
            <a:ext cx="4896544" cy="3093154"/>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300" dirty="0" smtClean="0">
                <a:solidFill>
                  <a:srgbClr val="002060"/>
                </a:solidFill>
                <a:latin typeface="Bookman Old Style" pitchFamily="18" charset="0"/>
              </a:rPr>
              <a:t>В учебнике рассматриваются основные подходы и инструменты, позволяющие исследовать бизнес-процессы организации. Приводится детально описание наиболее распространенных в российской и мировой практике методологий, а также примеры их применения, в том числе доя анализа и оптимизации бизнес-процессов.</a:t>
            </a:r>
          </a:p>
          <a:p>
            <a:pPr algn="ctr"/>
            <a:r>
              <a:rPr lang="ru-RU" sz="1300" dirty="0" smtClean="0">
                <a:solidFill>
                  <a:srgbClr val="002060"/>
                </a:solidFill>
                <a:latin typeface="Bookman Old Style" pitchFamily="18" charset="0"/>
              </a:rPr>
              <a:t>Соответствует актуальным требованиям Федерального государственного образовательного стандарта высшего образования.</a:t>
            </a:r>
          </a:p>
          <a:p>
            <a:pPr algn="ctr"/>
            <a:r>
              <a:rPr lang="ru-RU" sz="1300" dirty="0" smtClean="0">
                <a:solidFill>
                  <a:srgbClr val="002060"/>
                </a:solidFill>
                <a:latin typeface="Bookman Old Style" pitchFamily="18" charset="0"/>
              </a:rPr>
              <a:t>Для студентов, бакалавров, магистрантов, аспирантов и специалистов организаций, изучающих современные проблемы моделирования бизнес-процессов; может быть полезен при исследовании, анализе и оптимизации деятельности компании.</a:t>
            </a:r>
            <a:endParaRPr lang="ru-RU" sz="1200" dirty="0">
              <a:solidFill>
                <a:srgbClr val="002060"/>
              </a:solidFill>
              <a:latin typeface="Bookman Old Style" pitchFamily="18" charset="0"/>
            </a:endParaRPr>
          </a:p>
        </p:txBody>
      </p:sp>
      <p:pic>
        <p:nvPicPr>
          <p:cNvPr id="4098" name="Picture 2" descr="C:\Users\tretyakova-nv\Desktop\выставка\Юрайт Восток\Изображение 0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9"/>
            <a:ext cx="4176464"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004044" y="121731"/>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308324"/>
          </a:xfrm>
          <a:prstGeom prst="rect">
            <a:avLst/>
          </a:prstGeom>
          <a:noFill/>
        </p:spPr>
        <p:txBody>
          <a:bodyPr wrap="square" rtlCol="0">
            <a:spAutoFit/>
          </a:bodyPr>
          <a:lstStyle/>
          <a:p>
            <a:r>
              <a:rPr lang="ru-RU" sz="1600" b="1" dirty="0">
                <a:solidFill>
                  <a:srgbClr val="002060"/>
                </a:solidFill>
                <a:latin typeface="Bookman Old Style" pitchFamily="18" charset="0"/>
              </a:rPr>
              <a:t>У9(2)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Д 640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Долганова</a:t>
            </a:r>
            <a:r>
              <a:rPr lang="ru-RU" sz="1600" b="1" dirty="0">
                <a:solidFill>
                  <a:srgbClr val="002060"/>
                </a:solidFill>
                <a:latin typeface="Bookman Old Style" pitchFamily="18" charset="0"/>
              </a:rPr>
              <a:t>, О. И.</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Моделирование бизнес-процессов</a:t>
            </a:r>
            <a:r>
              <a:rPr lang="ru-RU" sz="1600" dirty="0">
                <a:solidFill>
                  <a:srgbClr val="002060"/>
                </a:solidFill>
                <a:latin typeface="Bookman Old Style" pitchFamily="18" charset="0"/>
              </a:rPr>
              <a:t> [Текст] : учебник и практикум для академического бакалавриата / О. И. Долганова, Е. В. Виноградова, А. М. Лобанова ; ред. О. И. Долганова.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- 289 с.</a:t>
            </a:r>
            <a:r>
              <a:rPr lang="ru-RU" sz="1600" b="1" dirty="0" smtClean="0">
                <a:solidFill>
                  <a:srgbClr val="002060"/>
                </a:solidFill>
                <a:latin typeface="Bookman Old Style" pitchFamily="18" charset="0"/>
              </a:rPr>
              <a:t>	</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782918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9952" y="3140968"/>
            <a:ext cx="4896544" cy="3093154"/>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300" dirty="0">
                <a:solidFill>
                  <a:srgbClr val="002060"/>
                </a:solidFill>
                <a:latin typeface="Bookman Old Style" pitchFamily="18" charset="0"/>
              </a:rPr>
              <a:t>В учебнике в четко структурированной, логичной и доступной форме всесторонне освещаются основные понятия таможенного дела в Российской Федерации. Рассмотрены вопросы таможенного оформления, таможенных процедур, таможенного контроля, таможенных платежей и механизм правового регулирования таможенных отношений РФ со странами участницами Таможенного союза и государствами участниками СНГ. В издание включен обширный учебно-методический комплекс (тесты, аналитические задачи, кейсы и т.д.), с помощью которого студенты смогут не только закрепить теоретические знания, но и овладеть навыками принятия самостоятельных решений в области таможенного дела.</a:t>
            </a:r>
          </a:p>
        </p:txBody>
      </p:sp>
      <p:sp>
        <p:nvSpPr>
          <p:cNvPr id="4" name="Блок-схема: документ 3"/>
          <p:cNvSpPr/>
          <p:nvPr/>
        </p:nvSpPr>
        <p:spPr>
          <a:xfrm flipH="1">
            <a:off x="3995936" y="116633"/>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39952" y="260648"/>
            <a:ext cx="4680520" cy="2062103"/>
          </a:xfrm>
          <a:prstGeom prst="rect">
            <a:avLst/>
          </a:prstGeom>
          <a:noFill/>
        </p:spPr>
        <p:txBody>
          <a:bodyPr wrap="square" rtlCol="0">
            <a:spAutoFit/>
          </a:bodyPr>
          <a:lstStyle/>
          <a:p>
            <a:r>
              <a:rPr lang="ru-RU" sz="1600" b="1" dirty="0">
                <a:solidFill>
                  <a:srgbClr val="002060"/>
                </a:solidFill>
                <a:latin typeface="Bookman Old Style" pitchFamily="18" charset="0"/>
              </a:rPr>
              <a:t>У9(2)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М 365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Маховикова</a:t>
            </a:r>
            <a:r>
              <a:rPr lang="ru-RU" sz="1600" b="1" dirty="0">
                <a:solidFill>
                  <a:srgbClr val="002060"/>
                </a:solidFill>
                <a:latin typeface="Bookman Old Style" pitchFamily="18" charset="0"/>
              </a:rPr>
              <a:t>, Г. А.</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Таможенное дело</a:t>
            </a:r>
            <a:r>
              <a:rPr lang="ru-RU" sz="1600" dirty="0">
                <a:solidFill>
                  <a:srgbClr val="002060"/>
                </a:solidFill>
                <a:latin typeface="Bookman Old Style" pitchFamily="18" charset="0"/>
              </a:rPr>
              <a:t> [Текст] : учебник* для бакалавров / Г. А. </a:t>
            </a:r>
            <a:r>
              <a:rPr lang="ru-RU" sz="1600" dirty="0" err="1">
                <a:solidFill>
                  <a:srgbClr val="002060"/>
                </a:solidFill>
                <a:latin typeface="Bookman Old Style" pitchFamily="18" charset="0"/>
              </a:rPr>
              <a:t>Маховикова</a:t>
            </a:r>
            <a:r>
              <a:rPr lang="ru-RU" sz="1600" dirty="0">
                <a:solidFill>
                  <a:srgbClr val="002060"/>
                </a:solidFill>
                <a:latin typeface="Bookman Old Style" pitchFamily="18" charset="0"/>
              </a:rPr>
              <a:t>, Е. Е. Павлова. - 2-е изд., </a:t>
            </a:r>
            <a:r>
              <a:rPr lang="ru-RU" sz="1600" dirty="0" err="1">
                <a:solidFill>
                  <a:srgbClr val="002060"/>
                </a:solidFill>
                <a:latin typeface="Bookman Old Style" pitchFamily="18" charset="0"/>
              </a:rPr>
              <a:t>перераб</a:t>
            </a:r>
            <a:r>
              <a:rPr lang="ru-RU" sz="1600" dirty="0">
                <a:solidFill>
                  <a:srgbClr val="002060"/>
                </a:solidFill>
                <a:latin typeface="Bookman Old Style" pitchFamily="18" charset="0"/>
              </a:rPr>
              <a:t>. и доп.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- 408 с.</a:t>
            </a:r>
            <a:r>
              <a:rPr lang="ru-RU" sz="1600" b="1" dirty="0" smtClean="0">
                <a:solidFill>
                  <a:srgbClr val="002060"/>
                </a:solidFill>
                <a:latin typeface="Bookman Old Style" pitchFamily="18" charset="0"/>
              </a:rPr>
              <a:t>	</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pic>
        <p:nvPicPr>
          <p:cNvPr id="14338" name="Picture 2" descr="C:\Users\tretyakova-nv\Desktop\выставка\Юрайт Восток\Изображение 0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306588"/>
            <a:ext cx="4096965" cy="6244823"/>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8700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03948" y="2725769"/>
            <a:ext cx="4932549" cy="3947234"/>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950" dirty="0" smtClean="0">
                <a:solidFill>
                  <a:srgbClr val="002060"/>
                </a:solidFill>
                <a:latin typeface="Bookman Old Style" pitchFamily="18" charset="0"/>
              </a:rPr>
              <a:t>В учебнике раскрывается сущность, показывается роль и место управленческих решений в обеспечении высокой эффективности и конкурентоспособности деятельности организаций. Дается классификация управленческих решений, характеристика и особенности организации и технологии их разработки, принятия и реализации в организациях различного типа. Значительное место отведено рассмотрению современных методов выполнения и форм организации этих процессов, значению в них человеческого фактора, применению в процессах разработки решения современных экономико-математических методов и моделей. В отличие от других аналогичных учебников и учебных пособий в данном издании управленческие решения показаны с позиции функционального разделения системы управления организаций, их цикличности и иерархичности, условий неопределенности и риска.</a:t>
            </a:r>
          </a:p>
          <a:p>
            <a:pPr algn="ctr"/>
            <a:r>
              <a:rPr lang="ru-RU" sz="950" dirty="0" smtClean="0">
                <a:solidFill>
                  <a:srgbClr val="002060"/>
                </a:solidFill>
                <a:latin typeface="Bookman Old Style" pitchFamily="18" charset="0"/>
              </a:rPr>
              <a:t>При подготовке учебника использованы результаты, полученные авторами при разработке и реализации проектов совершенствования систем управления отраслями, различными производственно-хозяйственными комплексами, предприятиями и организациями, опыт руководящей работы и обучения руководителей, специалистов и магистров. </a:t>
            </a:r>
          </a:p>
          <a:p>
            <a:pPr algn="ctr"/>
            <a:r>
              <a:rPr lang="ru-RU" sz="950" dirty="0" smtClean="0">
                <a:solidFill>
                  <a:srgbClr val="002060"/>
                </a:solidFill>
                <a:latin typeface="Bookman Old Style" pitchFamily="18" charset="0"/>
              </a:rPr>
              <a:t>Соответствует актуальным требованиям Федерального государственного образовательного стандарта высшего образования. </a:t>
            </a:r>
          </a:p>
          <a:p>
            <a:pPr algn="ctr"/>
            <a:r>
              <a:rPr lang="ru-RU" sz="950" dirty="0" smtClean="0">
                <a:solidFill>
                  <a:srgbClr val="002060"/>
                </a:solidFill>
                <a:latin typeface="Bookman Old Style" pitchFamily="18" charset="0"/>
              </a:rPr>
              <a:t>Для студентов бакалавриата и магистратуры всех образовательных программ направления подготовки «Менеджмент» высших учебных заведений. Может быть использован слушателями системы профессиональной переподготовки по экономическим и управленческим специальностям, а также руководителями и специалистами производственно-хозяйственных комплексов, предприятий и организаций.</a:t>
            </a:r>
            <a:endParaRPr lang="ru-RU" sz="950" dirty="0">
              <a:solidFill>
                <a:srgbClr val="002060"/>
              </a:solidFill>
              <a:latin typeface="Bookman Old Style" pitchFamily="18" charset="0"/>
            </a:endParaRPr>
          </a:p>
        </p:txBody>
      </p:sp>
      <p:pic>
        <p:nvPicPr>
          <p:cNvPr id="3074" name="Picture 2" descr="C:\Users\tretyakova-nv\Desktop\выставка\Юрайт Восток\Изображение 0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813" y="260648"/>
            <a:ext cx="4095147"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5936" y="116633"/>
            <a:ext cx="5040560" cy="2592287"/>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03948" y="188640"/>
            <a:ext cx="4824536" cy="2062103"/>
          </a:xfrm>
          <a:prstGeom prst="rect">
            <a:avLst/>
          </a:prstGeom>
          <a:noFill/>
        </p:spPr>
        <p:txBody>
          <a:bodyPr wrap="square" rtlCol="0">
            <a:spAutoFit/>
          </a:bodyPr>
          <a:lstStyle/>
          <a:p>
            <a:endParaRPr lang="ru-RU" sz="800" b="1" dirty="0">
              <a:solidFill>
                <a:srgbClr val="002060"/>
              </a:solidFill>
              <a:latin typeface="Bookman Old Style" pitchFamily="18" charset="0"/>
            </a:endParaRPr>
          </a:p>
          <a:p>
            <a:r>
              <a:rPr lang="ru-RU" sz="1500" b="1" dirty="0">
                <a:solidFill>
                  <a:srgbClr val="002060"/>
                </a:solidFill>
                <a:latin typeface="Bookman Old Style" pitchFamily="18" charset="0"/>
              </a:rPr>
              <a:t>У9(2)</a:t>
            </a:r>
            <a:br>
              <a:rPr lang="ru-RU" sz="1500" b="1" dirty="0">
                <a:solidFill>
                  <a:srgbClr val="002060"/>
                </a:solidFill>
                <a:latin typeface="Bookman Old Style" pitchFamily="18" charset="0"/>
              </a:rPr>
            </a:br>
            <a:r>
              <a:rPr lang="ru-RU" sz="1500" b="1" dirty="0">
                <a:solidFill>
                  <a:srgbClr val="002060"/>
                </a:solidFill>
                <a:latin typeface="Bookman Old Style" pitchFamily="18" charset="0"/>
              </a:rPr>
              <a:t>Т 338</a:t>
            </a:r>
            <a:br>
              <a:rPr lang="ru-RU" sz="1500" b="1" dirty="0">
                <a:solidFill>
                  <a:srgbClr val="002060"/>
                </a:solidFill>
                <a:latin typeface="Bookman Old Style" pitchFamily="18" charset="0"/>
              </a:rPr>
            </a:br>
            <a:r>
              <a:rPr lang="ru-RU" sz="1500" b="1" dirty="0" smtClean="0">
                <a:solidFill>
                  <a:srgbClr val="002060"/>
                </a:solidFill>
                <a:latin typeface="Bookman Old Style" pitchFamily="18" charset="0"/>
              </a:rPr>
              <a:t>	Теория </a:t>
            </a:r>
            <a:r>
              <a:rPr lang="ru-RU" sz="1500" b="1" dirty="0">
                <a:solidFill>
                  <a:srgbClr val="002060"/>
                </a:solidFill>
                <a:latin typeface="Bookman Old Style" pitchFamily="18" charset="0"/>
              </a:rPr>
              <a:t>и практика принятия управленческих решений</a:t>
            </a:r>
            <a:r>
              <a:rPr lang="ru-RU" sz="1500" dirty="0">
                <a:solidFill>
                  <a:srgbClr val="002060"/>
                </a:solidFill>
                <a:latin typeface="Bookman Old Style" pitchFamily="18" charset="0"/>
              </a:rPr>
              <a:t> [Текст] : учебник и практикум для бакалавриата и магистратуры / В. И. </a:t>
            </a:r>
            <a:r>
              <a:rPr lang="ru-RU" sz="1500" dirty="0" err="1">
                <a:solidFill>
                  <a:srgbClr val="002060"/>
                </a:solidFill>
                <a:latin typeface="Bookman Old Style" pitchFamily="18" charset="0"/>
              </a:rPr>
              <a:t>Бусов</a:t>
            </a:r>
            <a:r>
              <a:rPr lang="ru-RU" sz="1500" dirty="0">
                <a:solidFill>
                  <a:srgbClr val="002060"/>
                </a:solidFill>
                <a:latin typeface="Bookman Old Style" pitchFamily="18" charset="0"/>
              </a:rPr>
              <a:t> [и др.] ; ред. В. И. </a:t>
            </a:r>
            <a:r>
              <a:rPr lang="ru-RU" sz="1500" dirty="0" err="1">
                <a:solidFill>
                  <a:srgbClr val="002060"/>
                </a:solidFill>
                <a:latin typeface="Bookman Old Style" pitchFamily="18" charset="0"/>
              </a:rPr>
              <a:t>Бусов</a:t>
            </a:r>
            <a:r>
              <a:rPr lang="ru-RU" sz="1500" dirty="0">
                <a:solidFill>
                  <a:srgbClr val="002060"/>
                </a:solidFill>
                <a:latin typeface="Bookman Old Style" pitchFamily="18" charset="0"/>
              </a:rPr>
              <a:t>. - Москва : </a:t>
            </a:r>
            <a:r>
              <a:rPr lang="ru-RU" sz="1500" dirty="0" err="1">
                <a:solidFill>
                  <a:srgbClr val="002060"/>
                </a:solidFill>
                <a:latin typeface="Bookman Old Style" pitchFamily="18" charset="0"/>
              </a:rPr>
              <a:t>Юрайт</a:t>
            </a:r>
            <a:r>
              <a:rPr lang="ru-RU" sz="1500" dirty="0">
                <a:solidFill>
                  <a:srgbClr val="002060"/>
                </a:solidFill>
                <a:latin typeface="Bookman Old Style" pitchFamily="18" charset="0"/>
              </a:rPr>
              <a:t>, 2015. - 279 с</a:t>
            </a:r>
            <a:r>
              <a:rPr lang="ru-RU" sz="1500" dirty="0" smtClean="0">
                <a:solidFill>
                  <a:srgbClr val="002060"/>
                </a:solidFill>
                <a:latin typeface="Bookman Old Style" pitchFamily="18" charset="0"/>
              </a:rPr>
              <a:t>.</a:t>
            </a:r>
          </a:p>
          <a:p>
            <a:r>
              <a:rPr lang="ru-RU" sz="1500" b="1" dirty="0">
                <a:solidFill>
                  <a:srgbClr val="002060"/>
                </a:solidFill>
                <a:latin typeface="Bookman Old Style" pitchFamily="18" charset="0"/>
              </a:rPr>
              <a:t> </a:t>
            </a:r>
            <a:r>
              <a:rPr lang="ru-RU" sz="1500" b="1" dirty="0" smtClean="0">
                <a:solidFill>
                  <a:srgbClr val="002060"/>
                </a:solidFill>
                <a:latin typeface="Bookman Old Style" pitchFamily="18" charset="0"/>
              </a:rPr>
              <a:t>                       Издание </a:t>
            </a:r>
            <a:r>
              <a:rPr lang="ru-RU" sz="1500" b="1" dirty="0">
                <a:solidFill>
                  <a:srgbClr val="002060"/>
                </a:solidFill>
                <a:latin typeface="Bookman Old Style" pitchFamily="18" charset="0"/>
              </a:rPr>
              <a:t>находится в:  </a:t>
            </a:r>
            <a:r>
              <a:rPr lang="ru-RU" sz="1500" b="1" dirty="0" err="1" smtClean="0">
                <a:solidFill>
                  <a:srgbClr val="002060"/>
                </a:solidFill>
                <a:latin typeface="Bookman Old Style" pitchFamily="18" charset="0"/>
              </a:rPr>
              <a:t>чз</a:t>
            </a:r>
            <a:r>
              <a:rPr lang="ru-RU" sz="1500" b="1" dirty="0" smtClean="0">
                <a:solidFill>
                  <a:srgbClr val="002060"/>
                </a:solidFill>
                <a:latin typeface="Bookman Old Style" pitchFamily="18" charset="0"/>
              </a:rPr>
              <a:t> </a:t>
            </a:r>
            <a:r>
              <a:rPr lang="ru-RU" sz="1500" b="1" dirty="0">
                <a:solidFill>
                  <a:srgbClr val="002060"/>
                </a:solidFill>
                <a:latin typeface="Bookman Old Style" pitchFamily="18" charset="0"/>
              </a:rPr>
              <a:t>(1</a:t>
            </a:r>
            <a:r>
              <a:rPr lang="ru-RU" sz="1500" b="1" dirty="0" smtClean="0">
                <a:solidFill>
                  <a:srgbClr val="002060"/>
                </a:solidFill>
                <a:latin typeface="Bookman Old Style" pitchFamily="18" charset="0"/>
              </a:rPr>
              <a:t>)</a:t>
            </a:r>
            <a:endParaRPr lang="ru-RU" sz="1500" b="1" dirty="0">
              <a:solidFill>
                <a:srgbClr val="002060"/>
              </a:solidFill>
              <a:latin typeface="Bookman Old Style" pitchFamily="18" charset="0"/>
            </a:endParaRPr>
          </a:p>
        </p:txBody>
      </p:sp>
    </p:spTree>
    <p:extLst>
      <p:ext uri="{BB962C8B-B14F-4D97-AF65-F5344CB8AC3E}">
        <p14:creationId xmlns:p14="http://schemas.microsoft.com/office/powerpoint/2010/main" val="2553245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07912" y="3088699"/>
            <a:ext cx="4608917" cy="2693045"/>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В учебнике раскрыты основные вопросы обеспечения экономической безопасности государства, регионов, предприятия, личности. Знания положений теории и практики экономической безопасности необходимы всем специалистам, занятым в сфере государственного управления, коммерческих структурах, финансово-кредитной системе, предпринимательстве и т.д. Материал издания позволит обучающимся сформировать комплексный подход к восприятию и оценке экономической ситуации на разных уровнях. В конце каждой главы представлены контрольные вопросы и задания, которые позволят обучающимся проверить степень усвоения учебного материала.</a:t>
            </a:r>
          </a:p>
        </p:txBody>
      </p:sp>
      <p:pic>
        <p:nvPicPr>
          <p:cNvPr id="39938" name="Picture 2" descr="C:\Users\tretyakova-nv\Desktop\выставка\Юрайт Восток\Изображение 03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739" y="302832"/>
            <a:ext cx="4323246" cy="6294520"/>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001907" y="116632"/>
            <a:ext cx="5040560" cy="273630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24536" cy="2062103"/>
          </a:xfrm>
          <a:prstGeom prst="rect">
            <a:avLst/>
          </a:prstGeom>
          <a:noFill/>
        </p:spPr>
        <p:txBody>
          <a:bodyPr wrap="square" rtlCol="0">
            <a:spAutoFit/>
          </a:bodyPr>
          <a:lstStyle/>
          <a:p>
            <a:r>
              <a:rPr lang="ru-RU" sz="1600" b="1" dirty="0">
                <a:solidFill>
                  <a:srgbClr val="002060"/>
                </a:solidFill>
                <a:latin typeface="Bookman Old Style" pitchFamily="18" charset="0"/>
              </a:rPr>
              <a:t>У9(2)</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Э 400</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Экономическая </a:t>
            </a:r>
            <a:r>
              <a:rPr lang="ru-RU" sz="1600" b="1" dirty="0">
                <a:solidFill>
                  <a:srgbClr val="002060"/>
                </a:solidFill>
                <a:latin typeface="Bookman Old Style" pitchFamily="18" charset="0"/>
              </a:rPr>
              <a:t>безопасность </a:t>
            </a:r>
            <a:r>
              <a:rPr lang="ru-RU" sz="1600" dirty="0">
                <a:solidFill>
                  <a:srgbClr val="002060"/>
                </a:solidFill>
                <a:latin typeface="Bookman Old Style" pitchFamily="18" charset="0"/>
              </a:rPr>
              <a:t>[Текст] : учебник* для вузов / Л. П. Гончаренко [и др.] ; ред.: Л. П. Гончаренко, Ф. В. Акулинин.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- 478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grpSp>
        <p:nvGrpSpPr>
          <p:cNvPr id="8" name="Группа 7"/>
          <p:cNvGrpSpPr/>
          <p:nvPr/>
        </p:nvGrpSpPr>
        <p:grpSpPr>
          <a:xfrm>
            <a:off x="5450615" y="6237312"/>
            <a:ext cx="3600400" cy="504056"/>
            <a:chOff x="107504" y="5877272"/>
            <a:chExt cx="3600400" cy="504056"/>
          </a:xfrm>
        </p:grpSpPr>
        <p:sp>
          <p:nvSpPr>
            <p:cNvPr id="9" name="Прямоугольник 8"/>
            <p:cNvSpPr/>
            <p:nvPr/>
          </p:nvSpPr>
          <p:spPr>
            <a:xfrm>
              <a:off x="323528" y="5877272"/>
              <a:ext cx="3168352" cy="50405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7504" y="5949280"/>
              <a:ext cx="3600400" cy="307777"/>
            </a:xfrm>
            <a:prstGeom prst="rect">
              <a:avLst/>
            </a:prstGeom>
            <a:noFill/>
          </p:spPr>
          <p:txBody>
            <a:bodyPr wrap="square" rtlCol="0">
              <a:spAutoFit/>
            </a:bodyPr>
            <a:lstStyle/>
            <a:p>
              <a:pPr algn="ctr"/>
              <a:r>
                <a:rPr lang="ru-RU" sz="1400" b="1" dirty="0" smtClean="0">
                  <a:solidFill>
                    <a:srgbClr val="C00000"/>
                  </a:solidFill>
                  <a:latin typeface="Bookman Old Style" pitchFamily="18" charset="0"/>
                  <a:hlinkClick r:id="rId4" action="ppaction://hlinksldjump"/>
                </a:rPr>
                <a:t>ВЕРНУТЬСЯ К ОГЛАВЛЕНИЮ</a:t>
              </a:r>
              <a:endParaRPr lang="ru-RU" sz="1400" b="1" dirty="0">
                <a:solidFill>
                  <a:srgbClr val="C00000"/>
                </a:solidFill>
                <a:latin typeface="Bookman Old Style" pitchFamily="18" charset="0"/>
              </a:endParaRPr>
            </a:p>
          </p:txBody>
        </p:sp>
      </p:grpSp>
    </p:spTree>
    <p:extLst>
      <p:ext uri="{BB962C8B-B14F-4D97-AF65-F5344CB8AC3E}">
        <p14:creationId xmlns:p14="http://schemas.microsoft.com/office/powerpoint/2010/main" val="1833775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369" y="-27384"/>
            <a:ext cx="9128111" cy="6885384"/>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7588" name="Picture 4" descr="http://astoryisnotatree.net/wp-content/uploads/2015/11/school-of-athens-detail-from-right-hand-side-showing-diogenes-on-the-steps-and-euclid-151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61664"/>
            <a:ext cx="9162255" cy="691966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 y="367070"/>
            <a:ext cx="9162254" cy="54165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 y="436602"/>
            <a:ext cx="9162254" cy="400110"/>
          </a:xfrm>
          <a:prstGeom prst="rect">
            <a:avLst/>
          </a:prstGeom>
          <a:noFill/>
        </p:spPr>
        <p:txBody>
          <a:bodyPr wrap="square" rtlCol="0">
            <a:spAutoFit/>
            <a:scene3d>
              <a:camera prst="perspectiveBelow"/>
              <a:lightRig rig="threePt" dir="t"/>
            </a:scene3d>
            <a:sp3d extrusionH="57150">
              <a:bevelT w="38100" h="38100" prst="angle"/>
            </a:sp3d>
          </a:bodyPr>
          <a:lstStyle/>
          <a:p>
            <a:pPr algn="ctr"/>
            <a:r>
              <a:rPr lang="ru-RU" sz="2000" b="1" dirty="0" smtClean="0">
                <a:solidFill>
                  <a:srgbClr val="C00000"/>
                </a:solidFill>
                <a:latin typeface="Bookman Old Style" pitchFamily="18" charset="0"/>
              </a:rPr>
              <a:t>6. ОБЩЕСТВЕННЫЕ И ГУМАНИТАРНЫЕ НАУКИ</a:t>
            </a:r>
            <a:endParaRPr lang="ru-RU" sz="2000" b="1" dirty="0">
              <a:solidFill>
                <a:srgbClr val="C00000"/>
              </a:solidFill>
              <a:latin typeface="Bookman Old Style" pitchFamily="18" charset="0"/>
            </a:endParaRPr>
          </a:p>
        </p:txBody>
      </p:sp>
    </p:spTree>
    <p:extLst>
      <p:ext uri="{BB962C8B-B14F-4D97-AF65-F5344CB8AC3E}">
        <p14:creationId xmlns:p14="http://schemas.microsoft.com/office/powerpoint/2010/main" val="3174279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9953" y="3068960"/>
            <a:ext cx="4893986" cy="3616375"/>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Это первый в России социологический учебник, ориентирующий студентов на изучение реалий жизни во всей полноте. От творческого подхода к ее нынешним проблемам с учетом опыта диагностики социальных болезней и их «лечения», содержащегося в нашей и мировой социологической мысли, будет зависеть качество общества, в котором предстоит жить и работать нынешнему молодому поколению. Овладение социологическим инструментарием диагностики полезно и в личном плане, увеличит шансы карьерного роста, научит управлять рисками и уязвимостями. Учебник вооружит знанием классических и новейших социологических теорий, раскрывающих природу ускоряющейся и усложняющейся динамики жизни. Особое внимание уделено развитию инновационного мышления, обучению на этой основе принятию более гибких жизненных и управленческих решений. Издание включает практикум: вопросы на развитие социологического воображения, тесты, темы для дискуссий.</a:t>
            </a:r>
          </a:p>
        </p:txBody>
      </p:sp>
      <p:pic>
        <p:nvPicPr>
          <p:cNvPr id="50178" name="Picture 2" descr="C:\Users\tretyakova-nv\Desktop\выставка\Юрайт Восток\Изображение 04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5808" y="260648"/>
            <a:ext cx="4086152"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23928" y="116631"/>
            <a:ext cx="5120644" cy="280831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11960" y="188640"/>
            <a:ext cx="4752528" cy="2369880"/>
          </a:xfrm>
          <a:prstGeom prst="rect">
            <a:avLst/>
          </a:prstGeom>
          <a:noFill/>
        </p:spPr>
        <p:txBody>
          <a:bodyPr wrap="square" rtlCol="0">
            <a:spAutoFit/>
          </a:bodyPr>
          <a:lstStyle/>
          <a:p>
            <a:r>
              <a:rPr lang="ru-RU" sz="1600" b="1" dirty="0">
                <a:solidFill>
                  <a:srgbClr val="002060"/>
                </a:solidFill>
                <a:latin typeface="Bookman Old Style" pitchFamily="18" charset="0"/>
              </a:rPr>
              <a:t>С5</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К 772</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Кравченко</a:t>
            </a:r>
            <a:r>
              <a:rPr lang="ru-RU" sz="1600" b="1" dirty="0">
                <a:solidFill>
                  <a:srgbClr val="002060"/>
                </a:solidFill>
                <a:latin typeface="Bookman Old Style" pitchFamily="18" charset="0"/>
              </a:rPr>
              <a:t>, С. А.</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Социология. Социальная диагностика жизни</a:t>
            </a:r>
            <a:r>
              <a:rPr lang="ru-RU" sz="1600" dirty="0">
                <a:solidFill>
                  <a:srgbClr val="002060"/>
                </a:solidFill>
                <a:latin typeface="Bookman Old Style" pitchFamily="18" charset="0"/>
              </a:rPr>
              <a:t> [Текст] : учебник и практикум для академического бакалавриата / С. А. Кравченко.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- 296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endParaRPr lang="ru-RU" sz="1600" b="1" dirty="0" smtClean="0">
              <a:solidFill>
                <a:srgbClr val="002060"/>
              </a:solidFill>
              <a:latin typeface="Bookman Old Style" pitchFamily="18" charset="0"/>
            </a:endParaRPr>
          </a:p>
          <a:p>
            <a:pPr algn="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 </a:t>
            </a:r>
            <a:r>
              <a:rPr lang="ru-RU" sz="1600" b="1" dirty="0" err="1">
                <a:solidFill>
                  <a:srgbClr val="002060"/>
                </a:solidFill>
                <a:latin typeface="Bookman Old Style" pitchFamily="18" charset="0"/>
              </a:rPr>
              <a:t>чзлг</a:t>
            </a:r>
            <a:r>
              <a:rPr lang="ru-RU" sz="1600" b="1" dirty="0">
                <a:solidFill>
                  <a:srgbClr val="002060"/>
                </a:solidFill>
                <a:latin typeface="Bookman Old Style" pitchFamily="18" charset="0"/>
              </a:rPr>
              <a:t> (1), </a:t>
            </a:r>
            <a:r>
              <a:rPr lang="ru-RU" sz="1600" b="1" dirty="0" err="1">
                <a:solidFill>
                  <a:srgbClr val="002060"/>
                </a:solidFill>
                <a:latin typeface="Bookman Old Style" pitchFamily="18" charset="0"/>
              </a:rPr>
              <a:t>кх</a:t>
            </a:r>
            <a:r>
              <a:rPr lang="ru-RU" sz="1600" b="1" dirty="0">
                <a:solidFill>
                  <a:srgbClr val="002060"/>
                </a:solidFill>
                <a:latin typeface="Bookman Old Style" pitchFamily="18" charset="0"/>
              </a:rPr>
              <a:t> (1), </a:t>
            </a:r>
            <a:r>
              <a:rPr lang="ru-RU" sz="1600" b="1" dirty="0" err="1">
                <a:solidFill>
                  <a:srgbClr val="002060"/>
                </a:solidFill>
                <a:latin typeface="Bookman Old Style" pitchFamily="18" charset="0"/>
              </a:rPr>
              <a:t>учаб</a:t>
            </a:r>
            <a:r>
              <a:rPr lang="ru-RU" sz="1600" b="1" dirty="0">
                <a:solidFill>
                  <a:srgbClr val="002060"/>
                </a:solidFill>
                <a:latin typeface="Bookman Old Style" pitchFamily="18" charset="0"/>
              </a:rPr>
              <a:t> (2)</a:t>
            </a:r>
          </a:p>
        </p:txBody>
      </p:sp>
    </p:spTree>
    <p:extLst>
      <p:ext uri="{BB962C8B-B14F-4D97-AF65-F5344CB8AC3E}">
        <p14:creationId xmlns:p14="http://schemas.microsoft.com/office/powerpoint/2010/main" val="818278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2896880"/>
            <a:ext cx="4605319" cy="3508653"/>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100" dirty="0">
                <a:solidFill>
                  <a:srgbClr val="002060"/>
                </a:solidFill>
                <a:latin typeface="Bookman Old Style" pitchFamily="18" charset="0"/>
              </a:rPr>
              <a:t>Справочник разработан сотрудниками Северо-западного НИИ механизации и электрификации сельского хозяйства </a:t>
            </a:r>
            <a:r>
              <a:rPr lang="ru-RU" sz="1100" dirty="0" err="1">
                <a:solidFill>
                  <a:srgbClr val="002060"/>
                </a:solidFill>
                <a:latin typeface="Bookman Old Style" pitchFamily="18" charset="0"/>
              </a:rPr>
              <a:t>Россельхозакадемии</a:t>
            </a:r>
            <a:r>
              <a:rPr lang="ru-RU" sz="1100" dirty="0">
                <a:solidFill>
                  <a:srgbClr val="002060"/>
                </a:solidFill>
                <a:latin typeface="Bookman Old Style" pitchFamily="18" charset="0"/>
              </a:rPr>
              <a:t> в рамках проекта SE 717 Программы ЕС Приграничного сотрудничества Юго-Восточной Финляндии и Российской Федерации. В соответствии с требованиями экологического законодательства и нормативных правовых актов Российской Федерации значительное внимание в Справочнике уделяется государственному регулированию и нормированию в области охраны окружающей среды, формированию экологической службы и организации производственного экологического контроля на сельскохозяйственных предприятиях. Справочник предназначен для директоров сельскохозяйственных предприятий, руководителей их экологических служб и ответственных лиц за снижение негативного воздействия на окружающую среду при выбросах загрязняющих веществ в атмосферный воздух, при сбросах загрязняющих веществ в водные объекты и на рельеф местности, при обращении с отходами животноводства, птицеводства и растениеводства.</a:t>
            </a:r>
          </a:p>
        </p:txBody>
      </p:sp>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350" y="249480"/>
            <a:ext cx="4435352" cy="6336704"/>
          </a:xfrm>
          <a:prstGeom prst="rect">
            <a:avLst/>
          </a:prstGeom>
          <a:ln>
            <a:noFill/>
          </a:ln>
          <a:effectLst>
            <a:outerShdw blurRad="190500" algn="tl" rotWithShape="0">
              <a:srgbClr val="000000">
                <a:alpha val="70000"/>
              </a:srgbClr>
            </a:outerShdw>
          </a:effectLst>
          <a:scene3d>
            <a:camera prst="perspectiveRight"/>
            <a:lightRig rig="threePt" dir="t"/>
          </a:scene3d>
        </p:spPr>
      </p:pic>
      <p:sp>
        <p:nvSpPr>
          <p:cNvPr id="4" name="Блок-схема: документ 3"/>
          <p:cNvSpPr/>
          <p:nvPr/>
        </p:nvSpPr>
        <p:spPr>
          <a:xfrm flipH="1">
            <a:off x="4030422" y="88569"/>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38434" y="188639"/>
            <a:ext cx="4824536" cy="2546851"/>
          </a:xfrm>
          <a:prstGeom prst="rect">
            <a:avLst/>
          </a:prstGeom>
          <a:noFill/>
        </p:spPr>
        <p:txBody>
          <a:bodyPr wrap="square" rtlCol="0">
            <a:spAutoFit/>
          </a:bodyPr>
          <a:lstStyle/>
          <a:p>
            <a:r>
              <a:rPr lang="ru-RU" sz="1450" b="1" dirty="0">
                <a:solidFill>
                  <a:srgbClr val="002060"/>
                </a:solidFill>
                <a:latin typeface="Bookman Old Style" pitchFamily="18" charset="0"/>
              </a:rPr>
              <a:t>504</a:t>
            </a:r>
            <a:br>
              <a:rPr lang="ru-RU" sz="1450" b="1" dirty="0">
                <a:solidFill>
                  <a:srgbClr val="002060"/>
                </a:solidFill>
                <a:latin typeface="Bookman Old Style" pitchFamily="18" charset="0"/>
              </a:rPr>
            </a:br>
            <a:r>
              <a:rPr lang="ru-RU" sz="1450" b="1" dirty="0">
                <a:solidFill>
                  <a:srgbClr val="002060"/>
                </a:solidFill>
                <a:latin typeface="Bookman Old Style" pitchFamily="18" charset="0"/>
              </a:rPr>
              <a:t>С 741</a:t>
            </a:r>
            <a:br>
              <a:rPr lang="ru-RU" sz="1450" b="1" dirty="0">
                <a:solidFill>
                  <a:srgbClr val="002060"/>
                </a:solidFill>
                <a:latin typeface="Bookman Old Style" pitchFamily="18" charset="0"/>
              </a:rPr>
            </a:br>
            <a:r>
              <a:rPr lang="ru-RU" sz="1450" b="1" dirty="0" smtClean="0">
                <a:solidFill>
                  <a:srgbClr val="002060"/>
                </a:solidFill>
                <a:latin typeface="Bookman Old Style" pitchFamily="18" charset="0"/>
              </a:rPr>
              <a:t>	Справочник </a:t>
            </a:r>
            <a:r>
              <a:rPr lang="ru-RU" sz="1450" b="1" dirty="0">
                <a:solidFill>
                  <a:srgbClr val="002060"/>
                </a:solidFill>
                <a:latin typeface="Bookman Old Style" pitchFamily="18" charset="0"/>
              </a:rPr>
              <a:t>по организации экологически безопасного производства сельскохозяйственной продукции </a:t>
            </a:r>
            <a:r>
              <a:rPr lang="ru-RU" sz="1450" dirty="0">
                <a:solidFill>
                  <a:srgbClr val="002060"/>
                </a:solidFill>
                <a:latin typeface="Bookman Old Style" pitchFamily="18" charset="0"/>
              </a:rPr>
              <a:t>: справочное издание / А. Ю. Брюханов, В. Б. Минин, А. Н. Волков ; ред. А. Ю. Брюханов ; СЗНИИМЭСХ. - Санкт-Петербург : СЗ НИИМЭСХ </a:t>
            </a:r>
            <a:r>
              <a:rPr lang="ru-RU" sz="1450" dirty="0" err="1">
                <a:solidFill>
                  <a:srgbClr val="002060"/>
                </a:solidFill>
                <a:latin typeface="Bookman Old Style" pitchFamily="18" charset="0"/>
              </a:rPr>
              <a:t>Россельхозакадемии</a:t>
            </a:r>
            <a:r>
              <a:rPr lang="ru-RU" sz="1450" dirty="0">
                <a:solidFill>
                  <a:srgbClr val="002060"/>
                </a:solidFill>
                <a:latin typeface="Bookman Old Style" pitchFamily="18" charset="0"/>
              </a:rPr>
              <a:t>, 2014. - 84 с. </a:t>
            </a:r>
            <a:r>
              <a:rPr lang="ru-RU" sz="1450" b="1" dirty="0" smtClean="0">
                <a:solidFill>
                  <a:srgbClr val="002060"/>
                </a:solidFill>
                <a:latin typeface="Bookman Old Style" pitchFamily="18" charset="0"/>
              </a:rPr>
              <a:t>	</a:t>
            </a:r>
            <a:endParaRPr lang="ru-RU" sz="1450" b="1" dirty="0">
              <a:solidFill>
                <a:srgbClr val="002060"/>
              </a:solidFill>
              <a:latin typeface="Bookman Old Style" pitchFamily="18" charset="0"/>
            </a:endParaRPr>
          </a:p>
          <a:p>
            <a:pPr algn="r"/>
            <a:r>
              <a:rPr lang="ru-RU" sz="1450" b="1" dirty="0">
                <a:solidFill>
                  <a:srgbClr val="002060"/>
                </a:solidFill>
                <a:latin typeface="Bookman Old Style" pitchFamily="18" charset="0"/>
              </a:rPr>
              <a:t>Издание находится в:  </a:t>
            </a:r>
            <a:endParaRPr lang="ru-RU" sz="1450" b="1" dirty="0" smtClean="0">
              <a:solidFill>
                <a:srgbClr val="002060"/>
              </a:solidFill>
              <a:latin typeface="Bookman Old Style" pitchFamily="18" charset="0"/>
            </a:endParaRPr>
          </a:p>
          <a:p>
            <a:pPr algn="r"/>
            <a:r>
              <a:rPr lang="ru-RU" sz="1450" b="1" dirty="0" err="1" smtClean="0">
                <a:solidFill>
                  <a:srgbClr val="002060"/>
                </a:solidFill>
                <a:latin typeface="Bookman Old Style" pitchFamily="18" charset="0"/>
              </a:rPr>
              <a:t>чз</a:t>
            </a:r>
            <a:r>
              <a:rPr lang="ru-RU" sz="1450" b="1" dirty="0" smtClean="0">
                <a:solidFill>
                  <a:srgbClr val="002060"/>
                </a:solidFill>
                <a:latin typeface="Bookman Old Style" pitchFamily="18" charset="0"/>
              </a:rPr>
              <a:t> (1), </a:t>
            </a:r>
            <a:r>
              <a:rPr lang="ru-RU" sz="1450" b="1" dirty="0" err="1" smtClean="0">
                <a:solidFill>
                  <a:srgbClr val="002060"/>
                </a:solidFill>
                <a:latin typeface="Bookman Old Style" pitchFamily="18" charset="0"/>
              </a:rPr>
              <a:t>чзлг</a:t>
            </a:r>
            <a:r>
              <a:rPr lang="ru-RU" sz="1450" b="1" dirty="0" smtClean="0">
                <a:solidFill>
                  <a:srgbClr val="002060"/>
                </a:solidFill>
                <a:latin typeface="Bookman Old Style" pitchFamily="18" charset="0"/>
              </a:rPr>
              <a:t> (1)</a:t>
            </a:r>
            <a:endParaRPr lang="ru-RU" sz="1450" b="1" dirty="0">
              <a:solidFill>
                <a:srgbClr val="002060"/>
              </a:solidFill>
              <a:latin typeface="Bookman Old Style" pitchFamily="18" charset="0"/>
            </a:endParaRPr>
          </a:p>
        </p:txBody>
      </p:sp>
    </p:spTree>
    <p:extLst>
      <p:ext uri="{BB962C8B-B14F-4D97-AF65-F5344CB8AC3E}">
        <p14:creationId xmlns:p14="http://schemas.microsoft.com/office/powerpoint/2010/main" val="1282763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530078" y="3068960"/>
            <a:ext cx="4491136" cy="3093154"/>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300" dirty="0">
                <a:solidFill>
                  <a:srgbClr val="002060"/>
                </a:solidFill>
                <a:latin typeface="Bookman Old Style" pitchFamily="18" charset="0"/>
              </a:rPr>
              <a:t>Книга посвящена истории переселения украинцев на территорию Южного Урала и их этнокультурному развитию, иллюстрирована фото из архивов Республики Башкортостан и Оренбургской области, включает богатый библиографический список. Вместе с другими изданиями Издательского центра Оренбургского ГАУ книга «Украинцы на Южном Урале» направлена на общероссийский конкурс изданий для высших учебных заведений «Университетская книга 2012». Знакомство с историей и культурой украинцев Южного Урала будет способствовать укреплению мира и согласия в многонациональном регионе, каким является Оренбуржье.</a:t>
            </a: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448" y="302311"/>
            <a:ext cx="4464495" cy="6253378"/>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4" name="Блок-схема: документ 3"/>
          <p:cNvSpPr/>
          <p:nvPr/>
        </p:nvSpPr>
        <p:spPr>
          <a:xfrm flipH="1">
            <a:off x="4098030" y="116632"/>
            <a:ext cx="4923184" cy="2736304"/>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11960" y="188640"/>
            <a:ext cx="4680520" cy="2062103"/>
          </a:xfrm>
          <a:prstGeom prst="rect">
            <a:avLst/>
          </a:prstGeom>
          <a:noFill/>
        </p:spPr>
        <p:txBody>
          <a:bodyPr wrap="square" rtlCol="0">
            <a:spAutoFit/>
          </a:bodyPr>
          <a:lstStyle/>
          <a:p>
            <a:r>
              <a:rPr lang="ru-RU" sz="1600" b="1" dirty="0">
                <a:solidFill>
                  <a:srgbClr val="002060"/>
                </a:solidFill>
                <a:latin typeface="Bookman Old Style" pitchFamily="18" charset="0"/>
              </a:rPr>
              <a:t>Т5</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А 615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Амелин</a:t>
            </a:r>
            <a:r>
              <a:rPr lang="ru-RU" sz="1600" b="1" dirty="0">
                <a:solidFill>
                  <a:srgbClr val="002060"/>
                </a:solidFill>
                <a:latin typeface="Bookman Old Style" pitchFamily="18" charset="0"/>
              </a:rPr>
              <a:t>, В. В.</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Украинцы на Южном Урале</a:t>
            </a:r>
            <a:r>
              <a:rPr lang="ru-RU" sz="1600" dirty="0">
                <a:solidFill>
                  <a:srgbClr val="002060"/>
                </a:solidFill>
                <a:latin typeface="Bookman Old Style" pitchFamily="18" charset="0"/>
              </a:rPr>
              <a:t> [Текст] : научное издание / В. В. </a:t>
            </a:r>
            <a:r>
              <a:rPr lang="ru-RU" sz="1600" dirty="0" err="1">
                <a:solidFill>
                  <a:srgbClr val="002060"/>
                </a:solidFill>
                <a:latin typeface="Bookman Old Style" pitchFamily="18" charset="0"/>
              </a:rPr>
              <a:t>Амелин</a:t>
            </a:r>
            <a:r>
              <a:rPr lang="ru-RU" sz="1600" dirty="0">
                <a:solidFill>
                  <a:srgbClr val="002060"/>
                </a:solidFill>
                <a:latin typeface="Bookman Old Style" pitchFamily="18" charset="0"/>
              </a:rPr>
              <a:t>, А. Н. </a:t>
            </a:r>
            <a:r>
              <a:rPr lang="ru-RU" sz="1600" dirty="0" err="1">
                <a:solidFill>
                  <a:srgbClr val="002060"/>
                </a:solidFill>
                <a:latin typeface="Bookman Old Style" pitchFamily="18" charset="0"/>
              </a:rPr>
              <a:t>Молощенков</a:t>
            </a:r>
            <a:r>
              <a:rPr lang="ru-RU" sz="1600" dirty="0">
                <a:solidFill>
                  <a:srgbClr val="002060"/>
                </a:solidFill>
                <a:latin typeface="Bookman Old Style" pitchFamily="18" charset="0"/>
              </a:rPr>
              <a:t>. - Оренбург : Издательский центр ОГАУ, 2012. - 189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a:t>
            </a: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4175187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3062377"/>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В учебном пособии представлены основы методики расследования налоговых преступлений, их наиболее распространенного вида — уклонения от уплаты налогов. Изложены специфика и особенности расследования, а также основные проблемы и пути их решения. Проведен анализ документов, составляющих основу доказывания факта преступления и изобличения в нем конкретного лица, доказывания его вины. Раскрыт механизм использования средств доказывания в процессе </a:t>
            </a:r>
            <a:r>
              <a:rPr lang="ru-RU" sz="1200" dirty="0" smtClean="0">
                <a:solidFill>
                  <a:srgbClr val="002060"/>
                </a:solidFill>
                <a:latin typeface="Bookman Old Style" pitchFamily="18" charset="0"/>
              </a:rPr>
              <a:t>расследования</a:t>
            </a:r>
            <a:r>
              <a:rPr lang="ru-RU" sz="1200" dirty="0">
                <a:solidFill>
                  <a:srgbClr val="002060"/>
                </a:solidFill>
                <a:latin typeface="Bookman Old Style" pitchFamily="18" charset="0"/>
              </a:rPr>
              <a:t>. Подробно рассмотрены вопросы использования специальных знаний в расследовании. Для проверки знаний в учебном пособии приведены контрольные вопросы и задания, а также представлены темы для рефератов, научно-исследовательской и учебно-исследовательской работы студентов.</a:t>
            </a:r>
          </a:p>
        </p:txBody>
      </p:sp>
      <p:pic>
        <p:nvPicPr>
          <p:cNvPr id="35842" name="Picture 2" descr="C:\Users\tretyakova-nv\Desktop\выставка\Юрайт Восток\Изображение 0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070" y="281237"/>
            <a:ext cx="4238905" cy="6316115"/>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6341" y="116632"/>
            <a:ext cx="5040560" cy="2664295"/>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24536" cy="2062103"/>
          </a:xfrm>
          <a:prstGeom prst="rect">
            <a:avLst/>
          </a:prstGeom>
          <a:noFill/>
        </p:spPr>
        <p:txBody>
          <a:bodyPr wrap="square" rtlCol="0">
            <a:spAutoFit/>
          </a:bodyPr>
          <a:lstStyle/>
          <a:p>
            <a:r>
              <a:rPr lang="ru-RU" sz="1600" b="1" dirty="0">
                <a:solidFill>
                  <a:srgbClr val="002060"/>
                </a:solidFill>
                <a:latin typeface="Bookman Old Style" pitchFamily="18" charset="0"/>
              </a:rPr>
              <a:t>Х</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А 465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Александров</a:t>
            </a:r>
            <a:r>
              <a:rPr lang="ru-RU" sz="1600" b="1" dirty="0">
                <a:solidFill>
                  <a:srgbClr val="002060"/>
                </a:solidFill>
                <a:latin typeface="Bookman Old Style" pitchFamily="18" charset="0"/>
              </a:rPr>
              <a:t>, И. В.</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Расследование налоговых преступлений</a:t>
            </a:r>
            <a:r>
              <a:rPr lang="ru-RU" sz="1600" dirty="0">
                <a:solidFill>
                  <a:srgbClr val="002060"/>
                </a:solidFill>
                <a:latin typeface="Bookman Old Style" pitchFamily="18" charset="0"/>
              </a:rPr>
              <a:t> [Текст] : учебное пособие для магистров* / И. В. Александров.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- 405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787311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1585049"/>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В настоящем издании изложены теоретические основы по курсу «Государственное и муниципальное управление». Учебный материал четко систематизирован, отражает как традиционные, так и современные подходы к изучению предмета, написан в доступной для понимания форме. Данное пособие хорошая база для изучения курса и подготовки к текущей и итоговой аттестации по дисциплине.</a:t>
            </a:r>
          </a:p>
        </p:txBody>
      </p:sp>
      <p:pic>
        <p:nvPicPr>
          <p:cNvPr id="32770" name="Picture 2" descr="C:\Users\tretyakova-nv\Desktop\выставка\Юрайт Восток\Изображение 0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792" y="260647"/>
            <a:ext cx="4268184" cy="6288643"/>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5936" y="116632"/>
            <a:ext cx="5040560" cy="273630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308324"/>
          </a:xfrm>
          <a:prstGeom prst="rect">
            <a:avLst/>
          </a:prstGeom>
          <a:noFill/>
        </p:spPr>
        <p:txBody>
          <a:bodyPr wrap="square" rtlCol="0">
            <a:spAutoFit/>
          </a:bodyPr>
          <a:lstStyle/>
          <a:p>
            <a:r>
              <a:rPr lang="ru-RU" sz="1600" b="1" dirty="0">
                <a:solidFill>
                  <a:srgbClr val="002060"/>
                </a:solidFill>
                <a:latin typeface="Bookman Old Style" pitchFamily="18" charset="0"/>
              </a:rPr>
              <a:t>Х</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Г 726</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Государственное </a:t>
            </a:r>
            <a:r>
              <a:rPr lang="ru-RU" sz="1600" b="1" dirty="0">
                <a:solidFill>
                  <a:srgbClr val="002060"/>
                </a:solidFill>
                <a:latin typeface="Bookman Old Style" pitchFamily="18" charset="0"/>
              </a:rPr>
              <a:t>и муниципальное управление </a:t>
            </a:r>
            <a:r>
              <a:rPr lang="ru-RU" sz="1600" dirty="0">
                <a:solidFill>
                  <a:srgbClr val="002060"/>
                </a:solidFill>
                <a:latin typeface="Bookman Old Style" pitchFamily="18" charset="0"/>
              </a:rPr>
              <a:t>[Текст] : учебное пособие для прикладного бакалавриата / Н. С. </a:t>
            </a:r>
            <a:r>
              <a:rPr lang="ru-RU" sz="1600" dirty="0" err="1">
                <a:solidFill>
                  <a:srgbClr val="002060"/>
                </a:solidFill>
                <a:latin typeface="Bookman Old Style" pitchFamily="18" charset="0"/>
              </a:rPr>
              <a:t>Гегедюш</a:t>
            </a:r>
            <a:r>
              <a:rPr lang="ru-RU" sz="1600" dirty="0">
                <a:solidFill>
                  <a:srgbClr val="002060"/>
                </a:solidFill>
                <a:latin typeface="Bookman Old Style" pitchFamily="18" charset="0"/>
              </a:rPr>
              <a:t> [и др.]. - 2-е изд., </a:t>
            </a:r>
            <a:r>
              <a:rPr lang="ru-RU" sz="1600" dirty="0" err="1">
                <a:solidFill>
                  <a:srgbClr val="002060"/>
                </a:solidFill>
                <a:latin typeface="Bookman Old Style" pitchFamily="18" charset="0"/>
              </a:rPr>
              <a:t>перераб</a:t>
            </a:r>
            <a:r>
              <a:rPr lang="ru-RU" sz="1600" dirty="0">
                <a:solidFill>
                  <a:srgbClr val="002060"/>
                </a:solidFill>
                <a:latin typeface="Bookman Old Style" pitchFamily="18" charset="0"/>
              </a:rPr>
              <a:t>. и доп.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- 238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2334509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83968" y="3088699"/>
            <a:ext cx="4752933" cy="2893100"/>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300" dirty="0">
                <a:solidFill>
                  <a:srgbClr val="002060"/>
                </a:solidFill>
                <a:latin typeface="Bookman Old Style" pitchFamily="18" charset="0"/>
              </a:rPr>
              <a:t>В учебнике рассмотрен комплекс теоретических и практических проблем государственного и муниципального управления, дан социологический анализ его зарубежных и российских практик. Отличием учебника является акцент на описании особенностей современного этапа — </a:t>
            </a:r>
            <a:r>
              <a:rPr lang="ru-RU" sz="1300" dirty="0" err="1">
                <a:solidFill>
                  <a:srgbClr val="002060"/>
                </a:solidFill>
                <a:latin typeface="Bookman Old Style" pitchFamily="18" charset="0"/>
              </a:rPr>
              <a:t>Public</a:t>
            </a:r>
            <a:r>
              <a:rPr lang="ru-RU" sz="1300" dirty="0">
                <a:solidFill>
                  <a:srgbClr val="002060"/>
                </a:solidFill>
                <a:latin typeface="Bookman Old Style" pitchFamily="18" charset="0"/>
              </a:rPr>
              <a:t> </a:t>
            </a:r>
            <a:r>
              <a:rPr lang="ru-RU" sz="1300" dirty="0" err="1">
                <a:solidFill>
                  <a:srgbClr val="002060"/>
                </a:solidFill>
                <a:latin typeface="Bookman Old Style" pitchFamily="18" charset="0"/>
              </a:rPr>
              <a:t>Administration</a:t>
            </a:r>
            <a:r>
              <a:rPr lang="ru-RU" sz="1300" dirty="0">
                <a:solidFill>
                  <a:srgbClr val="002060"/>
                </a:solidFill>
                <a:latin typeface="Bookman Old Style" pitchFamily="18" charset="0"/>
              </a:rPr>
              <a:t>, включая активное участие населения в принятии управленческого решения, публичность информации и др. Существенная новизна данного учебника заключается в его комплексно-ориентированном подходе, проявляющемся в разработке разнообразных </a:t>
            </a:r>
            <a:r>
              <a:rPr lang="ru-RU" sz="1300" dirty="0" smtClean="0">
                <a:solidFill>
                  <a:srgbClr val="002060"/>
                </a:solidFill>
                <a:latin typeface="Bookman Old Style" pitchFamily="18" charset="0"/>
              </a:rPr>
              <a:t>зад </a:t>
            </a:r>
            <a:r>
              <a:rPr lang="ru-RU" sz="1300" dirty="0" err="1" smtClean="0">
                <a:solidFill>
                  <a:srgbClr val="002060"/>
                </a:solidFill>
                <a:latin typeface="Bookman Old Style" pitchFamily="18" charset="0"/>
              </a:rPr>
              <a:t>аний</a:t>
            </a:r>
            <a:r>
              <a:rPr lang="ru-RU" sz="1300" dirty="0" smtClean="0">
                <a:solidFill>
                  <a:srgbClr val="002060"/>
                </a:solidFill>
                <a:latin typeface="Bookman Old Style" pitchFamily="18" charset="0"/>
              </a:rPr>
              <a:t> </a:t>
            </a:r>
            <a:r>
              <a:rPr lang="ru-RU" sz="1300" dirty="0">
                <a:solidFill>
                  <a:srgbClr val="002060"/>
                </a:solidFill>
                <a:latin typeface="Bookman Old Style" pitchFamily="18" charset="0"/>
              </a:rPr>
              <a:t>для самостоятельной подготовки студентов.</a:t>
            </a:r>
          </a:p>
        </p:txBody>
      </p:sp>
      <p:pic>
        <p:nvPicPr>
          <p:cNvPr id="15362" name="Picture 2" descr="C:\Users\tretyakova-nv\Desktop\выставка\Юрайт Восток\Изображение 0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8"/>
            <a:ext cx="4320480" cy="6381740"/>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8871" y="116632"/>
            <a:ext cx="5040560" cy="280831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239074"/>
          </a:xfrm>
          <a:prstGeom prst="rect">
            <a:avLst/>
          </a:prstGeom>
          <a:noFill/>
        </p:spPr>
        <p:txBody>
          <a:bodyPr wrap="square" rtlCol="0">
            <a:spAutoFit/>
          </a:bodyPr>
          <a:lstStyle/>
          <a:p>
            <a:r>
              <a:rPr lang="ru-RU" sz="1550" b="1" dirty="0">
                <a:solidFill>
                  <a:srgbClr val="002060"/>
                </a:solidFill>
                <a:latin typeface="Bookman Old Style" pitchFamily="18" charset="0"/>
              </a:rPr>
              <a:t>Х</a:t>
            </a:r>
            <a:br>
              <a:rPr lang="ru-RU" sz="1550" b="1" dirty="0">
                <a:solidFill>
                  <a:srgbClr val="002060"/>
                </a:solidFill>
                <a:latin typeface="Bookman Old Style" pitchFamily="18" charset="0"/>
              </a:rPr>
            </a:br>
            <a:r>
              <a:rPr lang="ru-RU" sz="1550" b="1" dirty="0">
                <a:solidFill>
                  <a:srgbClr val="002060"/>
                </a:solidFill>
                <a:latin typeface="Bookman Old Style" pitchFamily="18" charset="0"/>
              </a:rPr>
              <a:t>О-753</a:t>
            </a:r>
            <a:br>
              <a:rPr lang="ru-RU" sz="1550" b="1" dirty="0">
                <a:solidFill>
                  <a:srgbClr val="002060"/>
                </a:solidFill>
                <a:latin typeface="Bookman Old Style" pitchFamily="18" charset="0"/>
              </a:rPr>
            </a:br>
            <a:r>
              <a:rPr lang="ru-RU" sz="1550" b="1" dirty="0" smtClean="0">
                <a:solidFill>
                  <a:srgbClr val="002060"/>
                </a:solidFill>
                <a:latin typeface="Bookman Old Style" pitchFamily="18" charset="0"/>
              </a:rPr>
              <a:t>	Основы </a:t>
            </a:r>
            <a:r>
              <a:rPr lang="ru-RU" sz="1550" b="1" dirty="0">
                <a:solidFill>
                  <a:srgbClr val="002060"/>
                </a:solidFill>
                <a:latin typeface="Bookman Old Style" pitchFamily="18" charset="0"/>
              </a:rPr>
              <a:t>государственного и муниципального управления (</a:t>
            </a:r>
            <a:r>
              <a:rPr lang="ru-RU" sz="1550" b="1" dirty="0" err="1">
                <a:solidFill>
                  <a:srgbClr val="002060"/>
                </a:solidFill>
                <a:latin typeface="Bookman Old Style" pitchFamily="18" charset="0"/>
              </a:rPr>
              <a:t>Public</a:t>
            </a:r>
            <a:r>
              <a:rPr lang="ru-RU" sz="1550" b="1" dirty="0">
                <a:solidFill>
                  <a:srgbClr val="002060"/>
                </a:solidFill>
                <a:latin typeface="Bookman Old Style" pitchFamily="18" charset="0"/>
              </a:rPr>
              <a:t> </a:t>
            </a:r>
            <a:r>
              <a:rPr lang="ru-RU" sz="1550" b="1" dirty="0" err="1">
                <a:solidFill>
                  <a:srgbClr val="002060"/>
                </a:solidFill>
                <a:latin typeface="Bookman Old Style" pitchFamily="18" charset="0"/>
              </a:rPr>
              <a:t>Administration</a:t>
            </a:r>
            <a:r>
              <a:rPr lang="ru-RU" sz="1550" b="1" dirty="0">
                <a:solidFill>
                  <a:srgbClr val="002060"/>
                </a:solidFill>
                <a:latin typeface="Bookman Old Style" pitchFamily="18" charset="0"/>
              </a:rPr>
              <a:t>) </a:t>
            </a:r>
            <a:r>
              <a:rPr lang="ru-RU" sz="1550" dirty="0">
                <a:solidFill>
                  <a:srgbClr val="002060"/>
                </a:solidFill>
                <a:latin typeface="Bookman Old Style" pitchFamily="18" charset="0"/>
              </a:rPr>
              <a:t>[Текст] : учебник и практикум для академического бакалавриата / А. Ф. Борисов [и др.] ; ред.: Г. А. Меньшикова, Н. А. </a:t>
            </a:r>
            <a:r>
              <a:rPr lang="ru-RU" sz="1550" dirty="0" err="1">
                <a:solidFill>
                  <a:srgbClr val="002060"/>
                </a:solidFill>
                <a:latin typeface="Bookman Old Style" pitchFamily="18" charset="0"/>
              </a:rPr>
              <a:t>Пруель</a:t>
            </a:r>
            <a:r>
              <a:rPr lang="ru-RU" sz="1550" dirty="0">
                <a:solidFill>
                  <a:srgbClr val="002060"/>
                </a:solidFill>
                <a:latin typeface="Bookman Old Style" pitchFamily="18" charset="0"/>
              </a:rPr>
              <a:t>. - Москва : </a:t>
            </a:r>
            <a:r>
              <a:rPr lang="ru-RU" sz="1550" dirty="0" err="1">
                <a:solidFill>
                  <a:srgbClr val="002060"/>
                </a:solidFill>
                <a:latin typeface="Bookman Old Style" pitchFamily="18" charset="0"/>
              </a:rPr>
              <a:t>Юрайт</a:t>
            </a:r>
            <a:r>
              <a:rPr lang="ru-RU" sz="1550" dirty="0">
                <a:solidFill>
                  <a:srgbClr val="002060"/>
                </a:solidFill>
                <a:latin typeface="Bookman Old Style" pitchFamily="18" charset="0"/>
              </a:rPr>
              <a:t>, 2016. - 340 с.</a:t>
            </a:r>
            <a:endParaRPr lang="ru-RU" sz="1550" b="1" dirty="0">
              <a:solidFill>
                <a:srgbClr val="002060"/>
              </a:solidFill>
              <a:latin typeface="Bookman Old Style" pitchFamily="18" charset="0"/>
            </a:endParaRPr>
          </a:p>
          <a:p>
            <a:pPr algn="r"/>
            <a:r>
              <a:rPr lang="ru-RU" sz="1550" b="1" dirty="0">
                <a:solidFill>
                  <a:srgbClr val="002060"/>
                </a:solidFill>
                <a:latin typeface="Bookman Old Style" pitchFamily="18" charset="0"/>
              </a:rPr>
              <a:t>Издание находится в:  </a:t>
            </a:r>
            <a:r>
              <a:rPr lang="ru-RU" sz="1550" b="1" dirty="0" err="1" smtClean="0">
                <a:solidFill>
                  <a:srgbClr val="002060"/>
                </a:solidFill>
                <a:latin typeface="Bookman Old Style" pitchFamily="18" charset="0"/>
              </a:rPr>
              <a:t>чз</a:t>
            </a:r>
            <a:r>
              <a:rPr lang="ru-RU" sz="1550" b="1" dirty="0" smtClean="0">
                <a:solidFill>
                  <a:srgbClr val="002060"/>
                </a:solidFill>
                <a:latin typeface="Bookman Old Style" pitchFamily="18" charset="0"/>
              </a:rPr>
              <a:t> </a:t>
            </a:r>
            <a:r>
              <a:rPr lang="ru-RU" sz="1550" b="1" dirty="0">
                <a:solidFill>
                  <a:srgbClr val="002060"/>
                </a:solidFill>
                <a:latin typeface="Bookman Old Style" pitchFamily="18" charset="0"/>
              </a:rPr>
              <a:t>(1</a:t>
            </a:r>
            <a:r>
              <a:rPr lang="ru-RU" sz="1550" b="1" dirty="0" smtClean="0">
                <a:solidFill>
                  <a:srgbClr val="002060"/>
                </a:solidFill>
                <a:latin typeface="Bookman Old Style" pitchFamily="18" charset="0"/>
              </a:rPr>
              <a:t>)</a:t>
            </a:r>
            <a:endParaRPr lang="ru-RU" sz="1550" b="1" dirty="0">
              <a:solidFill>
                <a:srgbClr val="002060"/>
              </a:solidFill>
              <a:latin typeface="Bookman Old Style" pitchFamily="18" charset="0"/>
            </a:endParaRPr>
          </a:p>
        </p:txBody>
      </p:sp>
    </p:spTree>
    <p:extLst>
      <p:ext uri="{BB962C8B-B14F-4D97-AF65-F5344CB8AC3E}">
        <p14:creationId xmlns:p14="http://schemas.microsoft.com/office/powerpoint/2010/main" val="34338270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427984" y="3381087"/>
            <a:ext cx="4608917" cy="3062377"/>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В учебнике рассматривается история развития института несостоятельности (банкротства) в России, дается характеристика современного правового регулирования отношений, связанных с банкротством, анализируется основная юридическая цель данного института. Раскрываются понятие, признаки и критерии несостоятельности, показывается соотношение ликвидации юридического лица по общим основаниям и в связи с банкротством, рассказывается о порядке опубликования сведений о несостоятельности. Кроме того, в издании раскрывается авторская концепция ограничения правоспособности и дееспособности должников при банкротстве. Учебник снабжен вопросами и заданиями для самоконтроля, анализом судебной практики, списком рекомендуемой литературы.</a:t>
            </a:r>
          </a:p>
        </p:txBody>
      </p:sp>
      <p:pic>
        <p:nvPicPr>
          <p:cNvPr id="52226" name="Picture 2" descr="C:\Users\tretyakova-nv\Desktop\выставка\Юрайт Восток\Изображение 0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695" y="260648"/>
            <a:ext cx="4407297"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139951" y="116632"/>
            <a:ext cx="4922439" cy="2880320"/>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11960" y="188640"/>
            <a:ext cx="4824941" cy="2308324"/>
          </a:xfrm>
          <a:prstGeom prst="rect">
            <a:avLst/>
          </a:prstGeom>
          <a:noFill/>
        </p:spPr>
        <p:txBody>
          <a:bodyPr wrap="square" rtlCol="0">
            <a:spAutoFit/>
          </a:bodyPr>
          <a:lstStyle/>
          <a:p>
            <a:r>
              <a:rPr lang="ru-RU" sz="1600" b="1" dirty="0">
                <a:solidFill>
                  <a:srgbClr val="002060"/>
                </a:solidFill>
                <a:latin typeface="Bookman Old Style" pitchFamily="18" charset="0"/>
              </a:rPr>
              <a:t>Х</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П 334</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Пирогова</a:t>
            </a:r>
            <a:r>
              <a:rPr lang="ru-RU" sz="1600" b="1" dirty="0">
                <a:solidFill>
                  <a:srgbClr val="002060"/>
                </a:solidFill>
                <a:latin typeface="Bookman Old Style" pitchFamily="18" charset="0"/>
              </a:rPr>
              <a:t>, Е. С.</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Правовое регулирование несостоятельности (банкротства)</a:t>
            </a:r>
            <a:r>
              <a:rPr lang="ru-RU" sz="1600" dirty="0">
                <a:solidFill>
                  <a:srgbClr val="002060"/>
                </a:solidFill>
                <a:latin typeface="Bookman Old Style" pitchFamily="18" charset="0"/>
              </a:rPr>
              <a:t> [Текст] : учебник для бакалавриата и магистратуры / Е. С. Пирогова, А. Я. Курбатов.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- 291 с.</a:t>
            </a:r>
            <a:endParaRPr lang="ru-RU" sz="1600" b="1" dirty="0">
              <a:solidFill>
                <a:srgbClr val="002060"/>
              </a:solidFill>
              <a:latin typeface="Bookman Old Style" pitchFamily="18" charset="0"/>
            </a:endParaRPr>
          </a:p>
          <a:p>
            <a:pPr algn="r"/>
            <a:r>
              <a:rPr lang="ru-RU" sz="1600" b="1" dirty="0">
                <a:solidFill>
                  <a:srgbClr val="002060"/>
                </a:solidFill>
                <a:latin typeface="Bookman Old Style" pitchFamily="18" charset="0"/>
              </a:rPr>
              <a:t>Издание находится 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59916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83968" y="3212976"/>
            <a:ext cx="4735849" cy="3093154"/>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300" dirty="0">
                <a:solidFill>
                  <a:srgbClr val="002060"/>
                </a:solidFill>
                <a:latin typeface="Bookman Old Style" pitchFamily="18" charset="0"/>
              </a:rPr>
              <a:t>В учебнике раскрываются основные понятия и анализируются специфические особенности в области правового регулирования отдельных сегментов контрольной, учетной и аудиторской видов деятельности. Также издание содержит развернутый анализ судебно-экономической экспертизы, которая проводится на их основе. Учебник представляет собой вывод в практическую плоскость юридического образования нового взгляда в отношении объединения данных тем. Такой подход применяется впервые. Соблюдается логическая последовательность: контроль, учет, аудит, судебно-экономическая экспертиза. Каждая глава снабжена компетенциями; представлен список литературы.</a:t>
            </a:r>
          </a:p>
        </p:txBody>
      </p:sp>
      <p:pic>
        <p:nvPicPr>
          <p:cNvPr id="10242" name="Picture 2" descr="C:\Users\tretyakova-nv\Desktop\выставка\Юрайт Восток\Изображение 0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8"/>
            <a:ext cx="4293606"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73674" y="116631"/>
            <a:ext cx="5040560" cy="2880321"/>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228122"/>
            <a:ext cx="4824536" cy="2308324"/>
          </a:xfrm>
          <a:prstGeom prst="rect">
            <a:avLst/>
          </a:prstGeom>
          <a:noFill/>
        </p:spPr>
        <p:txBody>
          <a:bodyPr wrap="square" rtlCol="0">
            <a:spAutoFit/>
          </a:bodyPr>
          <a:lstStyle/>
          <a:p>
            <a:r>
              <a:rPr lang="ru-RU" sz="1600" b="1" dirty="0">
                <a:solidFill>
                  <a:srgbClr val="002060"/>
                </a:solidFill>
                <a:latin typeface="Bookman Old Style" pitchFamily="18" charset="0"/>
              </a:rPr>
              <a:t>Х</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П 685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Правовое </a:t>
            </a:r>
            <a:r>
              <a:rPr lang="ru-RU" sz="1600" b="1" dirty="0">
                <a:solidFill>
                  <a:srgbClr val="002060"/>
                </a:solidFill>
                <a:latin typeface="Bookman Old Style" pitchFamily="18" charset="0"/>
              </a:rPr>
              <a:t>обеспечение контроля, учета, аудита и судебно-экономической экспертизы </a:t>
            </a:r>
            <a:r>
              <a:rPr lang="ru-RU" sz="1600" dirty="0">
                <a:solidFill>
                  <a:srgbClr val="002060"/>
                </a:solidFill>
                <a:latin typeface="Bookman Old Style" pitchFamily="18" charset="0"/>
              </a:rPr>
              <a:t>[Текст] : учебник для академического бакалавриата / Е. М. </a:t>
            </a:r>
            <a:r>
              <a:rPr lang="ru-RU" sz="1600" dirty="0" err="1">
                <a:solidFill>
                  <a:srgbClr val="002060"/>
                </a:solidFill>
                <a:latin typeface="Bookman Old Style" pitchFamily="18" charset="0"/>
              </a:rPr>
              <a:t>Ашмарина</a:t>
            </a:r>
            <a:r>
              <a:rPr lang="ru-RU" sz="1600" dirty="0">
                <a:solidFill>
                  <a:srgbClr val="002060"/>
                </a:solidFill>
                <a:latin typeface="Bookman Old Style" pitchFamily="18" charset="0"/>
              </a:rPr>
              <a:t> [и др.] ; ред.: В. В. Ершов, Е. М. </a:t>
            </a:r>
            <a:r>
              <a:rPr lang="ru-RU" sz="1600" dirty="0" err="1">
                <a:solidFill>
                  <a:srgbClr val="002060"/>
                </a:solidFill>
                <a:latin typeface="Bookman Old Style" pitchFamily="18" charset="0"/>
              </a:rPr>
              <a:t>Ашмарина</a:t>
            </a:r>
            <a:r>
              <a:rPr lang="ru-RU" sz="1600" dirty="0">
                <a:solidFill>
                  <a:srgbClr val="002060"/>
                </a:solidFill>
                <a:latin typeface="Bookman Old Style" pitchFamily="18" charset="0"/>
              </a:rPr>
              <a:t>.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- 289 с.</a:t>
            </a:r>
            <a:r>
              <a:rPr lang="ru-RU" sz="1600" b="1" dirty="0">
                <a:solidFill>
                  <a:srgbClr val="002060"/>
                </a:solidFill>
                <a:latin typeface="Bookman Old Style" pitchFamily="18" charset="0"/>
              </a:rPr>
              <a:t>	</a:t>
            </a:r>
            <a:r>
              <a:rPr lang="ru-RU" sz="1600" b="1" dirty="0" smtClean="0">
                <a:solidFill>
                  <a:srgbClr val="002060"/>
                </a:solidFill>
                <a:latin typeface="Bookman Old Style" pitchFamily="18" charset="0"/>
              </a:rPr>
              <a:t>        Издание </a:t>
            </a:r>
            <a:r>
              <a:rPr lang="ru-RU" sz="1600" b="1" dirty="0">
                <a:solidFill>
                  <a:srgbClr val="002060"/>
                </a:solidFill>
                <a:latin typeface="Bookman Old Style" pitchFamily="18" charset="0"/>
              </a:rPr>
              <a:t>находится </a:t>
            </a:r>
            <a:r>
              <a:rPr lang="ru-RU" sz="1600" b="1" dirty="0" smtClean="0">
                <a:solidFill>
                  <a:srgbClr val="002060"/>
                </a:solidFill>
                <a:latin typeface="Bookman Old Style" pitchFamily="18" charset="0"/>
              </a:rPr>
              <a:t>в: </a:t>
            </a:r>
            <a:r>
              <a:rPr lang="ru-RU" sz="1600" b="1" dirty="0" err="1" smtClean="0">
                <a:solidFill>
                  <a:srgbClr val="002060"/>
                </a:solidFill>
                <a:latin typeface="Bookman Old Style" pitchFamily="18" charset="0"/>
              </a:rPr>
              <a:t>чз</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9351908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83968" y="3162595"/>
            <a:ext cx="4752933" cy="3247043"/>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200" dirty="0">
                <a:solidFill>
                  <a:srgbClr val="002060"/>
                </a:solidFill>
                <a:latin typeface="Bookman Old Style" pitchFamily="18" charset="0"/>
              </a:rPr>
              <a:t>Настоящее учебное пособие посвящено актуальной проблеме современной России — управлению государственной и муниципальной собственностью. В учебнике описана структура, система и принципы управления государственной и муниципальной собственностью, к которой отнесены собственность организаций и акционерная собственность государства, движимое и недвижимое имущество, природные объекты и земельные ресурсы, интеллектуальная собственность, а также собственностью государства, находящаяся за рубежом. Рассмотрены вопросы организации контроля, эффективности использования объектов государственной и муниципальной собственности, повышения эффективности управления. Каждую тему учебника сопровождает обширный методический комплекс, направленный на закрепление материала и развитие аналитического мышления читателя.</a:t>
            </a:r>
          </a:p>
        </p:txBody>
      </p:sp>
      <p:pic>
        <p:nvPicPr>
          <p:cNvPr id="51202" name="Picture 2" descr="C:\Users\tretyakova-nv\Desktop\выставка\Юрайт Восток\Изображение 0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8"/>
            <a:ext cx="4248472"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3995936" y="116633"/>
            <a:ext cx="5040560" cy="2736303"/>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2169825"/>
          </a:xfrm>
          <a:prstGeom prst="rect">
            <a:avLst/>
          </a:prstGeom>
          <a:noFill/>
        </p:spPr>
        <p:txBody>
          <a:bodyPr wrap="square" rtlCol="0">
            <a:spAutoFit/>
          </a:bodyPr>
          <a:lstStyle/>
          <a:p>
            <a:r>
              <a:rPr lang="ru-RU" sz="1500" b="1" dirty="0">
                <a:solidFill>
                  <a:srgbClr val="002060"/>
                </a:solidFill>
                <a:latin typeface="Bookman Old Style" pitchFamily="18" charset="0"/>
              </a:rPr>
              <a:t>Х</a:t>
            </a:r>
            <a:br>
              <a:rPr lang="ru-RU" sz="1500" b="1" dirty="0">
                <a:solidFill>
                  <a:srgbClr val="002060"/>
                </a:solidFill>
                <a:latin typeface="Bookman Old Style" pitchFamily="18" charset="0"/>
              </a:rPr>
            </a:br>
            <a:r>
              <a:rPr lang="ru-RU" sz="1500" b="1" dirty="0">
                <a:solidFill>
                  <a:srgbClr val="002060"/>
                </a:solidFill>
                <a:latin typeface="Bookman Old Style" pitchFamily="18" charset="0"/>
              </a:rPr>
              <a:t>П 805</a:t>
            </a:r>
            <a:br>
              <a:rPr lang="ru-RU" sz="1500" b="1" dirty="0">
                <a:solidFill>
                  <a:srgbClr val="002060"/>
                </a:solidFill>
                <a:latin typeface="Bookman Old Style" pitchFamily="18" charset="0"/>
              </a:rPr>
            </a:br>
            <a:r>
              <a:rPr lang="ru-RU" sz="1500" b="1" dirty="0" smtClean="0">
                <a:solidFill>
                  <a:srgbClr val="002060"/>
                </a:solidFill>
                <a:latin typeface="Bookman Old Style" pitchFamily="18" charset="0"/>
              </a:rPr>
              <a:t>	Прокофьев</a:t>
            </a:r>
            <a:r>
              <a:rPr lang="ru-RU" sz="1500" b="1" dirty="0">
                <a:solidFill>
                  <a:srgbClr val="002060"/>
                </a:solidFill>
                <a:latin typeface="Bookman Old Style" pitchFamily="18" charset="0"/>
              </a:rPr>
              <a:t>, С. Е.</a:t>
            </a:r>
            <a:r>
              <a:rPr lang="ru-RU" sz="1500" dirty="0">
                <a:solidFill>
                  <a:srgbClr val="002060"/>
                </a:solidFill>
                <a:latin typeface="Bookman Old Style" pitchFamily="18" charset="0"/>
              </a:rPr>
              <a:t> </a:t>
            </a:r>
            <a:r>
              <a:rPr lang="ru-RU" sz="1500" b="1" dirty="0">
                <a:solidFill>
                  <a:srgbClr val="002060"/>
                </a:solidFill>
                <a:latin typeface="Bookman Old Style" pitchFamily="18" charset="0"/>
              </a:rPr>
              <a:t>Управление государственной и муниципальной собственностью</a:t>
            </a:r>
            <a:r>
              <a:rPr lang="ru-RU" sz="1500" dirty="0">
                <a:solidFill>
                  <a:srgbClr val="002060"/>
                </a:solidFill>
                <a:latin typeface="Bookman Old Style" pitchFamily="18" charset="0"/>
              </a:rPr>
              <a:t> [Текст] : учебник и практикум для академического бакалавриата / С. Е. Прокофьев, А. И. Галкин, С. Г. Еремин ; ред. С. Е. Прокофьев. - Москва : </a:t>
            </a:r>
            <a:r>
              <a:rPr lang="ru-RU" sz="1500" dirty="0" err="1">
                <a:solidFill>
                  <a:srgbClr val="002060"/>
                </a:solidFill>
                <a:latin typeface="Bookman Old Style" pitchFamily="18" charset="0"/>
              </a:rPr>
              <a:t>Юрайт</a:t>
            </a:r>
            <a:r>
              <a:rPr lang="ru-RU" sz="1500" dirty="0">
                <a:solidFill>
                  <a:srgbClr val="002060"/>
                </a:solidFill>
                <a:latin typeface="Bookman Old Style" pitchFamily="18" charset="0"/>
              </a:rPr>
              <a:t>, 2016. - 262 с.</a:t>
            </a:r>
            <a:endParaRPr lang="ru-RU" sz="1500" b="1" dirty="0">
              <a:solidFill>
                <a:srgbClr val="002060"/>
              </a:solidFill>
              <a:latin typeface="Bookman Old Style" pitchFamily="18" charset="0"/>
            </a:endParaRPr>
          </a:p>
          <a:p>
            <a:pPr algn="r"/>
            <a:r>
              <a:rPr lang="ru-RU" sz="1500" b="1" dirty="0">
                <a:solidFill>
                  <a:srgbClr val="002060"/>
                </a:solidFill>
                <a:latin typeface="Bookman Old Style" pitchFamily="18" charset="0"/>
              </a:rPr>
              <a:t>Издание находится в: </a:t>
            </a:r>
            <a:r>
              <a:rPr lang="ru-RU" sz="1500" b="1" dirty="0" err="1" smtClean="0">
                <a:solidFill>
                  <a:srgbClr val="002060"/>
                </a:solidFill>
                <a:latin typeface="Bookman Old Style" pitchFamily="18" charset="0"/>
              </a:rPr>
              <a:t>чз</a:t>
            </a:r>
            <a:r>
              <a:rPr lang="ru-RU" sz="1500" b="1" dirty="0" smtClean="0">
                <a:solidFill>
                  <a:srgbClr val="002060"/>
                </a:solidFill>
                <a:latin typeface="Bookman Old Style" pitchFamily="18" charset="0"/>
              </a:rPr>
              <a:t> </a:t>
            </a:r>
            <a:r>
              <a:rPr lang="ru-RU" sz="1500" b="1" dirty="0">
                <a:solidFill>
                  <a:srgbClr val="002060"/>
                </a:solidFill>
                <a:latin typeface="Bookman Old Style" pitchFamily="18" charset="0"/>
              </a:rPr>
              <a:t>(1</a:t>
            </a:r>
            <a:r>
              <a:rPr lang="ru-RU" sz="1500" b="1" dirty="0" smtClean="0">
                <a:solidFill>
                  <a:srgbClr val="002060"/>
                </a:solidFill>
                <a:latin typeface="Bookman Old Style" pitchFamily="18" charset="0"/>
              </a:rPr>
              <a:t>)</a:t>
            </a:r>
            <a:endParaRPr lang="ru-RU" sz="1500" b="1" dirty="0">
              <a:solidFill>
                <a:srgbClr val="002060"/>
              </a:solidFill>
              <a:latin typeface="Bookman Old Style" pitchFamily="18" charset="0"/>
            </a:endParaRPr>
          </a:p>
        </p:txBody>
      </p:sp>
    </p:spTree>
    <p:extLst>
      <p:ext uri="{BB962C8B-B14F-4D97-AF65-F5344CB8AC3E}">
        <p14:creationId xmlns:p14="http://schemas.microsoft.com/office/powerpoint/2010/main" val="92995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355976" y="2794134"/>
            <a:ext cx="4658258" cy="2677656"/>
          </a:xfrm>
          <a:prstGeom prst="rect">
            <a:avLst/>
          </a:prstGeom>
          <a:noFill/>
        </p:spPr>
        <p:txBody>
          <a:bodyPr wrap="square" rtlCol="0">
            <a:spAutoFit/>
          </a:bodyPr>
          <a:lstStyle/>
          <a:p>
            <a:pPr algn="ctr"/>
            <a:r>
              <a:rPr lang="ru-RU" sz="1300" b="1" dirty="0">
                <a:solidFill>
                  <a:srgbClr val="002060"/>
                </a:solidFill>
                <a:latin typeface="Bookman Old Style" pitchFamily="18" charset="0"/>
              </a:rPr>
              <a:t>Аннотация</a:t>
            </a:r>
            <a:r>
              <a:rPr lang="ru-RU" sz="1300" b="1" dirty="0" smtClean="0">
                <a:solidFill>
                  <a:srgbClr val="002060"/>
                </a:solidFill>
                <a:latin typeface="Bookman Old Style" pitchFamily="18" charset="0"/>
              </a:rPr>
              <a:t>: </a:t>
            </a:r>
            <a:r>
              <a:rPr lang="ru-RU" sz="1400" dirty="0">
                <a:solidFill>
                  <a:srgbClr val="002060"/>
                </a:solidFill>
                <a:latin typeface="Bookman Old Style" pitchFamily="18" charset="0"/>
              </a:rPr>
              <a:t>В учебнике обстоятельно и интересно представлены наиболее актуальные философские проблемы всех двадцати отраслей современной науки и техники. Излагаются идеи ведущих философов науки России и зарубежных стран. Автор опирается на концепции, разработанные им в нескольких десятках научных и учебных монографий, в частности на теорию концептуальной трансдукции. Особое внимание уделяется плюрализму научного знания. Реализуется союз философии науки и </a:t>
            </a:r>
            <a:r>
              <a:rPr lang="ru-RU" sz="1400" dirty="0" err="1">
                <a:solidFill>
                  <a:srgbClr val="002060"/>
                </a:solidFill>
                <a:latin typeface="Bookman Old Style" pitchFamily="18" charset="0"/>
              </a:rPr>
              <a:t>метанауки</a:t>
            </a:r>
            <a:r>
              <a:rPr lang="ru-RU" sz="1400" dirty="0">
                <a:solidFill>
                  <a:srgbClr val="002060"/>
                </a:solidFill>
                <a:latin typeface="Bookman Old Style" pitchFamily="18" charset="0"/>
              </a:rPr>
              <a:t>.</a:t>
            </a:r>
            <a:endParaRPr lang="ru-RU" sz="1300" dirty="0">
              <a:solidFill>
                <a:srgbClr val="002060"/>
              </a:solidFill>
              <a:latin typeface="Bookman Old Style" pitchFamily="18" charset="0"/>
            </a:endParaRPr>
          </a:p>
        </p:txBody>
      </p:sp>
      <p:pic>
        <p:nvPicPr>
          <p:cNvPr id="16386" name="Picture 2" descr="C:\Users\tretyakova-nv\Desktop\выставка\Юрайт Восток\Изображение 0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60648"/>
            <a:ext cx="4363293" cy="6336704"/>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Блок-схема: документ 3"/>
          <p:cNvSpPr/>
          <p:nvPr/>
        </p:nvSpPr>
        <p:spPr>
          <a:xfrm flipH="1">
            <a:off x="4003340" y="116631"/>
            <a:ext cx="5040560" cy="2531307"/>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88640"/>
            <a:ext cx="4896544" cy="1938992"/>
          </a:xfrm>
          <a:prstGeom prst="rect">
            <a:avLst/>
          </a:prstGeom>
          <a:noFill/>
        </p:spPr>
        <p:txBody>
          <a:bodyPr wrap="square" rtlCol="0">
            <a:spAutoFit/>
          </a:bodyPr>
          <a:lstStyle/>
          <a:p>
            <a:r>
              <a:rPr lang="ru-RU" sz="1600" b="1" dirty="0">
                <a:solidFill>
                  <a:srgbClr val="002060"/>
                </a:solidFill>
                <a:latin typeface="Bookman Old Style" pitchFamily="18" charset="0"/>
              </a:rPr>
              <a:t>Ю</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К 195</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Канке</a:t>
            </a:r>
            <a:r>
              <a:rPr lang="ru-RU" sz="1600" b="1" dirty="0">
                <a:solidFill>
                  <a:srgbClr val="002060"/>
                </a:solidFill>
                <a:latin typeface="Bookman Old Style" pitchFamily="18" charset="0"/>
              </a:rPr>
              <a:t>, В. А.</a:t>
            </a:r>
            <a:r>
              <a:rPr lang="ru-RU" sz="1600" dirty="0">
                <a:solidFill>
                  <a:srgbClr val="002060"/>
                </a:solidFill>
                <a:latin typeface="Bookman Old Style" pitchFamily="18" charset="0"/>
              </a:rPr>
              <a:t> </a:t>
            </a:r>
            <a:r>
              <a:rPr lang="ru-RU" sz="1600" b="1" dirty="0">
                <a:solidFill>
                  <a:srgbClr val="002060"/>
                </a:solidFill>
                <a:latin typeface="Bookman Old Style" pitchFamily="18" charset="0"/>
              </a:rPr>
              <a:t>Философские проблемы науки и техники</a:t>
            </a:r>
            <a:r>
              <a:rPr lang="ru-RU" sz="1600" dirty="0">
                <a:solidFill>
                  <a:srgbClr val="002060"/>
                </a:solidFill>
                <a:latin typeface="Bookman Old Style" pitchFamily="18" charset="0"/>
              </a:rPr>
              <a:t> [Текст] : учебник и практикум для магистратуры / В. А. Канке. - Москва : </a:t>
            </a:r>
            <a:r>
              <a:rPr lang="ru-RU" sz="1600" dirty="0" err="1">
                <a:solidFill>
                  <a:srgbClr val="002060"/>
                </a:solidFill>
                <a:latin typeface="Bookman Old Style" pitchFamily="18" charset="0"/>
              </a:rPr>
              <a:t>Юрайт</a:t>
            </a:r>
            <a:r>
              <a:rPr lang="ru-RU" sz="1600" dirty="0">
                <a:solidFill>
                  <a:srgbClr val="002060"/>
                </a:solidFill>
                <a:latin typeface="Bookman Old Style" pitchFamily="18" charset="0"/>
              </a:rPr>
              <a:t>, 2016. - 288 с. </a:t>
            </a:r>
            <a:r>
              <a:rPr lang="ru-RU" sz="1600" b="1" dirty="0">
                <a:solidFill>
                  <a:srgbClr val="002060"/>
                </a:solidFill>
                <a:latin typeface="Bookman Old Style" pitchFamily="18" charset="0"/>
              </a:rPr>
              <a:t>	</a:t>
            </a:r>
            <a:endParaRPr lang="ru-RU" sz="1600" b="1" dirty="0" smtClean="0">
              <a:solidFill>
                <a:srgbClr val="002060"/>
              </a:solidFill>
              <a:latin typeface="Bookman Old Style" pitchFamily="18" charset="0"/>
            </a:endParaRPr>
          </a:p>
          <a:p>
            <a:pPr algn="r"/>
            <a:endParaRPr lang="ru-RU" sz="800" b="1" dirty="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a:t>
            </a:r>
            <a:r>
              <a:rPr lang="ru-RU" sz="1600" b="1" dirty="0" smtClean="0">
                <a:solidFill>
                  <a:srgbClr val="002060"/>
                </a:solidFill>
                <a:latin typeface="Bookman Old Style" pitchFamily="18" charset="0"/>
              </a:rPr>
              <a:t>в: </a:t>
            </a:r>
            <a:r>
              <a:rPr lang="ru-RU" sz="1600" b="1" dirty="0" err="1" smtClean="0">
                <a:solidFill>
                  <a:srgbClr val="002060"/>
                </a:solidFill>
                <a:latin typeface="Bookman Old Style" pitchFamily="18" charset="0"/>
              </a:rPr>
              <a:t>чзлг</a:t>
            </a:r>
            <a:r>
              <a:rPr lang="ru-RU" sz="1600" b="1" dirty="0" smtClean="0">
                <a:solidFill>
                  <a:srgbClr val="002060"/>
                </a:solidFill>
                <a:latin typeface="Bookman Old Style" pitchFamily="18" charset="0"/>
              </a:rPr>
              <a:t> (1)</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38070128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211960" y="3573016"/>
            <a:ext cx="4824536" cy="1754326"/>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Диалектический метод Гегеля породил самую грандиозную и могущественную систему в истории философской мысли. А Карл Маркс, впитав идеи Гегеля, разработал учение, которое породило самую громоздкую и могущественную политическую систему в истории человечества. Так диалектический метод действовал на практике - хотя, узнай об этом Гегель, он, вероятно, был бы удивлен</a:t>
            </a:r>
            <a:r>
              <a:rPr lang="ru-RU" sz="1200" dirty="0" smtClean="0">
                <a:solidFill>
                  <a:srgbClr val="002060"/>
                </a:solidFill>
                <a:latin typeface="Bookman Old Style" pitchFamily="18" charset="0"/>
              </a:rPr>
              <a:t>. В </a:t>
            </a:r>
            <a:r>
              <a:rPr lang="ru-RU" sz="1200" dirty="0">
                <a:solidFill>
                  <a:srgbClr val="002060"/>
                </a:solidFill>
                <a:latin typeface="Bookman Old Style" pitchFamily="18" charset="0"/>
              </a:rPr>
              <a:t>книге дан краткий обзор жизни и идей философа.</a:t>
            </a:r>
          </a:p>
        </p:txBody>
      </p:sp>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504" y="260648"/>
            <a:ext cx="4207376" cy="6336703"/>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8" name="Блок-схема: документ 7"/>
          <p:cNvSpPr/>
          <p:nvPr/>
        </p:nvSpPr>
        <p:spPr>
          <a:xfrm flipH="1">
            <a:off x="3995936" y="89927"/>
            <a:ext cx="5040560" cy="3024336"/>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39952" y="260648"/>
            <a:ext cx="4680520" cy="2062103"/>
          </a:xfrm>
          <a:prstGeom prst="rect">
            <a:avLst/>
          </a:prstGeom>
          <a:noFill/>
        </p:spPr>
        <p:txBody>
          <a:bodyPr wrap="square" rtlCol="0">
            <a:spAutoFit/>
          </a:bodyPr>
          <a:lstStyle/>
          <a:p>
            <a:r>
              <a:rPr lang="ru-RU" sz="1600" b="1" dirty="0">
                <a:solidFill>
                  <a:srgbClr val="002060"/>
                </a:solidFill>
                <a:latin typeface="Bookman Old Style" pitchFamily="18" charset="0"/>
              </a:rPr>
              <a:t>Ю</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 846</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Стретерн</a:t>
            </a:r>
            <a:r>
              <a:rPr lang="ru-RU" sz="1600" b="1" dirty="0">
                <a:solidFill>
                  <a:srgbClr val="002060"/>
                </a:solidFill>
                <a:latin typeface="Bookman Old Style" pitchFamily="18" charset="0"/>
              </a:rPr>
              <a:t>, П. Гегель</a:t>
            </a:r>
            <a:r>
              <a:rPr lang="ru-RU" sz="1600" dirty="0">
                <a:solidFill>
                  <a:srgbClr val="002060"/>
                </a:solidFill>
                <a:latin typeface="Bookman Old Style" pitchFamily="18" charset="0"/>
              </a:rPr>
              <a:t> [Текст] : научно-популярная литература / П. </a:t>
            </a:r>
            <a:r>
              <a:rPr lang="ru-RU" sz="1600" dirty="0" err="1">
                <a:solidFill>
                  <a:srgbClr val="002060"/>
                </a:solidFill>
                <a:latin typeface="Bookman Old Style" pitchFamily="18" charset="0"/>
              </a:rPr>
              <a:t>Стретерн</a:t>
            </a:r>
            <a:r>
              <a:rPr lang="ru-RU" sz="1600" dirty="0">
                <a:solidFill>
                  <a:srgbClr val="002060"/>
                </a:solidFill>
                <a:latin typeface="Bookman Old Style" pitchFamily="18" charset="0"/>
              </a:rPr>
              <a:t> ; пер. с англ. С. </a:t>
            </a:r>
            <a:r>
              <a:rPr lang="ru-RU" sz="1600" dirty="0" err="1">
                <a:solidFill>
                  <a:srgbClr val="002060"/>
                </a:solidFill>
                <a:latin typeface="Bookman Old Style" pitchFamily="18" charset="0"/>
              </a:rPr>
              <a:t>Самуйлова</a:t>
            </a:r>
            <a:r>
              <a:rPr lang="ru-RU" sz="1600" dirty="0">
                <a:solidFill>
                  <a:srgbClr val="002060"/>
                </a:solidFill>
                <a:latin typeface="Bookman Old Style" pitchFamily="18" charset="0"/>
              </a:rPr>
              <a:t>. - Москва : Колибри, 2015. - 94 с.</a:t>
            </a:r>
            <a:endParaRPr lang="ru-RU" sz="1600" b="1" dirty="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741122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888" y="0"/>
            <a:ext cx="9128111"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355976" y="2986494"/>
            <a:ext cx="4608512" cy="2862322"/>
          </a:xfrm>
          <a:prstGeom prst="rect">
            <a:avLst/>
          </a:prstGeom>
          <a:noFill/>
        </p:spPr>
        <p:txBody>
          <a:bodyPr wrap="square" rtlCol="0">
            <a:spAutoFit/>
          </a:bodyPr>
          <a:lstStyle/>
          <a:p>
            <a:pPr algn="ctr"/>
            <a:r>
              <a:rPr lang="ru-RU" sz="1200" b="1" dirty="0">
                <a:solidFill>
                  <a:srgbClr val="002060"/>
                </a:solidFill>
                <a:latin typeface="Bookman Old Style" pitchFamily="18" charset="0"/>
              </a:rPr>
              <a:t>Аннотация</a:t>
            </a:r>
            <a:r>
              <a:rPr lang="ru-RU" sz="1200" b="1" dirty="0" smtClean="0">
                <a:solidFill>
                  <a:srgbClr val="002060"/>
                </a:solidFill>
                <a:latin typeface="Bookman Old Style" pitchFamily="18" charset="0"/>
              </a:rPr>
              <a:t>: </a:t>
            </a:r>
            <a:r>
              <a:rPr lang="ru-RU" sz="1200" dirty="0">
                <a:solidFill>
                  <a:srgbClr val="002060"/>
                </a:solidFill>
                <a:latin typeface="Bookman Old Style" pitchFamily="18" charset="0"/>
              </a:rPr>
              <a:t>Жак </a:t>
            </a:r>
            <a:r>
              <a:rPr lang="ru-RU" sz="1200" dirty="0" err="1">
                <a:solidFill>
                  <a:srgbClr val="002060"/>
                </a:solidFill>
                <a:latin typeface="Bookman Old Style" pitchFamily="18" charset="0"/>
              </a:rPr>
              <a:t>Деррида</a:t>
            </a:r>
            <a:r>
              <a:rPr lang="ru-RU" sz="1200" dirty="0">
                <a:solidFill>
                  <a:srgbClr val="002060"/>
                </a:solidFill>
                <a:latin typeface="Bookman Old Style" pitchFamily="18" charset="0"/>
              </a:rPr>
              <a:t> (1930–2004) – один из самых известных мыслителей XX века, ключевая фигура постструктурализма. Его имя прежде всего связывается с «деконструкцией» – формой критического чтения и анализа текста, предполагающей особую интерпретацию западной метафизики и традиционной западной философии в целом, а также повседневного мышления и языка. </a:t>
            </a:r>
            <a:r>
              <a:rPr lang="ru-RU" sz="1200" dirty="0" err="1">
                <a:solidFill>
                  <a:srgbClr val="002060"/>
                </a:solidFill>
                <a:latin typeface="Bookman Old Style" pitchFamily="18" charset="0"/>
              </a:rPr>
              <a:t>Деррида</a:t>
            </a:r>
            <a:r>
              <a:rPr lang="ru-RU" sz="1200" dirty="0">
                <a:solidFill>
                  <a:srgbClr val="002060"/>
                </a:solidFill>
                <a:latin typeface="Bookman Old Style" pitchFamily="18" charset="0"/>
              </a:rPr>
              <a:t> стремился вскрыть условности, которыми оперирует философия, ее допущения и скрытые коды; показать, что весь язык построен на двусмысленностях и что «вне текста нет ничего». Нестандартные идеи </a:t>
            </a:r>
            <a:r>
              <a:rPr lang="ru-RU" sz="1200" dirty="0" err="1">
                <a:solidFill>
                  <a:srgbClr val="002060"/>
                </a:solidFill>
                <a:latin typeface="Bookman Old Style" pitchFamily="18" charset="0"/>
              </a:rPr>
              <a:t>Дерриды</a:t>
            </a:r>
            <a:r>
              <a:rPr lang="ru-RU" sz="1200" dirty="0">
                <a:solidFill>
                  <a:srgbClr val="002060"/>
                </a:solidFill>
                <a:latin typeface="Bookman Old Style" pitchFamily="18" charset="0"/>
              </a:rPr>
              <a:t> оказали значительное влияние на современные философию, эстетику, литературоведение и другие гуманитарные дисциплины.</a:t>
            </a:r>
          </a:p>
        </p:txBody>
      </p:sp>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504" y="260649"/>
            <a:ext cx="4176464" cy="6336704"/>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4" name="Блок-схема: документ 3"/>
          <p:cNvSpPr/>
          <p:nvPr/>
        </p:nvSpPr>
        <p:spPr>
          <a:xfrm flipH="1">
            <a:off x="3974473" y="31853"/>
            <a:ext cx="5040560" cy="2808312"/>
          </a:xfrm>
          <a:prstGeom prst="flowChartDocument">
            <a:avLst/>
          </a:prstGeom>
          <a:solidFill>
            <a:schemeClr val="bg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067944" y="116632"/>
            <a:ext cx="4824536" cy="2062103"/>
          </a:xfrm>
          <a:prstGeom prst="rect">
            <a:avLst/>
          </a:prstGeom>
          <a:noFill/>
        </p:spPr>
        <p:txBody>
          <a:bodyPr wrap="square" rtlCol="0">
            <a:spAutoFit/>
          </a:bodyPr>
          <a:lstStyle/>
          <a:p>
            <a:r>
              <a:rPr lang="ru-RU" sz="1600" b="1" dirty="0">
                <a:solidFill>
                  <a:srgbClr val="002060"/>
                </a:solidFill>
                <a:latin typeface="Bookman Old Style" pitchFamily="18" charset="0"/>
              </a:rPr>
              <a:t>Ю</a:t>
            </a:r>
            <a:br>
              <a:rPr lang="ru-RU" sz="1600" b="1" dirty="0">
                <a:solidFill>
                  <a:srgbClr val="002060"/>
                </a:solidFill>
                <a:latin typeface="Bookman Old Style" pitchFamily="18" charset="0"/>
              </a:rPr>
            </a:br>
            <a:r>
              <a:rPr lang="ru-RU" sz="1600" b="1" dirty="0">
                <a:solidFill>
                  <a:srgbClr val="002060"/>
                </a:solidFill>
                <a:latin typeface="Bookman Old Style" pitchFamily="18" charset="0"/>
              </a:rPr>
              <a:t>С 846</a:t>
            </a:r>
            <a:br>
              <a:rPr lang="ru-RU" sz="1600" b="1" dirty="0">
                <a:solidFill>
                  <a:srgbClr val="002060"/>
                </a:solidFill>
                <a:latin typeface="Bookman Old Style" pitchFamily="18" charset="0"/>
              </a:rPr>
            </a:br>
            <a:r>
              <a:rPr lang="ru-RU" sz="1600" b="1" dirty="0" smtClean="0">
                <a:solidFill>
                  <a:srgbClr val="002060"/>
                </a:solidFill>
                <a:latin typeface="Bookman Old Style" pitchFamily="18" charset="0"/>
              </a:rPr>
              <a:t>	</a:t>
            </a:r>
            <a:r>
              <a:rPr lang="ru-RU" sz="1600" b="1" dirty="0" err="1" smtClean="0">
                <a:solidFill>
                  <a:srgbClr val="002060"/>
                </a:solidFill>
                <a:latin typeface="Bookman Old Style" pitchFamily="18" charset="0"/>
              </a:rPr>
              <a:t>Стретерн</a:t>
            </a:r>
            <a:r>
              <a:rPr lang="ru-RU" sz="1600" b="1" dirty="0">
                <a:solidFill>
                  <a:srgbClr val="002060"/>
                </a:solidFill>
                <a:latin typeface="Bookman Old Style" pitchFamily="18" charset="0"/>
              </a:rPr>
              <a:t>, П. </a:t>
            </a:r>
            <a:r>
              <a:rPr lang="ru-RU" sz="1600" b="1" dirty="0" err="1">
                <a:solidFill>
                  <a:srgbClr val="002060"/>
                </a:solidFill>
                <a:latin typeface="Bookman Old Style" pitchFamily="18" charset="0"/>
              </a:rPr>
              <a:t>Деррида</a:t>
            </a:r>
            <a:r>
              <a:rPr lang="ru-RU" sz="1600" dirty="0">
                <a:solidFill>
                  <a:srgbClr val="002060"/>
                </a:solidFill>
                <a:latin typeface="Bookman Old Style" pitchFamily="18" charset="0"/>
              </a:rPr>
              <a:t> [Текст] : научно-популярная литература / П. </a:t>
            </a:r>
            <a:r>
              <a:rPr lang="ru-RU" sz="1600" dirty="0" err="1">
                <a:solidFill>
                  <a:srgbClr val="002060"/>
                </a:solidFill>
                <a:latin typeface="Bookman Old Style" pitchFamily="18" charset="0"/>
              </a:rPr>
              <a:t>Стретерн</a:t>
            </a:r>
            <a:r>
              <a:rPr lang="ru-RU" sz="1600" dirty="0">
                <a:solidFill>
                  <a:srgbClr val="002060"/>
                </a:solidFill>
                <a:latin typeface="Bookman Old Style" pitchFamily="18" charset="0"/>
              </a:rPr>
              <a:t> ; пер. с англ.: А. Бушуев, Т. Бушуева. - Москва : </a:t>
            </a:r>
            <a:r>
              <a:rPr lang="ru-RU" sz="1600" dirty="0" err="1">
                <a:solidFill>
                  <a:srgbClr val="002060"/>
                </a:solidFill>
                <a:latin typeface="Bookman Old Style" pitchFamily="18" charset="0"/>
              </a:rPr>
              <a:t>КоЛибри</a:t>
            </a:r>
            <a:r>
              <a:rPr lang="ru-RU" sz="1600" dirty="0">
                <a:solidFill>
                  <a:srgbClr val="002060"/>
                </a:solidFill>
                <a:latin typeface="Bookman Old Style" pitchFamily="18" charset="0"/>
              </a:rPr>
              <a:t>, 2015. - 95 с.</a:t>
            </a:r>
            <a:endParaRPr lang="ru-RU" sz="1600" b="1" dirty="0" smtClean="0">
              <a:solidFill>
                <a:srgbClr val="002060"/>
              </a:solidFill>
              <a:latin typeface="Bookman Old Style" pitchFamily="18" charset="0"/>
            </a:endParaRPr>
          </a:p>
          <a:p>
            <a:pPr algn="r"/>
            <a:endParaRPr lang="ru-RU" sz="1600" b="1" dirty="0" smtClean="0">
              <a:solidFill>
                <a:srgbClr val="002060"/>
              </a:solidFill>
              <a:latin typeface="Bookman Old Style" pitchFamily="18" charset="0"/>
            </a:endParaRPr>
          </a:p>
          <a:p>
            <a:pPr algn="r"/>
            <a:r>
              <a:rPr lang="ru-RU" sz="1600" b="1" dirty="0" smtClean="0">
                <a:solidFill>
                  <a:srgbClr val="002060"/>
                </a:solidFill>
                <a:latin typeface="Bookman Old Style" pitchFamily="18" charset="0"/>
              </a:rPr>
              <a:t>Издание </a:t>
            </a:r>
            <a:r>
              <a:rPr lang="ru-RU" sz="1600" b="1" dirty="0">
                <a:solidFill>
                  <a:srgbClr val="002060"/>
                </a:solidFill>
                <a:latin typeface="Bookman Old Style" pitchFamily="18" charset="0"/>
              </a:rPr>
              <a:t>находится в: </a:t>
            </a:r>
            <a:r>
              <a:rPr lang="ru-RU" sz="1600" b="1" dirty="0" err="1" smtClean="0">
                <a:solidFill>
                  <a:srgbClr val="002060"/>
                </a:solidFill>
                <a:latin typeface="Bookman Old Style" pitchFamily="18" charset="0"/>
              </a:rPr>
              <a:t>кх</a:t>
            </a:r>
            <a:r>
              <a:rPr lang="ru-RU" sz="1600" b="1" dirty="0" smtClean="0">
                <a:solidFill>
                  <a:srgbClr val="002060"/>
                </a:solidFill>
                <a:latin typeface="Bookman Old Style" pitchFamily="18" charset="0"/>
              </a:rPr>
              <a:t> </a:t>
            </a:r>
            <a:r>
              <a:rPr lang="ru-RU" sz="1600" b="1" dirty="0">
                <a:solidFill>
                  <a:srgbClr val="002060"/>
                </a:solidFill>
                <a:latin typeface="Bookman Old Style" pitchFamily="18" charset="0"/>
              </a:rPr>
              <a:t>(1</a:t>
            </a:r>
            <a:r>
              <a:rPr lang="ru-RU" sz="1600" b="1" dirty="0" smtClean="0">
                <a:solidFill>
                  <a:srgbClr val="002060"/>
                </a:solidFill>
                <a:latin typeface="Bookman Old Style" pitchFamily="18" charset="0"/>
              </a:rPr>
              <a:t>)</a:t>
            </a:r>
            <a:endParaRPr lang="ru-RU" sz="1600" b="1" dirty="0">
              <a:solidFill>
                <a:srgbClr val="002060"/>
              </a:solidFill>
              <a:latin typeface="Bookman Old Style" pitchFamily="18" charset="0"/>
            </a:endParaRPr>
          </a:p>
        </p:txBody>
      </p:sp>
    </p:spTree>
    <p:extLst>
      <p:ext uri="{BB962C8B-B14F-4D97-AF65-F5344CB8AC3E}">
        <p14:creationId xmlns:p14="http://schemas.microsoft.com/office/powerpoint/2010/main" val="103013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8512</TotalTime>
  <Words>9148</Words>
  <Application>Microsoft Office PowerPoint</Application>
  <PresentationFormat>Экран (4:3)</PresentationFormat>
  <Paragraphs>405</Paragraphs>
  <Slides>110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110</vt:i4>
      </vt:variant>
    </vt:vector>
  </HeadingPairs>
  <TitlesOfParts>
    <vt:vector size="1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Третьякова Наталья Вениаминовна</dc:creator>
  <cp:lastModifiedBy>user</cp:lastModifiedBy>
  <cp:revision>510</cp:revision>
  <dcterms:created xsi:type="dcterms:W3CDTF">2015-11-19T07:52:30Z</dcterms:created>
  <dcterms:modified xsi:type="dcterms:W3CDTF">2016-11-28T09:14:06Z</dcterms:modified>
</cp:coreProperties>
</file>