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40"/>
  </p:handoutMasterIdLst>
  <p:sldIdLst>
    <p:sldId id="256" r:id="rId2"/>
    <p:sldId id="313" r:id="rId3"/>
    <p:sldId id="339" r:id="rId4"/>
    <p:sldId id="1020" r:id="rId5"/>
    <p:sldId id="943" r:id="rId6"/>
    <p:sldId id="993" r:id="rId7"/>
    <p:sldId id="945" r:id="rId8"/>
    <p:sldId id="929" r:id="rId9"/>
    <p:sldId id="959" r:id="rId10"/>
    <p:sldId id="930" r:id="rId11"/>
    <p:sldId id="948" r:id="rId12"/>
    <p:sldId id="923" r:id="rId13"/>
    <p:sldId id="910" r:id="rId14"/>
    <p:sldId id="964" r:id="rId15"/>
    <p:sldId id="980" r:id="rId16"/>
    <p:sldId id="938" r:id="rId17"/>
    <p:sldId id="314" r:id="rId18"/>
    <p:sldId id="937" r:id="rId19"/>
    <p:sldId id="967" r:id="rId20"/>
    <p:sldId id="1021" r:id="rId21"/>
    <p:sldId id="987" r:id="rId22"/>
    <p:sldId id="983" r:id="rId23"/>
    <p:sldId id="939" r:id="rId24"/>
    <p:sldId id="1019" r:id="rId25"/>
    <p:sldId id="900" r:id="rId26"/>
    <p:sldId id="957" r:id="rId27"/>
    <p:sldId id="973" r:id="rId28"/>
    <p:sldId id="995" r:id="rId29"/>
    <p:sldId id="1017" r:id="rId30"/>
    <p:sldId id="917" r:id="rId31"/>
    <p:sldId id="920" r:id="rId32"/>
    <p:sldId id="903" r:id="rId33"/>
    <p:sldId id="912" r:id="rId34"/>
    <p:sldId id="944" r:id="rId35"/>
    <p:sldId id="1003" r:id="rId36"/>
    <p:sldId id="315" r:id="rId37"/>
    <p:sldId id="950" r:id="rId38"/>
    <p:sldId id="926" r:id="rId39"/>
    <p:sldId id="963" r:id="rId40"/>
    <p:sldId id="977" r:id="rId41"/>
    <p:sldId id="953" r:id="rId42"/>
    <p:sldId id="994" r:id="rId43"/>
    <p:sldId id="985" r:id="rId44"/>
    <p:sldId id="988" r:id="rId45"/>
    <p:sldId id="992" r:id="rId46"/>
    <p:sldId id="927" r:id="rId47"/>
    <p:sldId id="965" r:id="rId48"/>
    <p:sldId id="997" r:id="rId49"/>
    <p:sldId id="1013" r:id="rId50"/>
    <p:sldId id="1018" r:id="rId51"/>
    <p:sldId id="970" r:id="rId52"/>
    <p:sldId id="1014" r:id="rId53"/>
    <p:sldId id="1012" r:id="rId54"/>
    <p:sldId id="960" r:id="rId55"/>
    <p:sldId id="1006" r:id="rId56"/>
    <p:sldId id="979" r:id="rId57"/>
    <p:sldId id="1005" r:id="rId58"/>
    <p:sldId id="984" r:id="rId59"/>
    <p:sldId id="899" r:id="rId60"/>
    <p:sldId id="962" r:id="rId61"/>
    <p:sldId id="1001" r:id="rId62"/>
    <p:sldId id="904" r:id="rId63"/>
    <p:sldId id="901" r:id="rId64"/>
    <p:sldId id="1007" r:id="rId65"/>
    <p:sldId id="316" r:id="rId66"/>
    <p:sldId id="349" r:id="rId67"/>
    <p:sldId id="894" r:id="rId68"/>
    <p:sldId id="981" r:id="rId69"/>
    <p:sldId id="1015" r:id="rId70"/>
    <p:sldId id="934" r:id="rId71"/>
    <p:sldId id="911" r:id="rId72"/>
    <p:sldId id="946" r:id="rId73"/>
    <p:sldId id="905" r:id="rId74"/>
    <p:sldId id="947" r:id="rId75"/>
    <p:sldId id="898" r:id="rId76"/>
    <p:sldId id="931" r:id="rId77"/>
    <p:sldId id="908" r:id="rId78"/>
    <p:sldId id="986" r:id="rId79"/>
    <p:sldId id="999" r:id="rId80"/>
    <p:sldId id="958" r:id="rId81"/>
    <p:sldId id="978" r:id="rId82"/>
    <p:sldId id="972" r:id="rId83"/>
    <p:sldId id="915" r:id="rId84"/>
    <p:sldId id="897" r:id="rId85"/>
    <p:sldId id="951" r:id="rId86"/>
    <p:sldId id="1011" r:id="rId87"/>
    <p:sldId id="975" r:id="rId88"/>
    <p:sldId id="895" r:id="rId89"/>
    <p:sldId id="925" r:id="rId90"/>
    <p:sldId id="976" r:id="rId91"/>
    <p:sldId id="952" r:id="rId92"/>
    <p:sldId id="955" r:id="rId93"/>
    <p:sldId id="969" r:id="rId94"/>
    <p:sldId id="922" r:id="rId95"/>
    <p:sldId id="942" r:id="rId96"/>
    <p:sldId id="974" r:id="rId97"/>
    <p:sldId id="1010" r:id="rId98"/>
    <p:sldId id="956" r:id="rId99"/>
    <p:sldId id="909" r:id="rId100"/>
    <p:sldId id="949" r:id="rId101"/>
    <p:sldId id="940" r:id="rId102"/>
    <p:sldId id="924" r:id="rId103"/>
    <p:sldId id="916" r:id="rId104"/>
    <p:sldId id="1016" r:id="rId105"/>
    <p:sldId id="971" r:id="rId106"/>
    <p:sldId id="982" r:id="rId107"/>
    <p:sldId id="1009" r:id="rId108"/>
    <p:sldId id="919" r:id="rId109"/>
    <p:sldId id="896" r:id="rId110"/>
    <p:sldId id="968" r:id="rId111"/>
    <p:sldId id="966" r:id="rId112"/>
    <p:sldId id="914" r:id="rId113"/>
    <p:sldId id="996" r:id="rId114"/>
    <p:sldId id="921" r:id="rId115"/>
    <p:sldId id="954" r:id="rId116"/>
    <p:sldId id="933" r:id="rId117"/>
    <p:sldId id="991" r:id="rId118"/>
    <p:sldId id="961" r:id="rId119"/>
    <p:sldId id="1008" r:id="rId120"/>
    <p:sldId id="906" r:id="rId121"/>
    <p:sldId id="874" r:id="rId122"/>
    <p:sldId id="1000" r:id="rId123"/>
    <p:sldId id="941" r:id="rId124"/>
    <p:sldId id="1004" r:id="rId125"/>
    <p:sldId id="880" r:id="rId126"/>
    <p:sldId id="989" r:id="rId127"/>
    <p:sldId id="918" r:id="rId128"/>
    <p:sldId id="907" r:id="rId129"/>
    <p:sldId id="884" r:id="rId130"/>
    <p:sldId id="936" r:id="rId131"/>
    <p:sldId id="1002" r:id="rId132"/>
    <p:sldId id="935" r:id="rId133"/>
    <p:sldId id="902" r:id="rId134"/>
    <p:sldId id="888" r:id="rId135"/>
    <p:sldId id="913" r:id="rId136"/>
    <p:sldId id="990" r:id="rId137"/>
    <p:sldId id="998" r:id="rId138"/>
    <p:sldId id="891" r:id="rId1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Третьякова Наталья Вениаминовна" initials="ТНВ"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p:scale>
          <a:sx n="80" d="100"/>
          <a:sy n="80" d="100"/>
        </p:scale>
        <p:origin x="-1358" y="-1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FE8B8F-9EA0-4F42-8180-219B7C79EA6D}" type="datetimeFigureOut">
              <a:rPr lang="ru-RU" smtClean="0"/>
              <a:t>05.12.2016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12234CF-72E4-47E8-9924-5A32F8BF30BD}" type="slidenum">
              <a:rPr lang="ru-RU" smtClean="0"/>
              <a:t>‹#›</a:t>
            </a:fld>
            <a:endParaRPr lang="ru-RU"/>
          </a:p>
        </p:txBody>
      </p:sp>
    </p:spTree>
    <p:extLst>
      <p:ext uri="{BB962C8B-B14F-4D97-AF65-F5344CB8AC3E}">
        <p14:creationId xmlns:p14="http://schemas.microsoft.com/office/powerpoint/2010/main" val="39618479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3.xml"/><Relationship Id="rId7" Type="http://schemas.openxmlformats.org/officeDocument/2006/relationships/slide" Target="slide12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66.xml"/><Relationship Id="rId11" Type="http://schemas.openxmlformats.org/officeDocument/2006/relationships/image" Target="../media/image2.png"/><Relationship Id="rId5" Type="http://schemas.openxmlformats.org/officeDocument/2006/relationships/slide" Target="slide36.xml"/><Relationship Id="rId10" Type="http://schemas.openxmlformats.org/officeDocument/2006/relationships/slide" Target="slide134.xml"/><Relationship Id="rId4" Type="http://schemas.openxmlformats.org/officeDocument/2006/relationships/slide" Target="slide17.xml"/><Relationship Id="rId9" Type="http://schemas.openxmlformats.org/officeDocument/2006/relationships/slide" Target="slide129.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5888" y="0"/>
            <a:ext cx="9164624" cy="6858000"/>
            <a:chOff x="15888" y="0"/>
            <a:chExt cx="9164624" cy="685800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4" name="Picture 10" descr="http://www.jumpintoabook.com/wp-content/uploads/2013/01/book-pile.png"/>
            <p:cNvPicPr>
              <a:picLocks noChangeAspect="1" noChangeArrowheads="1"/>
            </p:cNvPicPr>
            <p:nvPr/>
          </p:nvPicPr>
          <p:blipFill rotWithShape="1">
            <a:blip r:embed="rId3">
              <a:extLst>
                <a:ext uri="{28A0092B-C50C-407E-A947-70E740481C1C}">
                  <a14:useLocalDpi xmlns:a14="http://schemas.microsoft.com/office/drawing/2010/main" val="0"/>
                </a:ext>
              </a:extLst>
            </a:blip>
            <a:srcRect l="18066" r="13157"/>
            <a:stretch/>
          </p:blipFill>
          <p:spPr bwMode="auto">
            <a:xfrm>
              <a:off x="73766" y="332656"/>
              <a:ext cx="3418114"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48" y="2272804"/>
              <a:ext cx="5976664" cy="2308324"/>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400" b="1" dirty="0" smtClean="0">
                  <a:solidFill>
                    <a:srgbClr val="C00000"/>
                  </a:solidFill>
                  <a:latin typeface="Bookman Old Style" pitchFamily="18" charset="0"/>
                </a:rPr>
                <a:t>НОВЫЕ КНИГИ, ПОСТУПИВШИЕ</a:t>
              </a:r>
            </a:p>
            <a:p>
              <a:pPr algn="ctr">
                <a:lnSpc>
                  <a:spcPct val="150000"/>
                </a:lnSpc>
              </a:pPr>
              <a:r>
                <a:rPr lang="ru-RU" sz="2400" b="1" dirty="0" smtClean="0">
                  <a:solidFill>
                    <a:srgbClr val="C00000"/>
                  </a:solidFill>
                  <a:latin typeface="Bookman Old Style" pitchFamily="18" charset="0"/>
                </a:rPr>
                <a:t>В НАУЧНУЮ БИБЛИОТЕКУ ПЕРМСКОЙ ГСХА</a:t>
              </a:r>
            </a:p>
            <a:p>
              <a:pPr algn="ctr">
                <a:lnSpc>
                  <a:spcPct val="150000"/>
                </a:lnSpc>
              </a:pPr>
              <a:r>
                <a:rPr lang="ru-RU" sz="2400" b="1" dirty="0" smtClean="0">
                  <a:solidFill>
                    <a:srgbClr val="C00000"/>
                  </a:solidFill>
                  <a:latin typeface="Bookman Old Style" pitchFamily="18" charset="0"/>
                </a:rPr>
                <a:t>В </a:t>
              </a:r>
              <a:r>
                <a:rPr lang="ru-RU" sz="2400" b="1" dirty="0" smtClean="0">
                  <a:solidFill>
                    <a:srgbClr val="C00000"/>
                  </a:solidFill>
                  <a:latin typeface="Bookman Old Style" pitchFamily="18" charset="0"/>
                </a:rPr>
                <a:t>НОЯБРЕ </a:t>
              </a:r>
              <a:r>
                <a:rPr lang="ru-RU" sz="2400" b="1" dirty="0" smtClean="0">
                  <a:solidFill>
                    <a:srgbClr val="C00000"/>
                  </a:solidFill>
                  <a:latin typeface="Bookman Old Style" pitchFamily="18" charset="0"/>
                </a:rPr>
                <a:t>2016 </a:t>
              </a:r>
              <a:r>
                <a:rPr lang="ru-RU" sz="2400" b="1" dirty="0" smtClean="0">
                  <a:solidFill>
                    <a:srgbClr val="C00000"/>
                  </a:solidFill>
                  <a:latin typeface="Bookman Old Style" pitchFamily="18" charset="0"/>
                </a:rPr>
                <a:t>ГОДА</a:t>
              </a:r>
            </a:p>
          </p:txBody>
        </p:sp>
        <p:grpSp>
          <p:nvGrpSpPr>
            <p:cNvPr id="4" name="Группа 3"/>
            <p:cNvGrpSpPr/>
            <p:nvPr/>
          </p:nvGrpSpPr>
          <p:grpSpPr>
            <a:xfrm>
              <a:off x="251520" y="144016"/>
              <a:ext cx="5544616" cy="620688"/>
              <a:chOff x="251520" y="144016"/>
              <a:chExt cx="5544616" cy="620688"/>
            </a:xfrm>
          </p:grpSpPr>
          <p:pic>
            <p:nvPicPr>
              <p:cNvPr id="1026" name="Picture 2" descr="sitehead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8505"/>
              <a:stretch/>
            </p:blipFill>
            <p:spPr bwMode="auto">
              <a:xfrm>
                <a:off x="251520" y="144016"/>
                <a:ext cx="703741" cy="620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9592" y="260648"/>
                <a:ext cx="4896544" cy="307777"/>
              </a:xfrm>
              <a:prstGeom prst="rect">
                <a:avLst/>
              </a:prstGeom>
              <a:noFill/>
            </p:spPr>
            <p:txBody>
              <a:bodyPr wrap="square" rtlCol="0">
                <a:spAutoFit/>
              </a:bodyPr>
              <a:lstStyle/>
              <a:p>
                <a:r>
                  <a:rPr lang="ru-RU" sz="1400" b="1" dirty="0" smtClean="0">
                    <a:solidFill>
                      <a:srgbClr val="002060"/>
                    </a:solidFill>
                    <a:latin typeface="Bookman Old Style" pitchFamily="18" charset="0"/>
                  </a:rPr>
                  <a:t>Научная библиотека Пермской ГСХА</a:t>
                </a:r>
                <a:endParaRPr lang="ru-RU" sz="1400" b="1" dirty="0">
                  <a:solidFill>
                    <a:srgbClr val="002060"/>
                  </a:solidFill>
                  <a:latin typeface="Bookman Old Style" pitchFamily="18" charset="0"/>
                </a:endParaRPr>
              </a:p>
            </p:txBody>
          </p:sp>
        </p:grpSp>
      </p:grpSp>
    </p:spTree>
    <p:extLst>
      <p:ext uri="{BB962C8B-B14F-4D97-AF65-F5344CB8AC3E}">
        <p14:creationId xmlns:p14="http://schemas.microsoft.com/office/powerpoint/2010/main" val="18478957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приведены сведения о экологическом мониторинге как о необходимом элементе системы охраны окружающей среды от антропогенного воздействия. Освещена история создания Государственной системы наблюдений в РФ, собраны основные законодательные и нормативные акты в сфере природопользования. Дана оценка современного состояния окружающей среды в некоторых регионах РФ</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2290" name="Picture 2" descr="C:\Users\tretyakova-nv\Desktop\ВИРТУАЛЬНЫЕ ВЫСТАВКИ\ИЮЛЬ\Инфра-М. 19.07.16\Изображение 0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37" y="228590"/>
            <a:ext cx="4294272" cy="636876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6558"/>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464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Тихонова</a:t>
            </a:r>
            <a:r>
              <a:rPr lang="ru-RU" sz="1600" b="1" dirty="0">
                <a:solidFill>
                  <a:srgbClr val="002060"/>
                </a:solidFill>
                <a:latin typeface="Bookman Old Style" pitchFamily="18" charset="0"/>
              </a:rPr>
              <a:t>, И. О.</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Основы экологического мониторинга</a:t>
            </a:r>
            <a:r>
              <a:rPr lang="ru-RU" sz="1600" dirty="0">
                <a:solidFill>
                  <a:srgbClr val="002060"/>
                </a:solidFill>
                <a:latin typeface="Bookman Old Style" pitchFamily="18" charset="0"/>
              </a:rPr>
              <a:t> : учебное пособие* / И. О. Тихонова, Н. Е. Кручинина. - Москва : ФОРУМ, 2015. - 239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4988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tretyakova-nv\Desktop\ВИРТУАЛЬНЫЕ ВЫСТАВКИ\ИЮЛЬ\Инфра-М. 19.07.16\Изображение 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60" y="218862"/>
            <a:ext cx="4341223" cy="638369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484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Бережной</a:t>
            </a:r>
            <a:r>
              <a:rPr lang="ru-RU" sz="1600" b="1" dirty="0">
                <a:solidFill>
                  <a:srgbClr val="002060"/>
                </a:solidFill>
                <a:latin typeface="Bookman Old Style" pitchFamily="18" charset="0"/>
              </a:rPr>
              <a:t>, В.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Бухгалтерский управленческий учет </a:t>
            </a:r>
            <a:r>
              <a:rPr lang="ru-RU" sz="1600" dirty="0">
                <a:solidFill>
                  <a:srgbClr val="002060"/>
                </a:solidFill>
                <a:latin typeface="Bookman Old Style" pitchFamily="18" charset="0"/>
              </a:rPr>
              <a:t>: учебное пособие* / В. И. Бережной, Г. Е. </a:t>
            </a:r>
            <a:r>
              <a:rPr lang="ru-RU" sz="1600" dirty="0" err="1">
                <a:solidFill>
                  <a:srgbClr val="002060"/>
                </a:solidFill>
                <a:latin typeface="Bookman Old Style" pitchFamily="18" charset="0"/>
              </a:rPr>
              <a:t>Крохичева</a:t>
            </a:r>
            <a:r>
              <a:rPr lang="ru-RU" sz="1600" dirty="0">
                <a:solidFill>
                  <a:srgbClr val="002060"/>
                </a:solidFill>
                <a:latin typeface="Bookman Old Style" pitchFamily="18" charset="0"/>
              </a:rPr>
              <a:t>, В. В. </a:t>
            </a:r>
            <a:r>
              <a:rPr lang="ru-RU" sz="1600" dirty="0" err="1">
                <a:solidFill>
                  <a:srgbClr val="002060"/>
                </a:solidFill>
                <a:latin typeface="Bookman Old Style" pitchFamily="18" charset="0"/>
              </a:rPr>
              <a:t>Лесняк</a:t>
            </a:r>
            <a:r>
              <a:rPr lang="ru-RU" sz="1600" dirty="0">
                <a:solidFill>
                  <a:srgbClr val="002060"/>
                </a:solidFill>
                <a:latin typeface="Bookman Old Style" pitchFamily="18" charset="0"/>
              </a:rPr>
              <a:t>. - Москва : ИНФРА-М, 2016. - 175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44768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49326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пособии рассмотрены концептуальные основы бухгалтерской (финансовой) отчетности в Российской Федерации и в международной практике, а также содержание и методика составления отчетных форм и пояснительной записки в коммерческих организациях; изложен порядок представления и публикации бухгалтерской (финансовой) отчетности; раскрыто содержание консолидированной и сегментарной отчетности, приведены методы и этапы трансформации российской отчетности в отчетность, соответствующую международным стандартам. По всем темам представлены контрольные вопросы и тестовые задания. Учебное пособие подготовлено в соответствии с требованиями государственных образовательных стандартов высшего профессионального образования по специальности «Бухгалтерский учет, анализ и аудит» и направлению бакалавриата «Экономика». Для студентов и преподавателей экономических вузов и факультетов, а также практических работников. Может быть использовано в качестве учебного пособия по программе подготовки профессиональных бухгалтеров</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21506" name="Picture 2" descr="C:\Users\tretyakova-nv\Desktop\ВИРТУАЛЬНЫЕ ВЫСТАВКИ\ИЮЛЬ\Инфра-М. 19.07.16\Изображение 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320480" cy="639105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Бухгалтерская </a:t>
            </a:r>
            <a:r>
              <a:rPr lang="ru-RU" sz="1600" b="1" dirty="0">
                <a:solidFill>
                  <a:srgbClr val="002060"/>
                </a:solidFill>
                <a:latin typeface="Bookman Old Style" pitchFamily="18" charset="0"/>
              </a:rPr>
              <a:t>(финансовая) отчетность</a:t>
            </a:r>
            <a:r>
              <a:rPr lang="ru-RU" sz="1600" dirty="0">
                <a:solidFill>
                  <a:srgbClr val="002060"/>
                </a:solidFill>
                <a:latin typeface="Bookman Old Style" pitchFamily="18" charset="0"/>
              </a:rPr>
              <a:t> : учебное пособие* / Н. Н. </a:t>
            </a:r>
            <a:r>
              <a:rPr lang="ru-RU" sz="1600" dirty="0" err="1">
                <a:solidFill>
                  <a:srgbClr val="002060"/>
                </a:solidFill>
                <a:latin typeface="Bookman Old Style" pitchFamily="18" charset="0"/>
              </a:rPr>
              <a:t>Бондина</a:t>
            </a:r>
            <a:r>
              <a:rPr lang="ru-RU" sz="1600" dirty="0">
                <a:solidFill>
                  <a:srgbClr val="002060"/>
                </a:solidFill>
                <a:latin typeface="Bookman Old Style" pitchFamily="18" charset="0"/>
              </a:rPr>
              <a:t> [и др.]. - Москва : ИНФРА-М, 2016. - 256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470956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подготовлен коллективом преподавателей ФГОУ ВПО «Финансовая академия при Правительстве Российской Федерации», имеющих богатый педагогический опыт работы в вузах и занимающихся научными исследованиями проблем теории и практики современного отечественного и зарубежного бухгалтерского учета. Содержит все программные вопросы по учебной дисциплине «Бухгалтерский учет». Они изложены на основе действующих положений по бухгалтерскому учету в Российской Федерации, корреспондирующих с международными стандартами финансовой отчетности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ИЮЛЬ\Инфра-М. 19.07.16\Изображение 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4336040"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88640"/>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Бухгалтерский </a:t>
            </a:r>
            <a:r>
              <a:rPr lang="ru-RU" sz="1600" b="1" dirty="0">
                <a:solidFill>
                  <a:srgbClr val="002060"/>
                </a:solidFill>
                <a:latin typeface="Bookman Old Style" pitchFamily="18" charset="0"/>
              </a:rPr>
              <a:t>учет</a:t>
            </a:r>
            <a:r>
              <a:rPr lang="ru-RU" sz="1600" dirty="0">
                <a:solidFill>
                  <a:srgbClr val="002060"/>
                </a:solidFill>
                <a:latin typeface="Bookman Old Style" pitchFamily="18" charset="0"/>
              </a:rPr>
              <a:t> : учебник* / В. Г. </a:t>
            </a:r>
            <a:r>
              <a:rPr lang="ru-RU" sz="1600" dirty="0" err="1">
                <a:solidFill>
                  <a:srgbClr val="002060"/>
                </a:solidFill>
                <a:latin typeface="Bookman Old Style" pitchFamily="18" charset="0"/>
              </a:rPr>
              <a:t>Гетьман</a:t>
            </a:r>
            <a:r>
              <a:rPr lang="ru-RU" sz="1600" dirty="0">
                <a:solidFill>
                  <a:srgbClr val="002060"/>
                </a:solidFill>
                <a:latin typeface="Bookman Old Style" pitchFamily="18" charset="0"/>
              </a:rPr>
              <a:t> [и др.] ; ред. В. Г. </a:t>
            </a:r>
            <a:r>
              <a:rPr lang="ru-RU" sz="1600" dirty="0" err="1">
                <a:solidFill>
                  <a:srgbClr val="002060"/>
                </a:solidFill>
                <a:latin typeface="Bookman Old Style" pitchFamily="18" charset="0"/>
              </a:rPr>
              <a:t>Гетьман</a:t>
            </a:r>
            <a:r>
              <a:rPr lang="ru-RU" sz="1600" dirty="0">
                <a:solidFill>
                  <a:srgbClr val="002060"/>
                </a:solidFill>
                <a:latin typeface="Bookman Old Style" pitchFamily="18" charset="0"/>
              </a:rPr>
              <a:t>. - Москва : ИНФРА-М, 2016. - 716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18610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554" name="Picture 2" descr="C:\Users\tretyakova-nv\Desktop\ВИРТУАЛЬНЫЕ ВЫСТАВКИ\ИЮЛЬ\Инфра-М. 19.07.16\Изображение 0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0053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620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Бухгалтерский </a:t>
            </a:r>
            <a:r>
              <a:rPr lang="ru-RU" sz="1600" b="1" dirty="0">
                <a:solidFill>
                  <a:srgbClr val="002060"/>
                </a:solidFill>
                <a:latin typeface="Bookman Old Style" pitchFamily="18" charset="0"/>
              </a:rPr>
              <a:t>учет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анализ. Практикум </a:t>
            </a:r>
            <a:r>
              <a:rPr lang="ru-RU" sz="1600" dirty="0">
                <a:solidFill>
                  <a:srgbClr val="002060"/>
                </a:solidFill>
                <a:latin typeface="Bookman Old Style" pitchFamily="18" charset="0"/>
              </a:rPr>
              <a:t>: учебное пособие* / Ю. И. </a:t>
            </a:r>
            <a:r>
              <a:rPr lang="ru-RU" sz="1600" dirty="0" err="1">
                <a:solidFill>
                  <a:srgbClr val="002060"/>
                </a:solidFill>
                <a:latin typeface="Bookman Old Style" pitchFamily="18" charset="0"/>
              </a:rPr>
              <a:t>Сигидов</a:t>
            </a:r>
            <a:r>
              <a:rPr lang="ru-RU" sz="1600" dirty="0">
                <a:solidFill>
                  <a:srgbClr val="002060"/>
                </a:solidFill>
                <a:latin typeface="Bookman Old Style" pitchFamily="18" charset="0"/>
              </a:rPr>
              <a:t> [и др.] ; ред.: Ю. И. </a:t>
            </a:r>
            <a:r>
              <a:rPr lang="ru-RU" sz="1600" dirty="0" err="1">
                <a:solidFill>
                  <a:srgbClr val="002060"/>
                </a:solidFill>
                <a:latin typeface="Bookman Old Style" pitchFamily="18" charset="0"/>
              </a:rPr>
              <a:t>Сигидов</a:t>
            </a:r>
            <a:r>
              <a:rPr lang="ru-RU" sz="1600" dirty="0">
                <a:solidFill>
                  <a:srgbClr val="002060"/>
                </a:solidFill>
                <a:latin typeface="Bookman Old Style" pitchFamily="18" charset="0"/>
              </a:rPr>
              <a:t>, Е. А. </a:t>
            </a:r>
            <a:r>
              <a:rPr lang="ru-RU" sz="1600" dirty="0" err="1">
                <a:solidFill>
                  <a:srgbClr val="002060"/>
                </a:solidFill>
                <a:latin typeface="Bookman Old Style" pitchFamily="18" charset="0"/>
              </a:rPr>
              <a:t>Оксанич</a:t>
            </a:r>
            <a:r>
              <a:rPr lang="ru-RU" sz="1600" dirty="0">
                <a:solidFill>
                  <a:srgbClr val="002060"/>
                </a:solidFill>
                <a:latin typeface="Bookman Old Style" pitchFamily="18" charset="0"/>
              </a:rPr>
              <a:t>. - Москва : ИНФРА-М, 2016. - 155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9940491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теоретические и прикладные аспекты организации и проведения аудита, позволяющие с должной степенью полноты и достоверности оценивать эффективность ведения дел ее руководством. Учтены последние изменения законодательства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4818" name="Picture 2" descr="C:\Users\tretyakova-nv\Desktop\ВИРТУАЛЬНЫЕ ВЫСТАВКИ\ИЮЛЬ\Инфра-М. 19.07.16\Изображение 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176464"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289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Касьянова</a:t>
            </a:r>
            <a:r>
              <a:rPr lang="ru-RU" sz="1600" b="1" dirty="0">
                <a:solidFill>
                  <a:srgbClr val="002060"/>
                </a:solidFill>
                <a:latin typeface="Bookman Old Style" pitchFamily="18" charset="0"/>
              </a:rPr>
              <a:t>, С.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Аудит</a:t>
            </a:r>
            <a:r>
              <a:rPr lang="ru-RU" sz="1600" dirty="0">
                <a:solidFill>
                  <a:srgbClr val="002060"/>
                </a:solidFill>
                <a:latin typeface="Bookman Old Style" pitchFamily="18" charset="0"/>
              </a:rPr>
              <a:t> : учебное пособие* / С. А. Касьянова. - Москва : Вузовский учебник ; Москва : ИНФРА-М, 2016. - 195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83156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683278"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состоит из трех разделов: основы бухгалтерского учета, финансовый учет, управленческий учет. После каждой главы даны вопросы для самопроверки, а по основным темам финансового учета - задания по составлению бухгалтерских проводок. В учебнике учтены основные нормативные документы по бухгалтерскому учету, опубликованные на 30 апреля 2015 г</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ИЮЛЬ\Инфра-М. 19.07.16\Изображение 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42080"/>
            <a:ext cx="4248473" cy="631902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3190"/>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642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Кондраков</a:t>
            </a:r>
            <a:r>
              <a:rPr lang="ru-RU" sz="1600" b="1" dirty="0">
                <a:solidFill>
                  <a:srgbClr val="002060"/>
                </a:solidFill>
                <a:latin typeface="Bookman Old Style" pitchFamily="18" charset="0"/>
              </a:rPr>
              <a:t>, Н. П.</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Бухгалтерский учет (финансовый и управленческий) </a:t>
            </a:r>
            <a:r>
              <a:rPr lang="ru-RU" sz="1600" dirty="0">
                <a:solidFill>
                  <a:srgbClr val="002060"/>
                </a:solidFill>
                <a:latin typeface="Bookman Old Style" pitchFamily="18" charset="0"/>
              </a:rPr>
              <a:t>: учебник* / Н. П. Кондраков. - 5-е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2016. - 583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246614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теоретические аспекты и практическая сторона правил составления отчетности и ведения учета нефинансовых активов в соответствии с международными стандартами финансовой отчетности (МСФО). Излагается порядок учета запасов, основных средств, нематериальных активов, арендованных объектов, биологических активов, обесценения активов. Представленный материал иллюстрируется простыми и наглядными практическими примерами. В основе некоторых заданий лежат задания Ассоциации сертифицированных присяжных бухгалтеров (АССА) для получения Диплома по международной финансовой отчетности (Россия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ИЮЛЬ\Инфра-М. 19.07.16\Изображение 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320480" cy="638944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903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Куликова</a:t>
            </a:r>
            <a:r>
              <a:rPr lang="ru-RU" sz="1600" b="1" dirty="0">
                <a:solidFill>
                  <a:srgbClr val="002060"/>
                </a:solidFill>
                <a:latin typeface="Bookman Old Style" pitchFamily="18" charset="0"/>
              </a:rPr>
              <a:t>, Л.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Международные стандарты финансовой отчетности. Нефинансовые активы организации</a:t>
            </a:r>
            <a:r>
              <a:rPr lang="ru-RU" sz="1600" dirty="0">
                <a:solidFill>
                  <a:srgbClr val="002060"/>
                </a:solidFill>
                <a:latin typeface="Bookman Old Style" pitchFamily="18" charset="0"/>
              </a:rPr>
              <a:t> : учебное пособие* / Л. И. Куликова. - Москва : Магистр : ИНФРА-М, 2016. - 397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smtClean="0">
                <a:solidFill>
                  <a:srgbClr val="002060"/>
                </a:solidFill>
                <a:latin typeface="Bookman Old Style" pitchFamily="18" charset="0"/>
              </a:rPr>
              <a:t>чз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581782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включает в себя материал по организации бухгалтерского учета и валютного контроля экспортных, импортных и других валютных операций, анализа и аудита в соответствии с изменениями в нормативно-правовой базе бухгалтерского учета.</a:t>
            </a:r>
          </a:p>
        </p:txBody>
      </p:sp>
      <p:pic>
        <p:nvPicPr>
          <p:cNvPr id="27650" name="Picture 2" descr="C:\Users\tretyakova-nv\Desktop\ВИРТУАЛЬНЫЕ ВЫСТАВКИ\ИЮЛЬ\Инфра-М. 19.07.16\Изображение 1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40" y="194476"/>
            <a:ext cx="4333181" cy="640287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590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Нечаев</a:t>
            </a:r>
            <a:r>
              <a:rPr lang="ru-RU" sz="1600" b="1" dirty="0">
                <a:solidFill>
                  <a:srgbClr val="002060"/>
                </a:solidFill>
                <a:latin typeface="Bookman Old Style" pitchFamily="18" charset="0"/>
              </a:rPr>
              <a:t>, А.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Бухгалтерский учет, анализ и аудит внешнеэкономической деятельности</a:t>
            </a:r>
            <a:r>
              <a:rPr lang="ru-RU" sz="1600" dirty="0">
                <a:solidFill>
                  <a:srgbClr val="002060"/>
                </a:solidFill>
                <a:latin typeface="Bookman Old Style" pitchFamily="18" charset="0"/>
              </a:rPr>
              <a:t> : учебник* / А. С. Нечаев, А. В. Прокопьева.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2016. - 367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640384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579942" y="3152001"/>
            <a:ext cx="4456553"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изложена методика финансового анализа деятельности коммерческих организаций, представлен комплекс задач и тестовых упражнений, базирующийся на действующих формах годовой бухгалтерской (финансовой) отчетности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4536504" cy="612068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4488"/>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163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Панкова</a:t>
            </a:r>
            <a:r>
              <a:rPr lang="ru-RU" sz="1600" b="1" dirty="0">
                <a:solidFill>
                  <a:srgbClr val="002060"/>
                </a:solidFill>
                <a:latin typeface="Bookman Old Style" pitchFamily="18" charset="0"/>
              </a:rPr>
              <a:t>, С.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Практикум по анализу бухгалтерской</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(финансовой) отчетности</a:t>
            </a:r>
            <a:r>
              <a:rPr lang="ru-RU" sz="1600" dirty="0">
                <a:solidFill>
                  <a:srgbClr val="002060"/>
                </a:solidFill>
                <a:latin typeface="Bookman Old Style" pitchFamily="18" charset="0"/>
              </a:rPr>
              <a:t> : учебное пособие* / С. В. Панкова, Т. В. Андреева, Т. В. Романова. - Москва : РИОР : ИНФРА-М, 2016. - 165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46568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пособии дается всестороннее представление о содержании и порядке составления новых отчетных форм, входящих в состав годовой бухгалтерской отчетности; раскрываются этапы подготовительной работы, предшествующие составлению отчетности; анализируются типичные ошибки, допускаемые при ее формировании; приводится построчный комментарий к заполнению каждой ее формы в соответствии с действующими ПБУ</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16678"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563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Пономарева</a:t>
            </a:r>
            <a:r>
              <a:rPr lang="ru-RU" sz="1600" b="1" dirty="0">
                <a:solidFill>
                  <a:srgbClr val="002060"/>
                </a:solidFill>
                <a:latin typeface="Bookman Old Style" pitchFamily="18" charset="0"/>
              </a:rPr>
              <a:t>, Л.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Бухгалтерская (финансовая) отчетность </a:t>
            </a:r>
            <a:r>
              <a:rPr lang="ru-RU" sz="1600" dirty="0">
                <a:solidFill>
                  <a:srgbClr val="002060"/>
                </a:solidFill>
                <a:latin typeface="Bookman Old Style" pitchFamily="18" charset="0"/>
              </a:rPr>
              <a:t>: учебное пособие / Л. В. Пономарева, Н. Д. Стельмашенко. - Москва : Вузовский учебник ; Москва : ИНФРА-М, 2016. - 224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562032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экологические проблемы развития автомобильного транспорта. Рассмотрены источники образования и выброса вредных веществ (ВВ) автотранспортными средствами. Проанализированы особенности процесса сгорания и образования ВВ современных ДВС. Рассмотрены вопросы нормирования и методы контроля ОГ автомобилей, причины повышения уровня токсичности и </a:t>
            </a:r>
            <a:r>
              <a:rPr lang="ru-RU" sz="1200" dirty="0" err="1">
                <a:solidFill>
                  <a:srgbClr val="002060"/>
                </a:solidFill>
                <a:latin typeface="Bookman Old Style" pitchFamily="18" charset="0"/>
              </a:rPr>
              <a:t>дымности</a:t>
            </a:r>
            <a:r>
              <a:rPr lang="ru-RU" sz="1200" dirty="0">
                <a:solidFill>
                  <a:srgbClr val="002060"/>
                </a:solidFill>
                <a:latin typeface="Bookman Old Style" pitchFamily="18" charset="0"/>
              </a:rPr>
              <a:t> ОГ в условиях эксплуатации, а также влияние организации дорожного движения и режимов движения на выброс ВВ. Дан анализ эффективности применения экологически чистых альтернативных видов топлива, системы нейтрализации ОГ вне цилиндров двигателя. Рассмотрены вопросы социально-экономической и экологической оценки антропогенного воздействия на окружающую среду. </a:t>
            </a:r>
          </a:p>
        </p:txBody>
      </p:sp>
      <p:pic>
        <p:nvPicPr>
          <p:cNvPr id="29698" name="Picture 2" descr="C:\Users\tretyakova-nv\Desktop\ВИРТУАЛЬНЫЕ ВЫСТАВКИ\ИЮЛЬ\Инфра-М. 19.07.16\Изображение 0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50114"/>
            <a:ext cx="4249165" cy="634723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88640"/>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504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Е 782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Ерохов</a:t>
            </a:r>
            <a:r>
              <a:rPr lang="ru-RU" sz="1600" b="1" dirty="0">
                <a:solidFill>
                  <a:srgbClr val="002060"/>
                </a:solidFill>
                <a:latin typeface="Bookman Old Style" pitchFamily="18" charset="0"/>
              </a:rPr>
              <a:t>, В.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Токсичность современных автомобилей (методы и средства снижения вредных выбросов в атмосферу) </a:t>
            </a:r>
            <a:r>
              <a:rPr lang="ru-RU" sz="1600" dirty="0">
                <a:solidFill>
                  <a:srgbClr val="002060"/>
                </a:solidFill>
                <a:latin typeface="Bookman Old Style" pitchFamily="18" charset="0"/>
              </a:rPr>
              <a:t>: учебник* / В. И. Ерохов. - Москва : ФОРУМ : ИНФРА-М, 2016. - 447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a:solidFill>
                  <a:srgbClr val="002060"/>
                </a:solidFill>
                <a:latin typeface="Bookman Old Style" pitchFamily="18" charset="0"/>
              </a:rPr>
              <a:t>: </a:t>
            </a:r>
            <a:r>
              <a:rPr lang="ru-RU" sz="1600" b="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783806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изложены результаты комплексного исследования оценки биологических активов молочного скотоводства по справедливой стоимости. Разработан алгоритм определения справедливой стоимости для оценки долгосрочных биологических активов молочного скотоводства при отсутствии активного рынка в рамках затратного подхода. Предложены формы первичных учетных документов для отражения справедливой стоимости коров основного стада и животных на выращивании и откорме. Разработан порядок отражения переоценки краткосрочных биологических активов молочного животноводства по справедливой стоимости на счетах бухгалтерского учета и в бухгалтерской отчетности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362532"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345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Сигидов</a:t>
            </a:r>
            <a:r>
              <a:rPr lang="ru-RU" sz="1600" b="1" dirty="0">
                <a:solidFill>
                  <a:srgbClr val="002060"/>
                </a:solidFill>
                <a:latin typeface="Bookman Old Style" pitchFamily="18" charset="0"/>
              </a:rPr>
              <a:t>, Ю.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Оценка биологических активов молочного скотоводства по справедливой стоимости </a:t>
            </a:r>
            <a:r>
              <a:rPr lang="ru-RU" sz="1600" dirty="0">
                <a:solidFill>
                  <a:srgbClr val="002060"/>
                </a:solidFill>
                <a:latin typeface="Bookman Old Style" pitchFamily="18" charset="0"/>
              </a:rPr>
              <a:t>[Текст] : монография / Ю. И. </a:t>
            </a:r>
            <a:r>
              <a:rPr lang="ru-RU" sz="1600" dirty="0" err="1">
                <a:solidFill>
                  <a:srgbClr val="002060"/>
                </a:solidFill>
                <a:latin typeface="Bookman Old Style" pitchFamily="18" charset="0"/>
              </a:rPr>
              <a:t>Сигидов</a:t>
            </a:r>
            <a:r>
              <a:rPr lang="ru-RU" sz="1600" dirty="0">
                <a:solidFill>
                  <a:srgbClr val="002060"/>
                </a:solidFill>
                <a:latin typeface="Bookman Old Style" pitchFamily="18" charset="0"/>
              </a:rPr>
              <a:t>, М. А. Коровина. - Москва : ИНФРА-М, 2015. - 160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955317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подготовлен в соответствии с федеральным образовательным стандартом по направлению подготовки 080100 «Экономика (бакалавр)» и предназначен для студентов очной, заочной и сокращенной форм обучения. Учебник включает лекционный курс, задания для практических занятий, задания для самостоятельной работы, тестовые задания, вопросы для текущей аттестации, комплексную задачу по курсу, задания для лабораторного практикума по управленческому учету, терминологический словарь и список литературы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5362" name="Picture 2" descr="C:\Users\tretyakova-nv\Desktop\ВИРТУАЛЬНЫЕ ВЫСТАВКИ\ИЮЛЬ\Инфра-М. 19.07.16\Изображение 0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161204"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У 677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Управленческий </a:t>
            </a:r>
            <a:r>
              <a:rPr lang="ru-RU" sz="1600" b="1" dirty="0">
                <a:solidFill>
                  <a:srgbClr val="002060"/>
                </a:solidFill>
                <a:latin typeface="Bookman Old Style" pitchFamily="18" charset="0"/>
              </a:rPr>
              <a:t>учет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сельском хозяйстве</a:t>
            </a:r>
            <a:r>
              <a:rPr lang="ru-RU" sz="1600" dirty="0">
                <a:solidFill>
                  <a:srgbClr val="002060"/>
                </a:solidFill>
                <a:latin typeface="Bookman Old Style" pitchFamily="18" charset="0"/>
              </a:rPr>
              <a:t> : учебник* / Л. И. </a:t>
            </a:r>
            <a:r>
              <a:rPr lang="ru-RU" sz="1600" dirty="0" err="1">
                <a:solidFill>
                  <a:srgbClr val="002060"/>
                </a:solidFill>
                <a:latin typeface="Bookman Old Style" pitchFamily="18" charset="0"/>
              </a:rPr>
              <a:t>Хоружий</a:t>
            </a:r>
            <a:r>
              <a:rPr lang="ru-RU" sz="1600" dirty="0">
                <a:solidFill>
                  <a:srgbClr val="002060"/>
                </a:solidFill>
                <a:latin typeface="Bookman Old Style" pitchFamily="18" charset="0"/>
              </a:rPr>
              <a:t> [и др.] ; ред. Л. И. </a:t>
            </a:r>
            <a:r>
              <a:rPr lang="ru-RU" sz="1600" dirty="0" err="1">
                <a:solidFill>
                  <a:srgbClr val="002060"/>
                </a:solidFill>
                <a:latin typeface="Bookman Old Style" pitchFamily="18" charset="0"/>
              </a:rPr>
              <a:t>Хоружий</a:t>
            </a:r>
            <a:r>
              <a:rPr lang="ru-RU" sz="1600" dirty="0">
                <a:solidFill>
                  <a:srgbClr val="002060"/>
                </a:solidFill>
                <a:latin typeface="Bookman Old Style" pitchFamily="18" charset="0"/>
              </a:rPr>
              <a:t>. - Москва : ИНФРА-М, 2016. - 206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smtClean="0">
                <a:solidFill>
                  <a:srgbClr val="002060"/>
                </a:solidFill>
                <a:latin typeface="Bookman Old Style" pitchFamily="18" charset="0"/>
              </a:rPr>
              <a:t>чз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382923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этой книге доступно изложены теоретические основы и общие правила бухгалтерского учета с точки зрения кругооборота капитала. Объяснения строятся через раскрытие экономического смысла бухгалтерских процедур и четкой логики, лежащей в их основе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1506" name="Picture 2" descr="C:\Users\tretyakova-nv\Desktop\ВИРТУАЛЬНЫЕ ВЫСТАВКИ\ИЮЛЬ\Инфра-М. 19.07.16\Изображение 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12" y="218862"/>
            <a:ext cx="4297507"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Ч-491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Чернецкая</a:t>
            </a:r>
            <a:r>
              <a:rPr lang="ru-RU" sz="1600" b="1" dirty="0">
                <a:solidFill>
                  <a:srgbClr val="002060"/>
                </a:solidFill>
                <a:latin typeface="Bookman Old Style" pitchFamily="18" charset="0"/>
              </a:rPr>
              <a:t>, Г. Ф.</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Модели объектов бухгалтерского учета</a:t>
            </a:r>
            <a:r>
              <a:rPr lang="ru-RU" sz="1600" dirty="0">
                <a:solidFill>
                  <a:srgbClr val="002060"/>
                </a:solidFill>
                <a:latin typeface="Bookman Old Style" pitchFamily="18" charset="0"/>
              </a:rPr>
              <a:t> : учебное пособие* / Г. Ф. </a:t>
            </a:r>
            <a:r>
              <a:rPr lang="ru-RU" sz="1600" dirty="0" err="1">
                <a:solidFill>
                  <a:srgbClr val="002060"/>
                </a:solidFill>
                <a:latin typeface="Bookman Old Style" pitchFamily="18" charset="0"/>
              </a:rPr>
              <a:t>Чернецкая</a:t>
            </a:r>
            <a:r>
              <a:rPr lang="ru-RU" sz="1600" dirty="0">
                <a:solidFill>
                  <a:srgbClr val="002060"/>
                </a:solidFill>
                <a:latin typeface="Bookman Old Style" pitchFamily="18" charset="0"/>
              </a:rPr>
              <a:t>. - Москва : ИНФРА-М, 2016. - 78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19606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как вопросы теории экономического анализа и диагностики, так и основы практического их применения на предприятиях при анализе финансово-хозяйственной деятельности. В книге подробно рассматриваются концепции анализа, анализ экономического потенциала, финансового состояния, финансовых и производственных результатов деятельности предприятия, анализ формирования и размещения капитала, состояние и использование производственных ресурсов, труда и заработной платы, себестоимости и эффективности деятельности. Излагаются особенности стратегического анализа, использования анализа при принятии управленческих решений, а также основы оперативно-производственного анализа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4338" name="Picture 2" descr="C:\Users\tretyakova-nv\Desktop\ВИРТУАЛЬНЫЕ ВЫСТАВКИ\ИЮЛЬ\Инфра-М. 19.07.16\Изображение 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297887"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640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Анализ </a:t>
            </a:r>
            <a:r>
              <a:rPr lang="ru-RU" sz="1600" b="1" dirty="0">
                <a:solidFill>
                  <a:srgbClr val="002060"/>
                </a:solidFill>
                <a:latin typeface="Bookman Old Style" pitchFamily="18" charset="0"/>
              </a:rPr>
              <a:t>и диагностика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финансово-хозяйственной деятельности предприятий </a:t>
            </a:r>
            <a:r>
              <a:rPr lang="ru-RU" sz="1600" dirty="0">
                <a:solidFill>
                  <a:srgbClr val="002060"/>
                </a:solidFill>
                <a:latin typeface="Bookman Old Style" pitchFamily="18" charset="0"/>
              </a:rPr>
              <a:t>: учебник* / ред. В. Я. Поздняков. - Москва : ИНФРА-М, 2015. - 616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598784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учебно-практическом пособии показана роль стандартов в обеспечении качества продукции и в управлении качеством на всех этапах жизненного цикла продукции. Применение стандартных покупных изделий, стандартных методов контроля, упаковки, маркировки, транспортирования и хранения позволяет организации обеспечить экономию материальных ресурсов на разработку и выпуск продукции надлежащего качества. Рассмотрены вопросы создания системы менеджмента качества на основе международных стандартов ИСО 9000, а также основные схемы подтверждения соответствия, предусмотренные в технических регламентах Таможенного союза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0" y="218862"/>
            <a:ext cx="4427921" cy="636970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56655"/>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513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Берновский</a:t>
            </a:r>
            <a:r>
              <a:rPr lang="ru-RU" sz="1600" b="1" dirty="0">
                <a:solidFill>
                  <a:srgbClr val="002060"/>
                </a:solidFill>
                <a:latin typeface="Bookman Old Style" pitchFamily="18" charset="0"/>
              </a:rPr>
              <a:t>, Ю.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Стандарты и качество продукции</a:t>
            </a:r>
            <a:r>
              <a:rPr lang="ru-RU" sz="1600" dirty="0">
                <a:solidFill>
                  <a:srgbClr val="002060"/>
                </a:solidFill>
                <a:latin typeface="Bookman Old Style" pitchFamily="18" charset="0"/>
              </a:rPr>
              <a:t> : учебно-практическое пособие / Ю. Н. </a:t>
            </a:r>
            <a:r>
              <a:rPr lang="ru-RU" sz="1600" dirty="0" err="1">
                <a:solidFill>
                  <a:srgbClr val="002060"/>
                </a:solidFill>
                <a:latin typeface="Bookman Old Style" pitchFamily="18" charset="0"/>
              </a:rPr>
              <a:t>Берновский</a:t>
            </a:r>
            <a:r>
              <a:rPr lang="ru-RU" sz="1600" dirty="0">
                <a:solidFill>
                  <a:srgbClr val="002060"/>
                </a:solidFill>
                <a:latin typeface="Bookman Old Style" pitchFamily="18" charset="0"/>
              </a:rPr>
              <a:t>. - Москва : ФОРУМ, 2016. - 255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46459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представлены теоретические и практические вопросы управления качеством на предприятиях пищевой, перерабатывающей промышленности, торговли и общественного питания. Рассмотрены понятие «качество» как основное свойство продукции и концепция всеобщего управления качеством (TQM). Изложены этапы разработки, пути внедрения и принципы аудита системы менеджмента качества на основе международных стандартов ISO серии 9000. Дан анализ основных аспектов систем обеспечения качества и безопасности пищевой продукции НАССР, ISO 22000, GMP</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0377"/>
            <a:ext cx="4215805" cy="637697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0377"/>
            <a:ext cx="4896544" cy="2523768"/>
          </a:xfrm>
          <a:prstGeom prst="rect">
            <a:avLst/>
          </a:prstGeom>
          <a:noFill/>
        </p:spPr>
        <p:txBody>
          <a:bodyPr wrap="square" rtlCol="0">
            <a:spAutoFit/>
          </a:bodyPr>
          <a:lstStyle/>
          <a:p>
            <a:r>
              <a:rPr lang="ru-RU" sz="1500" b="1" dirty="0">
                <a:solidFill>
                  <a:srgbClr val="002060"/>
                </a:solidFill>
                <a:latin typeface="Bookman Old Style" pitchFamily="18" charset="0"/>
              </a:rPr>
              <a:t>658</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У 677</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Управление </a:t>
            </a:r>
            <a:r>
              <a:rPr lang="ru-RU" sz="1500" b="1" dirty="0">
                <a:solidFill>
                  <a:srgbClr val="002060"/>
                </a:solidFill>
                <a:latin typeface="Bookman Old Style" pitchFamily="18" charset="0"/>
              </a:rPr>
              <a:t>качеством на</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предприятиях пищевой, перерабатывающей промышленности, торговли и общественного питания</a:t>
            </a:r>
            <a:r>
              <a:rPr lang="ru-RU" sz="1500" dirty="0">
                <a:solidFill>
                  <a:srgbClr val="002060"/>
                </a:solidFill>
                <a:latin typeface="Bookman Old Style" pitchFamily="18" charset="0"/>
              </a:rPr>
              <a:t> : учебник* / И. В. Сурков [и др.] ; ред. В. М. </a:t>
            </a:r>
            <a:r>
              <a:rPr lang="ru-RU" sz="1500" dirty="0" err="1">
                <a:solidFill>
                  <a:srgbClr val="002060"/>
                </a:solidFill>
                <a:latin typeface="Bookman Old Style" pitchFamily="18" charset="0"/>
              </a:rPr>
              <a:t>Позняковский</a:t>
            </a:r>
            <a:r>
              <a:rPr lang="ru-RU" sz="1500" dirty="0">
                <a:solidFill>
                  <a:srgbClr val="002060"/>
                </a:solidFill>
                <a:latin typeface="Bookman Old Style" pitchFamily="18" charset="0"/>
              </a:rPr>
              <a:t>. - 3-е изд., </a:t>
            </a:r>
            <a:r>
              <a:rPr lang="ru-RU" sz="1500" dirty="0" err="1">
                <a:solidFill>
                  <a:srgbClr val="002060"/>
                </a:solidFill>
                <a:latin typeface="Bookman Old Style" pitchFamily="18" charset="0"/>
              </a:rPr>
              <a:t>испр</a:t>
            </a:r>
            <a:r>
              <a:rPr lang="ru-RU" sz="1500" dirty="0">
                <a:solidFill>
                  <a:srgbClr val="002060"/>
                </a:solidFill>
                <a:latin typeface="Bookman Old Style" pitchFamily="18" charset="0"/>
              </a:rPr>
              <a:t>. и доп. - Москва : ИНФРА-М, 2015. - 335 с.</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3433145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потребительская ценность, классификация, основы технологии, фальсификация, требования к упаковке, маркировке, условиям хранения, требования к показателям качества и безопасности, оценка соответствия, экспертиза различных групп и видов вкусовых товаров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4338" name="Picture 2" descr="C:\Users\tretyakova-nv\Desktop\ВИРТУАЛЬНЫЕ ВЫСТАВКИ\ИЮЛЬ\Инфра-М. 19.07.16\Изображение 0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48472" cy="635363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2967"/>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939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Вытовтов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Товароведение и экспертиза вкусовых товаров </a:t>
            </a:r>
            <a:r>
              <a:rPr lang="ru-RU" sz="1600" dirty="0">
                <a:solidFill>
                  <a:srgbClr val="002060"/>
                </a:solidFill>
                <a:latin typeface="Bookman Old Style" pitchFamily="18" charset="0"/>
              </a:rPr>
              <a:t>: учебник* / А. А. </a:t>
            </a:r>
            <a:r>
              <a:rPr lang="ru-RU" sz="1600" dirty="0" err="1">
                <a:solidFill>
                  <a:srgbClr val="002060"/>
                </a:solidFill>
                <a:latin typeface="Bookman Old Style" pitchFamily="18" charset="0"/>
              </a:rPr>
              <a:t>Вытовтов</a:t>
            </a:r>
            <a:r>
              <a:rPr lang="ru-RU" sz="1600" dirty="0">
                <a:solidFill>
                  <a:srgbClr val="002060"/>
                </a:solidFill>
                <a:latin typeface="Bookman Old Style" pitchFamily="18" charset="0"/>
              </a:rPr>
              <a:t>. - Москва : ИНФРА-М, 2016. - 575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394567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практикуме даны работы по изучению классификации, ассортимента и экспертизы качества мяса и мясопродуктов. В каждой главе приводятся общие сведения о соответствующих видах продуктов и перечень основных нормативных документов, необходимых для проведения их экспертизы. Лабораторные работы по проведению экспертизы изделий включают задания по изучению дефектов, правил приемки и методов отбора проб, анализу маркировки, оценке качества товаров по органолептическим и физико-химическим показателям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ИЮЛЬ\Инфра-М. 19.07.16\Изображение 0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5564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265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183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Данильчук</a:t>
            </a:r>
            <a:r>
              <a:rPr lang="ru-RU" sz="1600" b="1" dirty="0">
                <a:solidFill>
                  <a:srgbClr val="002060"/>
                </a:solidFill>
                <a:latin typeface="Bookman Old Style" pitchFamily="18" charset="0"/>
              </a:rPr>
              <a:t>, Ю.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Товароведение и экспертиза мясных товаров. Лабораторный практикум </a:t>
            </a:r>
            <a:r>
              <a:rPr lang="ru-RU" sz="1600" dirty="0">
                <a:solidFill>
                  <a:srgbClr val="002060"/>
                </a:solidFill>
                <a:latin typeface="Bookman Old Style" pitchFamily="18" charset="0"/>
              </a:rPr>
              <a:t>: учебное пособие* / Ю. В. </a:t>
            </a:r>
            <a:r>
              <a:rPr lang="ru-RU" sz="1600" dirty="0" err="1">
                <a:solidFill>
                  <a:srgbClr val="002060"/>
                </a:solidFill>
                <a:latin typeface="Bookman Old Style" pitchFamily="18" charset="0"/>
              </a:rPr>
              <a:t>Данильчук</a:t>
            </a:r>
            <a:r>
              <a:rPr lang="ru-RU" sz="1600" dirty="0">
                <a:solidFill>
                  <a:srgbClr val="002060"/>
                </a:solidFill>
                <a:latin typeface="Bookman Old Style" pitchFamily="18" charset="0"/>
              </a:rPr>
              <a:t>. - Москва : ИНФРА-М, 2015. - 173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140288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включает пять модулей. В модуле 1 рассмотрены виды, формы и нормативно-правовое регулирование товарной информации. В модуле II разработаны средства товарной информации, особое внимание уделено товарно-сопроводительным документам и маркировке, ее классификации, структуре, информационным знакам. Модули III и IV содержат учебную информацию о нормативно-правовом регулировании маркировки пищевых продуктов, а также требования к маркировке однородных групп, подгрупп и видов продовольственных и непродовольственных товаров. В модуле V описано нормативно-правовое регулирование требований к маркировке за рубежом, а также особенности маркировки ряда непродовольственных товаров в странах ЕС, США и Канады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ИЮЛЬ\Инфра-М. 19.07.16\Изображение 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68" y="218863"/>
            <a:ext cx="4289958"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677656"/>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632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Николаева</a:t>
            </a:r>
            <a:r>
              <a:rPr lang="ru-RU" sz="1600" b="1" dirty="0">
                <a:solidFill>
                  <a:srgbClr val="002060"/>
                </a:solidFill>
                <a:latin typeface="Bookman Old Style" pitchFamily="18" charset="0"/>
              </a:rPr>
              <a:t>, М.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Товарная информация </a:t>
            </a:r>
            <a:r>
              <a:rPr lang="ru-RU" sz="1600" dirty="0">
                <a:solidFill>
                  <a:srgbClr val="002060"/>
                </a:solidFill>
                <a:latin typeface="Bookman Old Style" pitchFamily="18" charset="0"/>
              </a:rPr>
              <a:t>[Текст] : учебник* для студентов вузов, обучающихся по направлению 100700.62 "Торговое дело" / М. А. Николаева, Л. В. Карташова. - Москва : ИНФРА-М : НОРМА, 2016. - 255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endParaRPr lang="ru-RU" sz="1600" b="1" dirty="0" smtClean="0">
              <a:solidFill>
                <a:srgbClr val="002060"/>
              </a:solidFill>
              <a:latin typeface="Bookman Old Style" pitchFamily="18" charset="0"/>
            </a:endParaRPr>
          </a:p>
          <a:p>
            <a:pPr algn="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 </a:t>
            </a:r>
            <a:r>
              <a:rPr lang="ru-RU" sz="1600" b="1" dirty="0" err="1">
                <a:solidFill>
                  <a:srgbClr val="002060"/>
                </a:solidFill>
                <a:latin typeface="Bookman Old Style" pitchFamily="18" charset="0"/>
              </a:rPr>
              <a:t>кх</a:t>
            </a:r>
            <a:r>
              <a:rPr lang="ru-RU" sz="1600" b="1" dirty="0">
                <a:solidFill>
                  <a:srgbClr val="002060"/>
                </a:solidFill>
                <a:latin typeface="Bookman Old Style" pitchFamily="18" charset="0"/>
              </a:rPr>
              <a:t> (1), </a:t>
            </a:r>
            <a:r>
              <a:rPr lang="ru-RU" sz="1600" b="1" dirty="0" err="1">
                <a:solidFill>
                  <a:srgbClr val="002060"/>
                </a:solidFill>
                <a:latin typeface="Bookman Old Style" pitchFamily="18" charset="0"/>
              </a:rPr>
              <a:t>учаб</a:t>
            </a:r>
            <a:r>
              <a:rPr lang="ru-RU" sz="1600" b="1" dirty="0">
                <a:solidFill>
                  <a:srgbClr val="002060"/>
                </a:solidFill>
                <a:latin typeface="Bookman Old Style" pitchFamily="18" charset="0"/>
              </a:rPr>
              <a:t> (3)</a:t>
            </a:r>
          </a:p>
        </p:txBody>
      </p:sp>
    </p:spTree>
    <p:extLst>
      <p:ext uri="{BB962C8B-B14F-4D97-AF65-F5344CB8AC3E}">
        <p14:creationId xmlns:p14="http://schemas.microsoft.com/office/powerpoint/2010/main" val="38216357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360098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состояние рынка продуктов детского питания (ПДП), их роль в питании детей, удовлетворяемые ПДП потребности детей и родителей. Проанализировано значение веществ химического состава, определяющих пищевую ценность ПДП, для формирования и поддержания здоровья детей. Дана общая классификация ПДП и товароведная характеристика отдельных подгрупп. Определены факторы, формирующие и сохраняющие товароведные характеристики ПДП. Особое внимание уделено влиянию инновационных технологий для качества и безопасности ПДП. Впервые в учебной литературе рассмотрены вопросы товарного менеджмента и экспертизы ПДП. Проанализированы нормативные документы по качеству ПДП и выявлены общие органолептические и специфические физико-химические показатели качества ПДП. Рассмотрены показатели безопасности ПДП, а так же их упаковка, маркировка, условия и сроки хранения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6626" name="Picture 2" descr="C:\Users\tretyakova-nv\Desktop\ВИРТУАЛЬНЫЕ ВЫСТАВКИ\ИЮЛЬ\Инфра-М. 19.07.16\Изображение 1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78" y="218862"/>
            <a:ext cx="4389759"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658.6/9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990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Рязанова</a:t>
            </a:r>
            <a:r>
              <a:rPr lang="ru-RU" sz="1600" b="1" dirty="0">
                <a:solidFill>
                  <a:srgbClr val="002060"/>
                </a:solidFill>
                <a:latin typeface="Bookman Old Style" pitchFamily="18" charset="0"/>
              </a:rPr>
              <a:t>, О.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Товарный менеджмент и экспертиза продуктов детского питания </a:t>
            </a:r>
            <a:r>
              <a:rPr lang="ru-RU" sz="1600" dirty="0">
                <a:solidFill>
                  <a:srgbClr val="002060"/>
                </a:solidFill>
                <a:latin typeface="Bookman Old Style" pitchFamily="18" charset="0"/>
              </a:rPr>
              <a:t>[Текст] : учебное пособие / О. А. Рязанова, М. А. Николаева. - Москва : НОРМА : ИНФРА-М, 2016. - 223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09252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Компьютерные технологии в фундаментальном образовании, и в особенности в таком его важнейшем разделе, как математика, немыслимы без систем компьютерной математики (СКМ). Основной акцент сделан на компьютерном изложении математических методов практического решения многочисленных задач, областью применения которых могут быть различные отрасли науки и техники и их инженерные приложения. </a:t>
            </a:r>
          </a:p>
        </p:txBody>
      </p:sp>
      <p:pic>
        <p:nvPicPr>
          <p:cNvPr id="6146" name="Picture 2" descr="C:\Users\tretyakova-nv\Desktop\ВИРТУАЛЬНЫЕ ВЫСТАВКИ\ИЮЛЬ\Инфра-М. 19.07.16\Изображение 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48976"/>
            <a:ext cx="4204473" cy="634837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6035"/>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51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454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Титов</a:t>
            </a:r>
            <a:r>
              <a:rPr lang="ru-RU" sz="1600" b="1" dirty="0">
                <a:solidFill>
                  <a:srgbClr val="002060"/>
                </a:solidFill>
                <a:latin typeface="Bookman Old Style" pitchFamily="18" charset="0"/>
              </a:rPr>
              <a:t>, К.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Компьютерная математика </a:t>
            </a:r>
            <a:r>
              <a:rPr lang="ru-RU" sz="1600" dirty="0">
                <a:solidFill>
                  <a:srgbClr val="002060"/>
                </a:solidFill>
                <a:latin typeface="Bookman Old Style" pitchFamily="18" charset="0"/>
              </a:rPr>
              <a:t>: учебное пособие / К. В. Титов. - Москва : РИОР ; Москва : ИНФРА-М, 2016. - 260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37761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теоретические и прикладные аспекты создания рекламного продукта, конкретные механизмы разработки и продвижения его основных разновидностей - рекламных стратегий, рекламных кампаний и рекламных сообщений, ключевые профессиональные требования, предъявляемые к творческим процессам создания рекламы. На основе анализа имеющегося практического опыта и наиболее перспективных методик, адаптированных к условиям современного рынка, проанализированы направления и возможности создания эффективного рекламного продукта.</a:t>
            </a:r>
          </a:p>
        </p:txBody>
      </p:sp>
      <p:pic>
        <p:nvPicPr>
          <p:cNvPr id="13314" name="Picture 2" descr="C:\Users\tretyakova-nv\Desktop\ВИРТУАЛЬНЫЕ ВЫСТАВКИ\ИЮЛЬ\Инфра-М. 19.07.16\Изображение 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262367"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21716" y="218862"/>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659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693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Романов</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Разработка рекламного продукта</a:t>
            </a:r>
            <a:r>
              <a:rPr lang="ru-RU" sz="1600" dirty="0">
                <a:solidFill>
                  <a:srgbClr val="002060"/>
                </a:solidFill>
                <a:latin typeface="Bookman Old Style" pitchFamily="18" charset="0"/>
              </a:rPr>
              <a:t> [Текст] : учебное пособие* / А. А. Романов, Г. А. Васильев, В. А. Поляков. - Москва : Вузовский учебник : ИНФРА-М, 2016. - 255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34678753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369" y="-27384"/>
            <a:ext cx="9128111" cy="688538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7588" name="Picture 4" descr="http://astoryisnotatree.net/wp-content/uploads/2015/11/school-of-athens-detail-from-right-hand-side-showing-diogenes-on-the-steps-and-euclid-1511.jpg"/>
          <p:cNvPicPr>
            <a:picLocks noChangeAspect="1" noChangeArrowheads="1"/>
          </p:cNvPicPr>
          <p:nvPr/>
        </p:nvPicPr>
        <p:blipFill rotWithShape="1">
          <a:blip r:embed="rId3">
            <a:extLst>
              <a:ext uri="{28A0092B-C50C-407E-A947-70E740481C1C}">
                <a14:useLocalDpi xmlns:a14="http://schemas.microsoft.com/office/drawing/2010/main" val="0"/>
              </a:ext>
            </a:extLst>
          </a:blip>
          <a:srcRect l="6402" r="5283"/>
          <a:stretch/>
        </p:blipFill>
        <p:spPr bwMode="auto">
          <a:xfrm>
            <a:off x="-1" y="-61664"/>
            <a:ext cx="9162255" cy="691966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62254" cy="54165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 y="436602"/>
            <a:ext cx="9162254" cy="400110"/>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6. ОБЩЕСТВЕННЫЕ И ГУМАНИТАРНЫЕ НАУКИ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1742790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в краткой и доступной форме рассмотрены все основные вопросы, предусмотренные государственным образовательным стандартом и учебной программой по дисциплине "Земельное право</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8434" name="Picture 2" descr="C:\Users\tretyakova-nv\Desktop\ВИРТУАЛЬНЫЕ ВЫСТАВКИ\ИЮЛЬ\Инфра-М. 19.07.16\Изображение 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94" y="218863"/>
            <a:ext cx="4256782"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Х</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796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Болтанова</a:t>
            </a:r>
            <a:r>
              <a:rPr lang="ru-RU" sz="1600" b="1" dirty="0">
                <a:solidFill>
                  <a:srgbClr val="002060"/>
                </a:solidFill>
                <a:latin typeface="Bookman Old Style" pitchFamily="18" charset="0"/>
              </a:rPr>
              <a:t>, Е.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Земельное право</a:t>
            </a:r>
            <a:r>
              <a:rPr lang="ru-RU" sz="1600" dirty="0">
                <a:solidFill>
                  <a:srgbClr val="002060"/>
                </a:solidFill>
                <a:latin typeface="Bookman Old Style" pitchFamily="18" charset="0"/>
              </a:rPr>
              <a:t> [Текст] : учебное пособие / Е. С. </a:t>
            </a:r>
            <a:r>
              <a:rPr lang="ru-RU" sz="1600" dirty="0" err="1">
                <a:solidFill>
                  <a:srgbClr val="002060"/>
                </a:solidFill>
                <a:latin typeface="Bookman Old Style" pitchFamily="18" charset="0"/>
              </a:rPr>
              <a:t>Болтанова</a:t>
            </a:r>
            <a:r>
              <a:rPr lang="ru-RU" sz="1600" dirty="0">
                <a:solidFill>
                  <a:srgbClr val="002060"/>
                </a:solidFill>
                <a:latin typeface="Bookman Old Style" pitchFamily="18" charset="0"/>
              </a:rPr>
              <a:t>. - 5-е изд. - Москва : РИОР: ИНФРА-М, 2016. - 139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66833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«Техносферная безопасность. Введение в направление образования» составлено в соответствии с Федеральным государственным образовательным стандартом третьего поколения по дисциплине «Введение в направление образования» (направление подготовки бакалавров «Техносферная безопасность»). Раскрыты основные вопросы программы: общие представления о </a:t>
            </a:r>
            <a:r>
              <a:rPr lang="ru-RU" sz="1200" dirty="0" err="1">
                <a:solidFill>
                  <a:srgbClr val="002060"/>
                </a:solidFill>
                <a:latin typeface="Bookman Old Style" pitchFamily="18" charset="0"/>
              </a:rPr>
              <a:t>техносферной</a:t>
            </a:r>
            <a:r>
              <a:rPr lang="ru-RU" sz="1200" dirty="0">
                <a:solidFill>
                  <a:srgbClr val="002060"/>
                </a:solidFill>
                <a:latin typeface="Bookman Old Style" pitchFamily="18" charset="0"/>
              </a:rPr>
              <a:t> безопасности, взаимоотношения человека и биосферы и основные направления обеспечения </a:t>
            </a:r>
            <a:r>
              <a:rPr lang="ru-RU" sz="1200" dirty="0" err="1">
                <a:solidFill>
                  <a:srgbClr val="002060"/>
                </a:solidFill>
                <a:latin typeface="Bookman Old Style" pitchFamily="18" charset="0"/>
              </a:rPr>
              <a:t>техносферной</a:t>
            </a:r>
            <a:r>
              <a:rPr lang="ru-RU" sz="1200" dirty="0">
                <a:solidFill>
                  <a:srgbClr val="002060"/>
                </a:solidFill>
                <a:latin typeface="Bookman Old Style" pitchFamily="18" charset="0"/>
              </a:rPr>
              <a:t> безопасности. Предназначено для студентов первого курса, обучающихся по данному направлению подготовки</a:t>
            </a:r>
            <a:r>
              <a:rPr lang="ru-RU" sz="1200" dirty="0" smtClean="0">
                <a:solidFill>
                  <a:srgbClr val="002060"/>
                </a:solidFill>
                <a:latin typeface="Bookman Old Style" pitchFamily="18" charset="0"/>
              </a:rPr>
              <a:t>.</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22530" name="Picture 2" descr="C:\Users\tretyakova-nv\Desktop\ВИРТУАЛЬНЫЕ ВЫСТАВКИ\ИЮЛЬ\Инфра-М. 19.07.16\Изображение 0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42080"/>
            <a:ext cx="4176465" cy="635527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2080"/>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Ц</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533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Дмитренко</a:t>
            </a:r>
            <a:r>
              <a:rPr lang="ru-RU" sz="1600" b="1" dirty="0">
                <a:solidFill>
                  <a:srgbClr val="002060"/>
                </a:solidFill>
                <a:latin typeface="Bookman Old Style" pitchFamily="18" charset="0"/>
              </a:rPr>
              <a:t>, В. П.</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Техносферная безопасность. Введение в направление образования</a:t>
            </a:r>
            <a:r>
              <a:rPr lang="ru-RU" sz="1600" dirty="0">
                <a:solidFill>
                  <a:srgbClr val="002060"/>
                </a:solidFill>
                <a:latin typeface="Bookman Old Style" pitchFamily="18" charset="0"/>
              </a:rPr>
              <a:t> [Текст] : учебное пособие* / В. П. Дмитренко, Е. М. </a:t>
            </a:r>
            <a:r>
              <a:rPr lang="ru-RU" sz="1600" dirty="0" err="1">
                <a:solidFill>
                  <a:srgbClr val="002060"/>
                </a:solidFill>
                <a:latin typeface="Bookman Old Style" pitchFamily="18" charset="0"/>
              </a:rPr>
              <a:t>Мессинева</a:t>
            </a:r>
            <a:r>
              <a:rPr lang="ru-RU" sz="1600" dirty="0">
                <a:solidFill>
                  <a:srgbClr val="002060"/>
                </a:solidFill>
                <a:latin typeface="Bookman Old Style" pitchFamily="18" charset="0"/>
              </a:rPr>
              <a:t>, А. Г. Фетисов. - Москва : ИНФРА-М, 2016. - 134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673125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Анализируются проблемы методологии и логики научного познания, сопоставляются классический и неклассический образы науки, классический и неклассический подходы к решению основных проблем научного познания, раскрываются методологические основы современной синергетической теории и универсального эволюционизма, показана критика и даже самокритика такого особого направления, как "философия науки" от О. Конта до И. </a:t>
            </a:r>
            <a:r>
              <a:rPr lang="ru-RU" sz="1200" dirty="0" err="1">
                <a:solidFill>
                  <a:srgbClr val="002060"/>
                </a:solidFill>
                <a:latin typeface="Bookman Old Style" pitchFamily="18" charset="0"/>
              </a:rPr>
              <a:t>Лакатоса</a:t>
            </a:r>
            <a:r>
              <a:rPr lang="ru-RU" sz="1200" dirty="0">
                <a:solidFill>
                  <a:srgbClr val="002060"/>
                </a:solidFill>
                <a:latin typeface="Bookman Old Style" pitchFamily="18" charset="0"/>
              </a:rPr>
              <a:t>. Особое внимание уделено становлению социальных и гуманитарных наук, критериям научности в области социальных наук, проблеме соотношений объяснения и понимания, знания и переживания в социально-гуманитарных науках. При выявлении методологического своеобразия социально-гуманитарного знания сделан акцент на специфике экономической науки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2530" name="Picture 2" descr="C:\Users\tretyakova-nv\Desktop\ВИРТУАЛЬНЫЕ ВЫСТАВКИ\ИЮЛЬ\Инфра-М. 19.07.16\Изображение 1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37224"/>
            <a:ext cx="4278353" cy="636012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4111"/>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Ю</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256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Мареева</a:t>
            </a:r>
            <a:r>
              <a:rPr lang="ru-RU" sz="1600" b="1" dirty="0">
                <a:solidFill>
                  <a:srgbClr val="002060"/>
                </a:solidFill>
                <a:latin typeface="Bookman Old Style" pitchFamily="18" charset="0"/>
              </a:rPr>
              <a:t>, Е.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Философия науки</a:t>
            </a:r>
            <a:r>
              <a:rPr lang="ru-RU" sz="1600" dirty="0">
                <a:solidFill>
                  <a:srgbClr val="002060"/>
                </a:solidFill>
                <a:latin typeface="Bookman Old Style" pitchFamily="18" charset="0"/>
              </a:rPr>
              <a:t> [Текст] : учебное пособие для аспирантов и соискателей* / Е. В. Мареева, С. Н. Мареев, А. Д. </a:t>
            </a:r>
            <a:r>
              <a:rPr lang="ru-RU" sz="1600" dirty="0" err="1">
                <a:solidFill>
                  <a:srgbClr val="002060"/>
                </a:solidFill>
                <a:latin typeface="Bookman Old Style" pitchFamily="18" charset="0"/>
              </a:rPr>
              <a:t>Майданский</a:t>
            </a:r>
            <a:r>
              <a:rPr lang="ru-RU" sz="1600" dirty="0">
                <a:solidFill>
                  <a:srgbClr val="002060"/>
                </a:solidFill>
                <a:latin typeface="Bookman Old Style" pitchFamily="18" charset="0"/>
              </a:rPr>
              <a:t>. - Москва : ИНФРА-М, 2016. - 332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89042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8616" name="Picture 8" descr="http://content.foto.mail.ru/mail/nika.moreva/13948/s-24329.jpg"/>
          <p:cNvPicPr>
            <a:picLocks noChangeAspect="1" noChangeArrowheads="1"/>
          </p:cNvPicPr>
          <p:nvPr/>
        </p:nvPicPr>
        <p:blipFill rotWithShape="1">
          <a:blip r:embed="rId3">
            <a:extLst>
              <a:ext uri="{28A0092B-C50C-407E-A947-70E740481C1C}">
                <a14:useLocalDpi xmlns:a14="http://schemas.microsoft.com/office/drawing/2010/main" val="0"/>
              </a:ext>
            </a:extLst>
          </a:blip>
          <a:srcRect l="3028" r="2123"/>
          <a:stretch/>
        </p:blipFill>
        <p:spPr bwMode="auto">
          <a:xfrm>
            <a:off x="-36513" y="0"/>
            <a:ext cx="918051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8" y="416858"/>
            <a:ext cx="912811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7. КУЛЬТУРА. НАУКА. ОБРАЗОВАНИЕ. ПЕЧАТЬ. СМИ. ИСКУССТВО</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545154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содержание, система и технологии обучения в аспирантуре, подготовка к самостоятельной научной деятельности, методология научного творчества, даются рекомендации по написанию, оформлению и защите кандидатской диссертации. Значительное внимание уделено подготовке аспиранта к работе на кафедре вуза, организации и планированию его жизни и деятельности. Для аспирантов и соискателей ученых степеней, а также для студентов, желающих посвятить себя научной и педагогической деятельности. </a:t>
            </a:r>
          </a:p>
        </p:txBody>
      </p:sp>
      <p:pic>
        <p:nvPicPr>
          <p:cNvPr id="7170" name="Picture 2" descr="C:\Users\tretyakova-nv\Desktop\ВИРТУАЛЬНЫЕ ВЫСТАВКИ\ИЮЛЬ\Инфра-М. 19.07.16\Изображение 0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9" y="234706"/>
            <a:ext cx="4316954" cy="636264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8550"/>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Ч</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344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Резник</a:t>
            </a:r>
            <a:r>
              <a:rPr lang="ru-RU" sz="1600" b="1" dirty="0">
                <a:solidFill>
                  <a:srgbClr val="002060"/>
                </a:solidFill>
                <a:latin typeface="Bookman Old Style" pitchFamily="18" charset="0"/>
              </a:rPr>
              <a:t>, С.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Аспирант вуза: технологии научного творчества и педагогической деятельности </a:t>
            </a:r>
            <a:r>
              <a:rPr lang="ru-RU" sz="1600" dirty="0">
                <a:solidFill>
                  <a:srgbClr val="002060"/>
                </a:solidFill>
                <a:latin typeface="Bookman Old Style" pitchFamily="18" charset="0"/>
              </a:rPr>
              <a:t>[Текст] : учебник* / С. Д. Резник. - 5-е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 Москва : ИНФРА-М, 2016. - 450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272995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49326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пособии представлен инновационный курс педагогики и психологии для подготовки магистров. В первой части рассматривается педагогика высшей школы, во второй – психология и в третьей – инновационная деятельность в образовательных системах. Большинство материалов имеют уникальный характер и служат дальнейшему развитию приобретенных студентами знаний, умений и навыков в области педагогики и психологии. Методологическую основу пособия составляют: новая концепция системного </a:t>
            </a:r>
            <a:r>
              <a:rPr lang="ru-RU" sz="1100" dirty="0" err="1">
                <a:solidFill>
                  <a:srgbClr val="002060"/>
                </a:solidFill>
                <a:latin typeface="Bookman Old Style" pitchFamily="18" charset="0"/>
              </a:rPr>
              <a:t>деятельностного</a:t>
            </a:r>
            <a:r>
              <a:rPr lang="ru-RU" sz="1100" dirty="0">
                <a:solidFill>
                  <a:srgbClr val="002060"/>
                </a:solidFill>
                <a:latin typeface="Bookman Old Style" pitchFamily="18" charset="0"/>
              </a:rPr>
              <a:t> подхода; теория и методика инновационной оценки эффективности и реального качества образования. Также обоснованы научные и методические основы дистанционного обучения, с инновационных позиций отражены гендерные аспекты обучения и др. Пособие содержит 13 тестовых и диагностических методик, которые могут быть использованы обучаемыми для самостоятельной работы. Учебное пособие предназначено для магистрантов, аспирантов первого года обучения и молодых преподавателей. Оно может быть полезным при повышении квалификации преподавателей вузов всех специализаций и направлений</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1026" name="Picture 2" descr="C:\Users\tretyakova-nv\Desktop\ВИРТУАЛЬНЫЕ ВЫСТАВКИ\ИЮЛЬ\Инфра-М. 19.07.16\Изображение 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41242"/>
            <a:ext cx="4237407" cy="635611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1242"/>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Ч</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375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Симонов</a:t>
            </a:r>
            <a:r>
              <a:rPr lang="ru-RU" sz="1600" b="1" dirty="0">
                <a:solidFill>
                  <a:srgbClr val="002060"/>
                </a:solidFill>
                <a:latin typeface="Bookman Old Style" pitchFamily="18" charset="0"/>
              </a:rPr>
              <a:t>, В. П.</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Педагогика и психология высшей школы. Инновационный курс для подготовки магистров </a:t>
            </a:r>
            <a:r>
              <a:rPr lang="ru-RU" sz="1600" dirty="0">
                <a:solidFill>
                  <a:srgbClr val="002060"/>
                </a:solidFill>
                <a:latin typeface="Bookman Old Style" pitchFamily="18" charset="0"/>
              </a:rPr>
              <a:t>[Текст] : учебное пособие* / В. П. Симонов. - Москва : Вузовский учебник : ИНФРА-М, 2016. - 320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61046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Пособие написано в соответствии с программой-минимум кандидатского экзамена по философии и методологии науки. Рассматриваются актуальные проблемы развития современной философии и методологии науки. На основе конструктивной методологии описываются особенности проектирования Парка высоких технологий Республики Беларусь, а также проекты применения МС ИСО 9000 в сфере образования и законотворчества. Даются рекомендации по написанию реферата в соответствии с авторским проектом "</a:t>
            </a:r>
            <a:r>
              <a:rPr lang="ru-RU" sz="1200" dirty="0" err="1">
                <a:solidFill>
                  <a:srgbClr val="002060"/>
                </a:solidFill>
                <a:latin typeface="Bookman Old Style" pitchFamily="18" charset="0"/>
              </a:rPr>
              <a:t>антиплагиат</a:t>
            </a:r>
            <a:r>
              <a:rPr lang="ru-RU" sz="1200" dirty="0">
                <a:solidFill>
                  <a:srgbClr val="002060"/>
                </a:solidFill>
                <a:latin typeface="Bookman Old Style" pitchFamily="18" charset="0"/>
              </a:rPr>
              <a:t>". Для аспирантов, магистрантов и соискателей ученой степени кандидата наук технических и экономических специальностей. </a:t>
            </a:r>
          </a:p>
        </p:txBody>
      </p:sp>
      <p:pic>
        <p:nvPicPr>
          <p:cNvPr id="14338" name="Picture 2" descr="C:\Users\tretyakova-nv\Desktop\ВИРТУАЛЬНЫЕ ВЫСТАВКИ\ИЮЛЬ\Инфра-М. 19.07.16\Изображение 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88450"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462213"/>
          </a:xfrm>
          <a:prstGeom prst="rect">
            <a:avLst/>
          </a:prstGeom>
          <a:noFill/>
        </p:spPr>
        <p:txBody>
          <a:bodyPr wrap="square" rtlCol="0">
            <a:spAutoFit/>
          </a:bodyPr>
          <a:lstStyle/>
          <a:p>
            <a:r>
              <a:rPr lang="ru-RU" sz="1400" b="1" dirty="0">
                <a:solidFill>
                  <a:srgbClr val="002060"/>
                </a:solidFill>
                <a:latin typeface="Bookman Old Style" pitchFamily="18" charset="0"/>
              </a:rPr>
              <a:t>Ч</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С 770</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 </a:t>
            </a:r>
            <a:r>
              <a:rPr lang="ru-RU" sz="1400" b="1" dirty="0" smtClean="0">
                <a:solidFill>
                  <a:srgbClr val="002060"/>
                </a:solidFill>
                <a:latin typeface="Bookman Old Style" pitchFamily="18" charset="0"/>
              </a:rPr>
              <a:t>       </a:t>
            </a:r>
            <a:r>
              <a:rPr lang="ru-RU" sz="1400" b="1" dirty="0" err="1" smtClean="0">
                <a:solidFill>
                  <a:srgbClr val="002060"/>
                </a:solidFill>
                <a:latin typeface="Bookman Old Style" pitchFamily="18" charset="0"/>
              </a:rPr>
              <a:t>Старжинский</a:t>
            </a:r>
            <a:r>
              <a:rPr lang="ru-RU" sz="1400" b="1" dirty="0">
                <a:solidFill>
                  <a:srgbClr val="002060"/>
                </a:solidFill>
                <a:latin typeface="Bookman Old Style" pitchFamily="18" charset="0"/>
              </a:rPr>
              <a:t>, В. П.</a:t>
            </a:r>
            <a:r>
              <a:rPr lang="ru-RU" sz="1400" dirty="0">
                <a:solidFill>
                  <a:srgbClr val="002060"/>
                </a:solidFill>
                <a:latin typeface="Bookman Old Style" pitchFamily="18" charset="0"/>
              </a:rPr>
              <a:t> </a:t>
            </a:r>
            <a:r>
              <a:rPr lang="ru-RU" sz="1400" b="1" dirty="0">
                <a:solidFill>
                  <a:srgbClr val="002060"/>
                </a:solidFill>
                <a:latin typeface="Bookman Old Style" pitchFamily="18" charset="0"/>
              </a:rPr>
              <a:t>Методология науки и инновационная деятельность </a:t>
            </a:r>
            <a:r>
              <a:rPr lang="ru-RU" sz="1400" dirty="0">
                <a:solidFill>
                  <a:srgbClr val="002060"/>
                </a:solidFill>
                <a:latin typeface="Bookman Old Style" pitchFamily="18" charset="0"/>
              </a:rPr>
              <a:t>[Текст] : пособие для аспирантов, магистрантов и соискателей ученой степени кандидата наук технических и экономических специальностей / В. П. </a:t>
            </a:r>
            <a:r>
              <a:rPr lang="ru-RU" sz="1400" dirty="0" err="1">
                <a:solidFill>
                  <a:srgbClr val="002060"/>
                </a:solidFill>
                <a:latin typeface="Bookman Old Style" pitchFamily="18" charset="0"/>
              </a:rPr>
              <a:t>Старжинский</a:t>
            </a:r>
            <a:r>
              <a:rPr lang="ru-RU" sz="1400" dirty="0">
                <a:solidFill>
                  <a:srgbClr val="002060"/>
                </a:solidFill>
                <a:latin typeface="Bookman Old Style" pitchFamily="18" charset="0"/>
              </a:rPr>
              <a:t>, В. В. </a:t>
            </a:r>
            <a:r>
              <a:rPr lang="ru-RU" sz="1400" dirty="0" err="1">
                <a:solidFill>
                  <a:srgbClr val="002060"/>
                </a:solidFill>
                <a:latin typeface="Bookman Old Style" pitchFamily="18" charset="0"/>
              </a:rPr>
              <a:t>Цепкало</a:t>
            </a:r>
            <a:r>
              <a:rPr lang="ru-RU" sz="1400" dirty="0">
                <a:solidFill>
                  <a:srgbClr val="002060"/>
                </a:solidFill>
                <a:latin typeface="Bookman Old Style" pitchFamily="18" charset="0"/>
              </a:rPr>
              <a:t>. - Минск : Новое знание ; Москва : ИНФРА-М, 2016. - 326 с.</a:t>
            </a:r>
            <a:endParaRPr lang="ru-RU" sz="14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400" b="1" dirty="0" smtClean="0">
                <a:solidFill>
                  <a:srgbClr val="002060"/>
                </a:solidFill>
                <a:latin typeface="Bookman Old Style" pitchFamily="18" charset="0"/>
              </a:rPr>
              <a:t>Издание </a:t>
            </a:r>
            <a:r>
              <a:rPr lang="ru-RU" sz="1400" b="1" dirty="0">
                <a:solidFill>
                  <a:srgbClr val="002060"/>
                </a:solidFill>
                <a:latin typeface="Bookman Old Style" pitchFamily="18" charset="0"/>
              </a:rPr>
              <a:t>находится в: </a:t>
            </a:r>
            <a:r>
              <a:rPr lang="ru-RU" sz="1400" b="1" dirty="0" err="1" smtClean="0">
                <a:solidFill>
                  <a:srgbClr val="002060"/>
                </a:solidFill>
                <a:latin typeface="Bookman Old Style" pitchFamily="18" charset="0"/>
              </a:rPr>
              <a:t>чз</a:t>
            </a:r>
            <a:r>
              <a:rPr lang="ru-RU" sz="1400" b="1" dirty="0" smtClean="0">
                <a:solidFill>
                  <a:srgbClr val="002060"/>
                </a:solidFill>
                <a:latin typeface="Bookman Old Style" pitchFamily="18" charset="0"/>
              </a:rPr>
              <a:t> </a:t>
            </a:r>
            <a:r>
              <a:rPr lang="ru-RU" sz="1400" b="1" dirty="0">
                <a:solidFill>
                  <a:srgbClr val="002060"/>
                </a:solidFill>
                <a:latin typeface="Bookman Old Style" pitchFamily="18" charset="0"/>
              </a:rPr>
              <a:t>(1</a:t>
            </a:r>
            <a:r>
              <a:rPr lang="ru-RU" sz="1400" b="1" dirty="0" smtClean="0">
                <a:solidFill>
                  <a:srgbClr val="002060"/>
                </a:solidFill>
                <a:latin typeface="Bookman Old Style" pitchFamily="18" charset="0"/>
              </a:rPr>
              <a:t>)</a:t>
            </a:r>
            <a:endParaRPr lang="ru-RU" sz="14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2994728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9640" name="Picture 8" descr="http://dic.academic.ru/pictures/wiki/files/67/Cornelis_de_Man_-_De_traankokerij_van_de_Amsterdamse_kamer_van_de_Noordse_Compagnie_op_Smerenbu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92" r="3718"/>
          <a:stretch/>
        </p:blipFill>
        <p:spPr bwMode="auto">
          <a:xfrm>
            <a:off x="-11463" y="0"/>
            <a:ext cx="9176266" cy="6876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4267" y="404664"/>
            <a:ext cx="9158266"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8. ОТРАСЛИ ПРОМЫШЛЕННОСТИ. ТЕХНОЛОГИЯ</a:t>
            </a:r>
          </a:p>
          <a:p>
            <a:pPr algn="ctr"/>
            <a:r>
              <a:rPr lang="ru-RU" sz="2000" b="1" dirty="0" smtClean="0">
                <a:solidFill>
                  <a:srgbClr val="C00000"/>
                </a:solidFill>
                <a:latin typeface="Bookman Old Style" pitchFamily="18" charset="0"/>
              </a:rPr>
              <a:t>ПЕРЕРАБОТКИ ПРОДУКЦИИ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742946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Изложена физическая сущность атмосферных явлений и процессов формирующих погоду и климат Земли. Рассмотрены состав строение и циркуляция атмосферы ее физические и химические свойства радиационный тепловой и водный режим; факторы и процессы </a:t>
            </a:r>
            <a:r>
              <a:rPr lang="ru-RU" sz="1200" dirty="0" err="1">
                <a:solidFill>
                  <a:srgbClr val="002060"/>
                </a:solidFill>
                <a:latin typeface="Bookman Old Style" pitchFamily="18" charset="0"/>
              </a:rPr>
              <a:t>климатообразования</a:t>
            </a:r>
            <a:r>
              <a:rPr lang="ru-RU" sz="1200" dirty="0">
                <a:solidFill>
                  <a:srgbClr val="002060"/>
                </a:solidFill>
                <a:latin typeface="Bookman Old Style" pitchFamily="18" charset="0"/>
              </a:rPr>
              <a:t> и причины изменения климата принципы классификации климата климаты Земли. Описана организация метеорологических наблюдений и международного сотрудничества в данной области. </a:t>
            </a:r>
          </a:p>
        </p:txBody>
      </p:sp>
      <p:pic>
        <p:nvPicPr>
          <p:cNvPr id="17410" name="Picture 2" descr="C:\Users\tretyakova-nv\Desktop\ВИРТУАЛЬНЫЕ ВЫСТАВКИ\ИЮЛЬ\Инфра-М. 19.07.16\Изображение 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8590"/>
            <a:ext cx="4320480" cy="636876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02274"/>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55</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324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Пиловец</a:t>
            </a:r>
            <a:r>
              <a:rPr lang="ru-RU" sz="1600" b="1" dirty="0">
                <a:solidFill>
                  <a:srgbClr val="002060"/>
                </a:solidFill>
                <a:latin typeface="Bookman Old Style" pitchFamily="18" charset="0"/>
              </a:rPr>
              <a:t>, Г.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Метеорология и климатология</a:t>
            </a:r>
            <a:r>
              <a:rPr lang="ru-RU" sz="1600" dirty="0">
                <a:solidFill>
                  <a:srgbClr val="002060"/>
                </a:solidFill>
                <a:latin typeface="Bookman Old Style" pitchFamily="18" charset="0"/>
              </a:rPr>
              <a:t> : учебное пособие* / Г. И. </a:t>
            </a:r>
            <a:r>
              <a:rPr lang="ru-RU" sz="1600" dirty="0" err="1">
                <a:solidFill>
                  <a:srgbClr val="002060"/>
                </a:solidFill>
                <a:latin typeface="Bookman Old Style" pitchFamily="18" charset="0"/>
              </a:rPr>
              <a:t>Пиловец</a:t>
            </a:r>
            <a:r>
              <a:rPr lang="ru-RU" sz="1600" dirty="0">
                <a:solidFill>
                  <a:srgbClr val="002060"/>
                </a:solidFill>
                <a:latin typeface="Bookman Old Style" pitchFamily="18" charset="0"/>
              </a:rPr>
              <a:t>. - Минск : Новое знание ; Москва : ИНФРА-М, 2015. - 398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771811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основные сведения о получении нефтепродуктов, эксплуатационных свойствах и методах оценки свойств топлив, смазочных материалов и технических жидкостей, используемых для автотракторной техники, Даны сведения об их сортах, марках, областях применения и рациональном использовании, указаны основные направления работы по повышению качества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7410" name="Picture 2" descr="C:\Users\tretyakova-nv\Desktop\ВИРТУАЛЬНЫЕ ВЫСТАВКИ\ИЮЛЬ\Инфра-М. 19.07.16\Изображение 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32" y="218863"/>
            <a:ext cx="4374860" cy="63404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662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270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Карташевич</a:t>
            </a:r>
            <a:r>
              <a:rPr lang="ru-RU" sz="1600" b="1" dirty="0">
                <a:solidFill>
                  <a:srgbClr val="002060"/>
                </a:solidFill>
                <a:latin typeface="Bookman Old Style" pitchFamily="18" charset="0"/>
              </a:rPr>
              <a:t>, А.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Топливо, смазочные материалы и технические жидкости </a:t>
            </a:r>
            <a:r>
              <a:rPr lang="ru-RU" sz="1600" dirty="0">
                <a:solidFill>
                  <a:srgbClr val="002060"/>
                </a:solidFill>
                <a:latin typeface="Bookman Old Style" pitchFamily="18" charset="0"/>
              </a:rPr>
              <a:t>: учебное пособие* / А. Н. </a:t>
            </a:r>
            <a:r>
              <a:rPr lang="ru-RU" sz="1600" dirty="0" err="1">
                <a:solidFill>
                  <a:srgbClr val="002060"/>
                </a:solidFill>
                <a:latin typeface="Bookman Old Style" pitchFamily="18" charset="0"/>
              </a:rPr>
              <a:t>Карташевич</a:t>
            </a:r>
            <a:r>
              <a:rPr lang="ru-RU" sz="1600" dirty="0">
                <a:solidFill>
                  <a:srgbClr val="002060"/>
                </a:solidFill>
                <a:latin typeface="Bookman Old Style" pitchFamily="18" charset="0"/>
              </a:rPr>
              <a:t>, В. С. </a:t>
            </a:r>
            <a:r>
              <a:rPr lang="ru-RU" sz="1600" dirty="0" err="1">
                <a:solidFill>
                  <a:srgbClr val="002060"/>
                </a:solidFill>
                <a:latin typeface="Bookman Old Style" pitchFamily="18" charset="0"/>
              </a:rPr>
              <a:t>Товстыка</a:t>
            </a:r>
            <a:r>
              <a:rPr lang="ru-RU" sz="1600" dirty="0">
                <a:solidFill>
                  <a:srgbClr val="002060"/>
                </a:solidFill>
                <a:latin typeface="Bookman Old Style" pitchFamily="18" charset="0"/>
              </a:rPr>
              <a:t>, А. В. Гордеенко ; ред. А. Н. </a:t>
            </a:r>
            <a:r>
              <a:rPr lang="ru-RU" sz="1600" dirty="0" err="1">
                <a:solidFill>
                  <a:srgbClr val="002060"/>
                </a:solidFill>
                <a:latin typeface="Bookman Old Style" pitchFamily="18" charset="0"/>
              </a:rPr>
              <a:t>Карташевич</a:t>
            </a:r>
            <a:r>
              <a:rPr lang="ru-RU" sz="1600" dirty="0">
                <a:solidFill>
                  <a:srgbClr val="002060"/>
                </a:solidFill>
                <a:latin typeface="Bookman Old Style" pitchFamily="18" charset="0"/>
              </a:rPr>
              <a:t>. - Минск : Новое знание ; Москва : ИНФРА-М, 2015. - 420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3401061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включает основные теоретические положения и обоснования технологических процессов производства солода, солодовых экстрактов и концентратов, экстрактов из лекарственных трав, безалкогольных и алкогольных напитков, соков, морсов, настоев, ароматных спиртов и т.д</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482" name="Picture 2" descr="C:\Users\tretyakova-nv\Desktop\ВИРТУАЛЬНЫЕ ВЫСТАВКИ\ИЮЛЬ\Инфра-М. 19.07.16\Изображение 1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66" y="260647"/>
            <a:ext cx="4080293" cy="631205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60646"/>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660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Домарецкий</a:t>
            </a:r>
            <a:r>
              <a:rPr lang="ru-RU" sz="1600" b="1" dirty="0">
                <a:solidFill>
                  <a:srgbClr val="002060"/>
                </a:solidFill>
                <a:latin typeface="Bookman Old Style" pitchFamily="18" charset="0"/>
              </a:rPr>
              <a:t>, В.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Технология экстрактов, концентратов и напитков из растительного сырья </a:t>
            </a:r>
            <a:r>
              <a:rPr lang="ru-RU" sz="1600" dirty="0">
                <a:solidFill>
                  <a:srgbClr val="002060"/>
                </a:solidFill>
                <a:latin typeface="Bookman Old Style" pitchFamily="18" charset="0"/>
              </a:rPr>
              <a:t>: учебное пособие* / В. А. </a:t>
            </a:r>
            <a:r>
              <a:rPr lang="ru-RU" sz="1600" dirty="0" err="1">
                <a:solidFill>
                  <a:srgbClr val="002060"/>
                </a:solidFill>
                <a:latin typeface="Bookman Old Style" pitchFamily="18" charset="0"/>
              </a:rPr>
              <a:t>Домарецкий</a:t>
            </a:r>
            <a:r>
              <a:rPr lang="ru-RU" sz="1600" dirty="0">
                <a:solidFill>
                  <a:srgbClr val="002060"/>
                </a:solidFill>
                <a:latin typeface="Bookman Old Style" pitchFamily="18" charset="0"/>
              </a:rPr>
              <a:t>. - Москва : ФОРУМ, 2015. - 443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225227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основы рабочих процессов, принцип действия, устройство и основные технические данные технологического оборудования перерабатывающих производств. Описание машин и аппаратов представлено в соответствии с общепринятой классификацией технологического оборудования перерабатывающей отрасли: оборудование для подготовки сельскохозяйственной продукции и полуфабрикатов к основным производственным операциям, оборудование для механической переработки сельскохозяйственной продукции и полуфабрикатов разделением и соединением, оборудование для проведения тепло- массообменных процессов, оборудование для </a:t>
            </a:r>
            <a:r>
              <a:rPr lang="ru-RU" sz="1200" dirty="0" err="1">
                <a:solidFill>
                  <a:srgbClr val="002060"/>
                </a:solidFill>
                <a:latin typeface="Bookman Old Style" pitchFamily="18" charset="0"/>
              </a:rPr>
              <a:t>фасования</a:t>
            </a:r>
            <a:r>
              <a:rPr lang="ru-RU" sz="1200" dirty="0">
                <a:solidFill>
                  <a:srgbClr val="002060"/>
                </a:solidFill>
                <a:latin typeface="Bookman Old Style" pitchFamily="18" charset="0"/>
              </a:rPr>
              <a:t> и упаковывания готовой продукции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ИЮЛЬ\Инфра-М. 19.07.16\Изображение 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5232"/>
            <a:ext cx="4320480" cy="636177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1"/>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О-224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Оборудование </a:t>
            </a:r>
            <a:r>
              <a:rPr lang="ru-RU" sz="1600" b="1" dirty="0">
                <a:solidFill>
                  <a:srgbClr val="002060"/>
                </a:solidFill>
                <a:latin typeface="Bookman Old Style" pitchFamily="18" charset="0"/>
              </a:rPr>
              <a:t>перерабатывающих производств</a:t>
            </a:r>
            <a:r>
              <a:rPr lang="ru-RU" sz="1600" dirty="0">
                <a:solidFill>
                  <a:srgbClr val="002060"/>
                </a:solidFill>
                <a:latin typeface="Bookman Old Style" pitchFamily="18" charset="0"/>
              </a:rPr>
              <a:t> : учебник* / А. А. Курочкин [и др.]. - Москва : ИНФРА-М, 2016. - 362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262712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Систематизированы биотехнологические основы переработки растительного сырья в области технологии ферментативной и микробной </a:t>
            </a:r>
            <a:r>
              <a:rPr lang="ru-RU" sz="1200" dirty="0" err="1">
                <a:solidFill>
                  <a:srgbClr val="002060"/>
                </a:solidFill>
                <a:latin typeface="Bookman Old Style" pitchFamily="18" charset="0"/>
              </a:rPr>
              <a:t>биоконверсии</a:t>
            </a:r>
            <a:r>
              <a:rPr lang="ru-RU" sz="1200" dirty="0">
                <a:solidFill>
                  <a:srgbClr val="002060"/>
                </a:solidFill>
                <a:latin typeface="Bookman Old Style" pitchFamily="18" charset="0"/>
              </a:rPr>
              <a:t>. Даны сведения о способах создания генетически модифицированных источников пищи и законодательном регулировании их применения. Рассмотрены наиболее значимые биотехнологические процессы и их использование в производстве продуктов питания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ИЮЛЬ\Инфра-М. 19.07.16\Изображение 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46" y="218862"/>
            <a:ext cx="4293362"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664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368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Пищевая </a:t>
            </a:r>
            <a:r>
              <a:rPr lang="ru-RU" sz="1600" b="1" dirty="0">
                <a:solidFill>
                  <a:srgbClr val="002060"/>
                </a:solidFill>
                <a:latin typeface="Bookman Old Style" pitchFamily="18" charset="0"/>
              </a:rPr>
              <a:t>биотехнология продуктов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из сырья растительного происхождения</a:t>
            </a:r>
            <a:r>
              <a:rPr lang="ru-RU" sz="1600" dirty="0">
                <a:solidFill>
                  <a:srgbClr val="002060"/>
                </a:solidFill>
                <a:latin typeface="Bookman Old Style" pitchFamily="18" charset="0"/>
              </a:rPr>
              <a:t> : учебник* / О. А. Неверова [и др.]. - Москва : ИНФРА-М, 2016. - 317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4276759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0664" name="Picture 8" descr="http://www.playcast.ru/uploads/2014/10/26/10360744.jpg"/>
          <p:cNvPicPr>
            <a:picLocks noChangeAspect="1" noChangeArrowheads="1"/>
          </p:cNvPicPr>
          <p:nvPr/>
        </p:nvPicPr>
        <p:blipFill rotWithShape="1">
          <a:blip r:embed="rId3">
            <a:extLst>
              <a:ext uri="{28A0092B-C50C-407E-A947-70E740481C1C}">
                <a14:useLocalDpi xmlns:a14="http://schemas.microsoft.com/office/drawing/2010/main" val="0"/>
              </a:ext>
            </a:extLst>
          </a:blip>
          <a:srcRect l="6945" r="3185" b="6711"/>
          <a:stretch/>
        </p:blipFill>
        <p:spPr bwMode="auto">
          <a:xfrm>
            <a:off x="11967" y="-7640"/>
            <a:ext cx="9123931" cy="6865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5533062"/>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44681" y="5582850"/>
            <a:ext cx="9180512"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9. ЯЗЫКОЗНАНИЕ. ЛИТЕРАТУРОВЕДЕНИЕ.</a:t>
            </a:r>
          </a:p>
          <a:p>
            <a:pPr algn="ctr"/>
            <a:r>
              <a:rPr lang="ru-RU" sz="2000" b="1" dirty="0" smtClean="0">
                <a:solidFill>
                  <a:srgbClr val="C00000"/>
                </a:solidFill>
                <a:latin typeface="Bookman Old Style" pitchFamily="18" charset="0"/>
              </a:rPr>
              <a:t>ХУДОЖЕСТВЕННАЯ ЛИТЕРАТУРА</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58456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384995"/>
          </a:xfrm>
          <a:prstGeom prst="rect">
            <a:avLst/>
          </a:prstGeom>
          <a:noFill/>
        </p:spPr>
        <p:txBody>
          <a:bodyPr wrap="square" rtlCol="0">
            <a:spAutoFit/>
          </a:bodyPr>
          <a:lstStyle/>
          <a:p>
            <a:pPr algn="ctr"/>
            <a:r>
              <a:rPr lang="ru-RU" sz="1200" b="1" dirty="0" smtClean="0">
                <a:solidFill>
                  <a:srgbClr val="002060"/>
                </a:solidFill>
                <a:latin typeface="Bookman Old Style" pitchFamily="18" charset="0"/>
              </a:rPr>
              <a:t>Аннотация: </a:t>
            </a:r>
            <a:r>
              <a:rPr lang="ru-RU" sz="1200" dirty="0">
                <a:solidFill>
                  <a:srgbClr val="002060"/>
                </a:solidFill>
                <a:latin typeface="Bookman Old Style" pitchFamily="18" charset="0"/>
              </a:rPr>
              <a:t>Учебное пособие предназначено для всех, кто интересуется практикой современного менеджмента, неотъемлемой частью которого является профессиональный уровень владения английским языком. Особое внимание уделяется развитию навыков делового письма; приводятся тексты, где рассматриваются основные сферы менеджмента и бизнес-коммуникаций. </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20482" name="Picture 2" descr="C:\Users\tretyakova-nv\Desktop\ВИРТУАЛЬНЫЕ ВЫСТАВКИ\ИЮЛЬ\Инфра-М. 19.07.16\Изображение 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85" y="196574"/>
            <a:ext cx="4161663" cy="640077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435"/>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42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957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Дюканова</a:t>
            </a:r>
            <a:r>
              <a:rPr lang="ru-RU" sz="1600" b="1" dirty="0">
                <a:solidFill>
                  <a:srgbClr val="002060"/>
                </a:solidFill>
                <a:latin typeface="Bookman Old Style" pitchFamily="18" charset="0"/>
              </a:rPr>
              <a:t>, Н.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Английский язык в менеджменте</a:t>
            </a:r>
            <a:r>
              <a:rPr lang="ru-RU" sz="1600" dirty="0">
                <a:solidFill>
                  <a:srgbClr val="002060"/>
                </a:solidFill>
                <a:latin typeface="Bookman Old Style" pitchFamily="18" charset="0"/>
              </a:rPr>
              <a:t> : учебное пособие* / Н. М. </a:t>
            </a:r>
            <a:r>
              <a:rPr lang="ru-RU" sz="1600" dirty="0" err="1">
                <a:solidFill>
                  <a:srgbClr val="002060"/>
                </a:solidFill>
                <a:latin typeface="Bookman Old Style" pitchFamily="18" charset="0"/>
              </a:rPr>
              <a:t>Дюканова</a:t>
            </a:r>
            <a:r>
              <a:rPr lang="ru-RU" sz="1600" dirty="0">
                <a:solidFill>
                  <a:srgbClr val="002060"/>
                </a:solidFill>
                <a:latin typeface="Bookman Old Style" pitchFamily="18" charset="0"/>
              </a:rPr>
              <a:t>. - Москва : ИНФРА-М, 2015. - 256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530940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даны теоретические материалы и практические задания к курсу "Русский язык и культура речи" с упражнениями к ним. Издание предназначено для студентов нефилологических факультетов университетов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ИЮЛЬ\Инфра-М. 19.07.16\Изображение 0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8" y="242500"/>
            <a:ext cx="4285117" cy="635485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1388"/>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482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382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Машина</a:t>
            </a:r>
            <a:r>
              <a:rPr lang="ru-RU" sz="1600" b="1" dirty="0">
                <a:solidFill>
                  <a:srgbClr val="002060"/>
                </a:solidFill>
                <a:latin typeface="Bookman Old Style" pitchFamily="18" charset="0"/>
              </a:rPr>
              <a:t>, О. Ю.</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Русский язык и культура речи </a:t>
            </a:r>
            <a:r>
              <a:rPr lang="ru-RU" sz="1600" dirty="0">
                <a:solidFill>
                  <a:srgbClr val="002060"/>
                </a:solidFill>
                <a:latin typeface="Bookman Old Style" pitchFamily="18" charset="0"/>
              </a:rPr>
              <a:t>: учебное пособие* / О. Ю. Машина. - 2-е изд. - Москва : РИОР : ИНФРА-М, 2016. - 167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941575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Уровень культуры во многом зависит от степени владения родным языком и речью, от умения общаться, уважая партнера. Особенно это актуально для людей, не имеющих филологического образования, а их - подавляющее большинство. Восполнить пробелы в культуре речи и призвана предлагаемая книга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ИЮЛЬ\Инфра-М. 19.07.16\Изображение 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86" y="186741"/>
            <a:ext cx="4221790" cy="642547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482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894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Русский </a:t>
            </a:r>
            <a:r>
              <a:rPr lang="ru-RU" sz="1600" b="1" dirty="0">
                <a:solidFill>
                  <a:srgbClr val="002060"/>
                </a:solidFill>
                <a:latin typeface="Bookman Old Style" pitchFamily="18" charset="0"/>
              </a:rPr>
              <a:t>язык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культура речи </a:t>
            </a:r>
            <a:r>
              <a:rPr lang="ru-RU" sz="1600" dirty="0">
                <a:solidFill>
                  <a:srgbClr val="002060"/>
                </a:solidFill>
                <a:latin typeface="Bookman Old Style" pitchFamily="18" charset="0"/>
              </a:rPr>
              <a:t>: учебник* / ред. О. Я. </a:t>
            </a:r>
            <a:r>
              <a:rPr lang="ru-RU" sz="1600" dirty="0" err="1">
                <a:solidFill>
                  <a:srgbClr val="002060"/>
                </a:solidFill>
                <a:latin typeface="Bookman Old Style" pitchFamily="18" charset="0"/>
              </a:rPr>
              <a:t>Гойхман</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2016. - 239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529507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http://kotoff.org/images/phocagallery/any_pics/paint_cats/098.jpg"/>
          <p:cNvPicPr>
            <a:picLocks noChangeAspect="1" noChangeArrowheads="1"/>
          </p:cNvPicPr>
          <p:nvPr/>
        </p:nvPicPr>
        <p:blipFill rotWithShape="1">
          <a:blip r:embed="rId3">
            <a:extLst>
              <a:ext uri="{28A0092B-C50C-407E-A947-70E740481C1C}">
                <a14:useLocalDpi xmlns:a14="http://schemas.microsoft.com/office/drawing/2010/main" val="0"/>
              </a:ext>
            </a:extLst>
          </a:blip>
          <a:srcRect t="2479" b="1517"/>
          <a:stretch/>
        </p:blipFill>
        <p:spPr bwMode="auto">
          <a:xfrm>
            <a:off x="-1" y="1"/>
            <a:ext cx="914399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70"/>
            <a:ext cx="9144000" cy="7762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1437" y="416858"/>
            <a:ext cx="9180513"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10. ЛИТЕРАТУРА УНИВЕРСАЛЬНОГО СОДЕРЖАНИЯ. БИОГРАФИИ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799288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32398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учебном пособии рассмотрены основы микробиологии и методы экологической биотехнологии в применении к практическим задачам, в том числе очистки воды, почвы, воздуха и сбраживания органических отходов, и в первую очередь, осадков сточных вод. Основное внимание уделено условиям жизнедеятельности клеток микроорганизмов в различных средах. При этом отмечается, что наибольший и устойчивый эффект очистки достигается при создании оптимальных условий культивирования аборигенной микрофлоры и фауны в очищаемых средах, в частности в загрязненных воде и почве. Интенсифицировать указанные процессы очистки возможно также одновременным применением физико-химических методов, в частности с использованием флотации. Необходимое сочетание биотехнологических и физико-химических методов определяется для конкретных условий очищаемых сред. Предназначено для студентов экологических специальностей технических университетов, изучающих курс «Основы микробиологии и биотехнологии</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13314" name="Picture 2" descr="C:\Users\tretyakova-nv\Desktop\ВИРТУАЛЬНЫЕ ВЫСТАВКИ\ИЮЛЬ\Инфра-М. 19.07.16\Изображение 0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23553"/>
            <a:ext cx="4292559" cy="637379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760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862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Ксенофонтов</a:t>
            </a:r>
            <a:r>
              <a:rPr lang="ru-RU" sz="1600" b="1" dirty="0">
                <a:solidFill>
                  <a:srgbClr val="002060"/>
                </a:solidFill>
                <a:latin typeface="Bookman Old Style" pitchFamily="18" charset="0"/>
              </a:rPr>
              <a:t>, Б.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Основы микробиологии и экологической биотехнологии</a:t>
            </a:r>
            <a:r>
              <a:rPr lang="ru-RU" sz="1600" dirty="0">
                <a:solidFill>
                  <a:srgbClr val="002060"/>
                </a:solidFill>
                <a:latin typeface="Bookman Old Style" pitchFamily="18" charset="0"/>
              </a:rPr>
              <a:t> [Текст] : учебное пособие* / Б. С. Ксенофонтов. - Москва : Форум : ИНФРА-М, 2015. - 220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92989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цитологические основы наследственности, закономерности менделевской генетики, хромосомная теория наследственности, основы молекулярной генетики и генной инженерии, закономерности наследования при отдаленной гибридизации, </a:t>
            </a:r>
            <a:r>
              <a:rPr lang="ru-RU" sz="1200" dirty="0" err="1">
                <a:solidFill>
                  <a:srgbClr val="002060"/>
                </a:solidFill>
                <a:latin typeface="Bookman Old Style" pitchFamily="18" charset="0"/>
              </a:rPr>
              <a:t>полиплодии</a:t>
            </a:r>
            <a:r>
              <a:rPr lang="ru-RU" sz="1200" dirty="0">
                <a:solidFill>
                  <a:srgbClr val="002060"/>
                </a:solidFill>
                <a:latin typeface="Bookman Old Style" pitchFamily="18" charset="0"/>
              </a:rPr>
              <a:t> и мутагенезе. Особое внимание уделено разделам, посвященным гетерозису и генетике популяций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ИЮЛЬ\Инфра-М. 19.07.16\Изображение 0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38" y="235481"/>
            <a:ext cx="4274502" cy="636187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6205"/>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907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Пухальский</a:t>
            </a:r>
            <a:r>
              <a:rPr lang="ru-RU" sz="1600" b="1" dirty="0">
                <a:solidFill>
                  <a:srgbClr val="002060"/>
                </a:solidFill>
                <a:latin typeface="Bookman Old Style" pitchFamily="18" charset="0"/>
              </a:rPr>
              <a:t>, В.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Введение в генетику </a:t>
            </a:r>
            <a:r>
              <a:rPr lang="ru-RU" sz="1600" dirty="0">
                <a:solidFill>
                  <a:srgbClr val="002060"/>
                </a:solidFill>
                <a:latin typeface="Bookman Old Style" pitchFamily="18" charset="0"/>
              </a:rPr>
              <a:t>: учебное пособие* / В. А. </a:t>
            </a:r>
            <a:r>
              <a:rPr lang="ru-RU" sz="1600" dirty="0" err="1">
                <a:solidFill>
                  <a:srgbClr val="002060"/>
                </a:solidFill>
                <a:latin typeface="Bookman Old Style" pitchFamily="18" charset="0"/>
              </a:rPr>
              <a:t>Пухальский</a:t>
            </a:r>
            <a:r>
              <a:rPr lang="ru-RU" sz="1600" dirty="0">
                <a:solidFill>
                  <a:srgbClr val="002060"/>
                </a:solidFill>
                <a:latin typeface="Bookman Old Style" pitchFamily="18" charset="0"/>
              </a:rPr>
              <a:t>. - Москва : ИНФРА-М, 2015. - 224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107142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содержится информация об ассортименте и сортименте растений для индивидуального аптекарского огорода, описываются их декоративные качества, приведены сроки цветения, сведения о применении. Данная информация поможет правильно подбирать место для каждого растения на участке и составлять композиции не только полезные, но и красивые, радующие глаз в течение всего весенне-летнего сезона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9458" name="Picture 2" descr="C:\Users\tretyakova-nv\Desktop\ВИРТУАЛЬНЫЕ ВЫСТАВКИ\ИЮЛЬ\Инфра-М. 19.07.16\Изображение 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33446"/>
            <a:ext cx="4317261" cy="636390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3446"/>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180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Маланкина</a:t>
            </a:r>
            <a:r>
              <a:rPr lang="ru-RU" sz="1600" b="1" dirty="0">
                <a:solidFill>
                  <a:srgbClr val="002060"/>
                </a:solidFill>
                <a:latin typeface="Bookman Old Style" pitchFamily="18" charset="0"/>
              </a:rPr>
              <a:t>, Е. Л.</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Лекарственные растения в декоративном садоводстве</a:t>
            </a:r>
            <a:r>
              <a:rPr lang="ru-RU" sz="1600" dirty="0">
                <a:solidFill>
                  <a:srgbClr val="002060"/>
                </a:solidFill>
                <a:latin typeface="Bookman Old Style" pitchFamily="18" charset="0"/>
              </a:rPr>
              <a:t> : учебное пособие* / Е. Л. </a:t>
            </a:r>
            <a:r>
              <a:rPr lang="ru-RU" sz="1600" dirty="0" err="1">
                <a:solidFill>
                  <a:srgbClr val="002060"/>
                </a:solidFill>
                <a:latin typeface="Bookman Old Style" pitchFamily="18" charset="0"/>
              </a:rPr>
              <a:t>Маланкина</a:t>
            </a:r>
            <a:r>
              <a:rPr lang="ru-RU" sz="1600" dirty="0">
                <a:solidFill>
                  <a:srgbClr val="002060"/>
                </a:solidFill>
                <a:latin typeface="Bookman Old Style" pitchFamily="18" charset="0"/>
              </a:rPr>
              <a:t>. - Москва : ИНФРА-М, 2015. - 239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9" name="Группа 8"/>
          <p:cNvGrpSpPr/>
          <p:nvPr/>
        </p:nvGrpSpPr>
        <p:grpSpPr>
          <a:xfrm>
            <a:off x="5450615" y="6237312"/>
            <a:ext cx="3600400" cy="504056"/>
            <a:chOff x="107504" y="5877272"/>
            <a:chExt cx="3600400" cy="504056"/>
          </a:xfrm>
        </p:grpSpPr>
        <p:sp>
          <p:nvSpPr>
            <p:cNvPr id="10" name="Прямоугольник 9"/>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2006315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3496" name="Picture 8" descr="http://ushistoryscene.com/wp-content/uploads/2015/03/CurrierIves-ProgressCentury-1024x712.jpg"/>
          <p:cNvPicPr>
            <a:picLocks noChangeAspect="1" noChangeArrowheads="1"/>
          </p:cNvPicPr>
          <p:nvPr/>
        </p:nvPicPr>
        <p:blipFill rotWithShape="1">
          <a:blip r:embed="rId3">
            <a:extLst>
              <a:ext uri="{28A0092B-C50C-407E-A947-70E740481C1C}">
                <a14:useLocalDpi xmlns:a14="http://schemas.microsoft.com/office/drawing/2010/main" val="0"/>
              </a:ext>
            </a:extLst>
          </a:blip>
          <a:srcRect r="13687" b="7807"/>
          <a:stretch/>
        </p:blipFill>
        <p:spPr bwMode="auto">
          <a:xfrm>
            <a:off x="30290" y="0"/>
            <a:ext cx="9076991"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295062"/>
            <a:ext cx="9144000" cy="829682"/>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5496" y="356463"/>
            <a:ext cx="910728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2. ТЕХНИЧЕСКИЕ НАУКИ. СТРОИТЕЛЬСТВО. АРХИТЕКТУРА. ГРАДОСТРОИТЕЛЬСТВО. ИНФОРМАЦИОННЫЕ ТЕХНОЛОГИИ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1744109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Практикум содержит теоретический материал и описания практических работ по начальному курсу </a:t>
            </a:r>
            <a:r>
              <a:rPr lang="ru-RU" sz="1200" dirty="0" err="1">
                <a:solidFill>
                  <a:srgbClr val="002060"/>
                </a:solidFill>
                <a:latin typeface="Bookman Old Style" pitchFamily="18" charset="0"/>
              </a:rPr>
              <a:t>Web</a:t>
            </a:r>
            <a:r>
              <a:rPr lang="ru-RU" sz="1200" dirty="0">
                <a:solidFill>
                  <a:srgbClr val="002060"/>
                </a:solidFill>
                <a:latin typeface="Bookman Old Style" pitchFamily="18" charset="0"/>
              </a:rPr>
              <a:t>-дизайна. Все работы снабжены подборкой тестовых заданий. </a:t>
            </a:r>
          </a:p>
        </p:txBody>
      </p:sp>
      <p:pic>
        <p:nvPicPr>
          <p:cNvPr id="18434" name="Picture 2" descr="C:\Users\tretyakova-nv\Desktop\ВИРТУАЛЬНЫЕ ВЫСТАВКИ\ИЮЛЬ\Инфра-М. 19.07.16\Изображение 0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333130"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004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191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Васильев</a:t>
            </a:r>
            <a:r>
              <a:rPr lang="ru-RU" sz="1600" b="1" dirty="0">
                <a:solidFill>
                  <a:srgbClr val="002060"/>
                </a:solidFill>
                <a:latin typeface="Bookman Old Style" pitchFamily="18" charset="0"/>
              </a:rPr>
              <a:t>, В.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Практикум по </a:t>
            </a:r>
            <a:r>
              <a:rPr lang="ru-RU" sz="1600" b="1" dirty="0" err="1">
                <a:solidFill>
                  <a:srgbClr val="002060"/>
                </a:solidFill>
                <a:latin typeface="Bookman Old Style" pitchFamily="18" charset="0"/>
              </a:rPr>
              <a:t>Web</a:t>
            </a:r>
            <a:r>
              <a:rPr lang="ru-RU" sz="1600" b="1" dirty="0">
                <a:solidFill>
                  <a:srgbClr val="002060"/>
                </a:solidFill>
                <a:latin typeface="Bookman Old Style" pitchFamily="18" charset="0"/>
              </a:rPr>
              <a:t>-технологиям</a:t>
            </a:r>
            <a:r>
              <a:rPr lang="ru-RU" sz="1600" dirty="0">
                <a:solidFill>
                  <a:srgbClr val="002060"/>
                </a:solidFill>
                <a:latin typeface="Bookman Old Style" pitchFamily="18" charset="0"/>
              </a:rPr>
              <a:t> : практикум / В. В. Васильев, Н. В. Сороколетова, Л. В. </a:t>
            </a:r>
            <a:r>
              <a:rPr lang="ru-RU" sz="1600" dirty="0" err="1">
                <a:solidFill>
                  <a:srgbClr val="002060"/>
                </a:solidFill>
                <a:latin typeface="Bookman Old Style" pitchFamily="18" charset="0"/>
              </a:rPr>
              <a:t>Хливненко</a:t>
            </a:r>
            <a:r>
              <a:rPr lang="ru-RU" sz="1600" dirty="0">
                <a:solidFill>
                  <a:srgbClr val="002060"/>
                </a:solidFill>
                <a:latin typeface="Bookman Old Style" pitchFamily="18" charset="0"/>
              </a:rPr>
              <a:t>. - Москва : ФОРУМ, 2015. - 413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63186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пособии рассмотрены основные вехи истории развития информационных технологий, вычислительной и компьютерной техники за рубежом и в России. Особое внимание уделено методологии научных исследований в области </a:t>
            </a:r>
            <a:r>
              <a:rPr lang="ru-RU" sz="1200" dirty="0" err="1">
                <a:solidFill>
                  <a:srgbClr val="002060"/>
                </a:solidFill>
                <a:latin typeface="Bookman Old Style" pitchFamily="18" charset="0"/>
              </a:rPr>
              <a:t>инфокоммуникаций</a:t>
            </a:r>
            <a:r>
              <a:rPr lang="ru-RU" sz="1200" dirty="0">
                <a:solidFill>
                  <a:srgbClr val="002060"/>
                </a:solidFill>
                <a:latin typeface="Bookman Old Style" pitchFamily="18" charset="0"/>
              </a:rPr>
              <a:t>. Представлены актуальные разделы разработки телекоммуникационных технологий в части мультимедийных сетей и сетевых операционных систем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21886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004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240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Введение </a:t>
            </a:r>
            <a:r>
              <a:rPr lang="ru-RU" sz="1600" b="1" dirty="0">
                <a:solidFill>
                  <a:srgbClr val="002060"/>
                </a:solidFill>
                <a:latin typeface="Bookman Old Style" pitchFamily="18" charset="0"/>
              </a:rPr>
              <a:t>в инфокоммуникационные</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технологии</a:t>
            </a:r>
            <a:r>
              <a:rPr lang="ru-RU" sz="1600" dirty="0">
                <a:solidFill>
                  <a:srgbClr val="002060"/>
                </a:solidFill>
                <a:latin typeface="Bookman Old Style" pitchFamily="18" charset="0"/>
              </a:rPr>
              <a:t> : учебное пособие* / Л. Г. Гагарина [и др.] ; ред. Л. Г. Гагарина. - Москва : Форум : ИНФРА-М, 2016. - 335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pic>
        <p:nvPicPr>
          <p:cNvPr id="1026" name="Picture 2" descr="C:\Users\tretyakova-nv\Desktop\ВИРТУАЛЬНЫЕ ВЫСТАВКИ\ИЮЛЬ\Инфра-М. 19.07.16\Изображение 0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7"/>
            <a:ext cx="4104456" cy="626791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9718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15888" y="0"/>
            <a:ext cx="9128111" cy="6858000"/>
            <a:chOff x="15888" y="0"/>
            <a:chExt cx="9128111" cy="685800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231913" y="548680"/>
              <a:ext cx="5204183" cy="954107"/>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800" b="1" dirty="0" smtClean="0">
                  <a:solidFill>
                    <a:srgbClr val="C00000"/>
                  </a:solidFill>
                  <a:latin typeface="Bookman Old Style" pitchFamily="18" charset="0"/>
                </a:rPr>
                <a:t>Издания распределены по разделам знаний:</a:t>
              </a:r>
              <a:endParaRPr lang="ru-RU" sz="2800" b="1" dirty="0">
                <a:solidFill>
                  <a:srgbClr val="C00000"/>
                </a:solidFill>
                <a:latin typeface="Bookman Old Style" pitchFamily="18" charset="0"/>
              </a:endParaRPr>
            </a:p>
          </p:txBody>
        </p:sp>
      </p:grpSp>
      <p:sp>
        <p:nvSpPr>
          <p:cNvPr id="2" name="Прямоугольник 1"/>
          <p:cNvSpPr/>
          <p:nvPr/>
        </p:nvSpPr>
        <p:spPr>
          <a:xfrm>
            <a:off x="467544" y="1723449"/>
            <a:ext cx="5544616" cy="4585871"/>
          </a:xfrm>
          <a:prstGeom prst="rect">
            <a:avLst/>
          </a:prstGeom>
        </p:spPr>
        <p:txBody>
          <a:bodyPr wrap="square">
            <a:spAutoFit/>
          </a:bodyPr>
          <a:lstStyle/>
          <a:p>
            <a:pPr marL="342900" indent="-342900">
              <a:buFont typeface="+mj-lt"/>
              <a:buAutoNum type="arabicPeriod"/>
            </a:pPr>
            <a:r>
              <a:rPr lang="ru-RU" sz="2000" b="1" dirty="0" smtClean="0">
                <a:solidFill>
                  <a:srgbClr val="C00000"/>
                </a:solidFill>
                <a:latin typeface="Bookman Old Style" pitchFamily="18" charset="0"/>
                <a:hlinkClick r:id="rId3" action="ppaction://hlinksldjump"/>
              </a:rPr>
              <a:t> </a:t>
            </a:r>
            <a:r>
              <a:rPr lang="ru-RU" sz="1600" b="1" dirty="0" smtClean="0">
                <a:solidFill>
                  <a:srgbClr val="002060"/>
                </a:solidFill>
                <a:latin typeface="Bookman Old Style" pitchFamily="18" charset="0"/>
                <a:hlinkClick r:id="rId3" action="ppaction://hlinksldjump"/>
              </a:rPr>
              <a:t>Естественные науки.</a:t>
            </a:r>
            <a:endParaRPr lang="ru-RU" sz="1600" b="1" dirty="0" smtClean="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hlinkClick r:id="rId4" action="ppaction://hlinksldjump"/>
              </a:rPr>
              <a:t> </a:t>
            </a:r>
            <a:r>
              <a:rPr lang="ru-RU" sz="1600" b="1" dirty="0" smtClean="0">
                <a:solidFill>
                  <a:srgbClr val="002060"/>
                </a:solidFill>
                <a:latin typeface="Bookman Old Style" pitchFamily="18" charset="0"/>
                <a:hlinkClick r:id="rId4" action="ppaction://hlinksldjump"/>
              </a:rPr>
              <a:t>Технические науки. Строительство. Архитектура.   Градостроительство. Информационные технологии.</a:t>
            </a:r>
            <a:endParaRPr lang="ru-RU" sz="1600" b="1" dirty="0" smtClean="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5" action="ppaction://hlinksldjump"/>
              </a:rPr>
              <a:t>Лесное </a:t>
            </a:r>
            <a:r>
              <a:rPr lang="ru-RU" sz="1600" b="1" dirty="0">
                <a:solidFill>
                  <a:srgbClr val="002060"/>
                </a:solidFill>
                <a:latin typeface="Bookman Old Style" pitchFamily="18" charset="0"/>
                <a:hlinkClick r:id="rId5" action="ppaction://hlinksldjump"/>
              </a:rPr>
              <a:t>хозяйство. Сельское хозяйство. </a:t>
            </a:r>
            <a:r>
              <a:rPr lang="ru-RU" sz="1600" b="1" dirty="0" smtClean="0">
                <a:solidFill>
                  <a:srgbClr val="002060"/>
                </a:solidFill>
                <a:latin typeface="Bookman Old Style" pitchFamily="18" charset="0"/>
                <a:hlinkClick r:id="rId5" action="ppaction://hlinksldjump"/>
              </a:rPr>
              <a:t>Ветеринария;</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rPr>
              <a:t>Медицина (0).</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6" action="ppaction://hlinksldjump"/>
              </a:rPr>
              <a:t>Экономика</a:t>
            </a:r>
            <a:r>
              <a:rPr lang="ru-RU" sz="1600" b="1" dirty="0">
                <a:solidFill>
                  <a:srgbClr val="002060"/>
                </a:solidFill>
                <a:latin typeface="Bookman Old Style" pitchFamily="18" charset="0"/>
                <a:hlinkClick r:id="rId6" action="ppaction://hlinksldjump"/>
              </a:rPr>
              <a:t>. Бухгалтерский учет. Управление </a:t>
            </a:r>
            <a:r>
              <a:rPr lang="ru-RU" sz="1600" b="1" dirty="0" smtClean="0">
                <a:solidFill>
                  <a:srgbClr val="002060"/>
                </a:solidFill>
                <a:latin typeface="Bookman Old Style" pitchFamily="18" charset="0"/>
                <a:hlinkClick r:id="rId6" action="ppaction://hlinksldjump"/>
              </a:rPr>
              <a:t>предприятием.</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7" action="ppaction://hlinksldjump"/>
              </a:rPr>
              <a:t>Общественные </a:t>
            </a:r>
            <a:r>
              <a:rPr lang="ru-RU" sz="1600" b="1" dirty="0">
                <a:solidFill>
                  <a:srgbClr val="002060"/>
                </a:solidFill>
                <a:latin typeface="Bookman Old Style" pitchFamily="18" charset="0"/>
                <a:hlinkClick r:id="rId7" action="ppaction://hlinksldjump"/>
              </a:rPr>
              <a:t>и гуманитарные </a:t>
            </a:r>
            <a:r>
              <a:rPr lang="ru-RU" sz="1600" b="1" dirty="0" smtClean="0">
                <a:solidFill>
                  <a:srgbClr val="002060"/>
                </a:solidFill>
                <a:latin typeface="Bookman Old Style" pitchFamily="18" charset="0"/>
                <a:hlinkClick r:id="rId7" action="ppaction://hlinksldjump"/>
              </a:rPr>
              <a:t>науки.</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8" action="ppaction://hlinksldjump"/>
              </a:rPr>
              <a:t>Культура</a:t>
            </a:r>
            <a:r>
              <a:rPr lang="ru-RU" sz="1600" b="1" dirty="0">
                <a:solidFill>
                  <a:srgbClr val="002060"/>
                </a:solidFill>
                <a:latin typeface="Bookman Old Style" pitchFamily="18" charset="0"/>
                <a:hlinkClick r:id="rId8" action="ppaction://hlinksldjump"/>
              </a:rPr>
              <a:t>. Науки. Образование. Печать. СМИ. </a:t>
            </a:r>
            <a:r>
              <a:rPr lang="ru-RU" sz="1600" b="1" dirty="0" smtClean="0">
                <a:solidFill>
                  <a:srgbClr val="002060"/>
                </a:solidFill>
                <a:latin typeface="Bookman Old Style" pitchFamily="18" charset="0"/>
                <a:hlinkClick r:id="rId8" action="ppaction://hlinksldjump"/>
              </a:rPr>
              <a:t>Искусство.</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hlinkClick r:id="rId9" action="ppaction://hlinksldjump"/>
              </a:rPr>
              <a:t> </a:t>
            </a:r>
            <a:r>
              <a:rPr lang="ru-RU" sz="1600" b="1" dirty="0" smtClean="0">
                <a:solidFill>
                  <a:srgbClr val="002060"/>
                </a:solidFill>
                <a:latin typeface="Bookman Old Style" pitchFamily="18" charset="0"/>
                <a:hlinkClick r:id="rId9" action="ppaction://hlinksldjump"/>
              </a:rPr>
              <a:t>Отрасли </a:t>
            </a:r>
            <a:r>
              <a:rPr lang="ru-RU" sz="1600" b="1" dirty="0">
                <a:solidFill>
                  <a:srgbClr val="002060"/>
                </a:solidFill>
                <a:latin typeface="Bookman Old Style" pitchFamily="18" charset="0"/>
                <a:hlinkClick r:id="rId9" action="ppaction://hlinksldjump"/>
              </a:rPr>
              <a:t>промышленности. Технология переработки </a:t>
            </a:r>
            <a:r>
              <a:rPr lang="ru-RU" sz="1600" b="1" dirty="0" smtClean="0">
                <a:solidFill>
                  <a:srgbClr val="002060"/>
                </a:solidFill>
                <a:latin typeface="Bookman Old Style" pitchFamily="18" charset="0"/>
                <a:hlinkClick r:id="rId9" action="ppaction://hlinksldjump"/>
              </a:rPr>
              <a:t>продукции.</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hlinkClick r:id="rId10" action="ppaction://hlinksldjump"/>
              </a:rPr>
              <a:t>Языкознание</a:t>
            </a:r>
            <a:r>
              <a:rPr lang="ru-RU" sz="1600" b="1" dirty="0">
                <a:solidFill>
                  <a:srgbClr val="002060"/>
                </a:solidFill>
                <a:latin typeface="Bookman Old Style" pitchFamily="18" charset="0"/>
                <a:hlinkClick r:id="rId10" action="ppaction://hlinksldjump"/>
              </a:rPr>
              <a:t>. Литературоведение. Художественная </a:t>
            </a:r>
            <a:r>
              <a:rPr lang="ru-RU" sz="1600" b="1" dirty="0" smtClean="0">
                <a:solidFill>
                  <a:srgbClr val="002060"/>
                </a:solidFill>
                <a:latin typeface="Bookman Old Style" pitchFamily="18" charset="0"/>
                <a:hlinkClick r:id="rId10" action="ppaction://hlinksldjump"/>
              </a:rPr>
              <a:t>литература.</a:t>
            </a:r>
            <a:endParaRPr lang="ru-RU" sz="1600" b="1" dirty="0">
              <a:solidFill>
                <a:srgbClr val="002060"/>
              </a:solidFill>
              <a:latin typeface="Bookman Old Style" pitchFamily="18" charset="0"/>
            </a:endParaRPr>
          </a:p>
          <a:p>
            <a:pPr marL="342900" indent="-342900">
              <a:buFont typeface="+mj-lt"/>
              <a:buAutoNum type="arabicPeriod"/>
            </a:pPr>
            <a:r>
              <a:rPr lang="ru-RU" sz="1600" b="1" dirty="0" smtClean="0">
                <a:solidFill>
                  <a:srgbClr val="C00000"/>
                </a:solidFill>
                <a:latin typeface="Bookman Old Style" pitchFamily="18" charset="0"/>
              </a:rPr>
              <a:t> </a:t>
            </a:r>
            <a:r>
              <a:rPr lang="ru-RU" sz="1600" b="1" dirty="0" smtClean="0">
                <a:solidFill>
                  <a:srgbClr val="002060"/>
                </a:solidFill>
                <a:latin typeface="Bookman Old Style" pitchFamily="18" charset="0"/>
              </a:rPr>
              <a:t>Литература </a:t>
            </a:r>
            <a:r>
              <a:rPr lang="ru-RU" sz="1600" b="1" dirty="0">
                <a:solidFill>
                  <a:srgbClr val="002060"/>
                </a:solidFill>
                <a:latin typeface="Bookman Old Style" pitchFamily="18" charset="0"/>
              </a:rPr>
              <a:t>универсального содержания. </a:t>
            </a:r>
            <a:r>
              <a:rPr lang="ru-RU" sz="1600" b="1" smtClean="0">
                <a:solidFill>
                  <a:srgbClr val="002060"/>
                </a:solidFill>
                <a:latin typeface="Bookman Old Style" pitchFamily="18" charset="0"/>
              </a:rPr>
              <a:t>Биографии (0).</a:t>
            </a:r>
            <a:endParaRPr lang="ru-RU" sz="1600" b="1" dirty="0">
              <a:solidFill>
                <a:srgbClr val="002060"/>
              </a:solidFill>
              <a:latin typeface="Bookman Old Style" pitchFamily="18" charset="0"/>
            </a:endParaRPr>
          </a:p>
        </p:txBody>
      </p:sp>
      <p:pic>
        <p:nvPicPr>
          <p:cNvPr id="8" name="Picture 10" descr="http://www.jumpintoabook.com/wp-content/uploads/2013/01/book-pile.png"/>
          <p:cNvPicPr>
            <a:picLocks noChangeAspect="1" noChangeArrowheads="1"/>
          </p:cNvPicPr>
          <p:nvPr/>
        </p:nvPicPr>
        <p:blipFill rotWithShape="1">
          <a:blip r:embed="rId11">
            <a:extLst>
              <a:ext uri="{28A0092B-C50C-407E-A947-70E740481C1C}">
                <a14:useLocalDpi xmlns:a14="http://schemas.microsoft.com/office/drawing/2010/main" val="0"/>
              </a:ext>
            </a:extLst>
          </a:blip>
          <a:srcRect l="18066" r="13157"/>
          <a:stretch/>
        </p:blipFill>
        <p:spPr bwMode="auto">
          <a:xfrm flipH="1">
            <a:off x="5618382" y="188640"/>
            <a:ext cx="3418114"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64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Книга посвящена вопросам обеспечения информационной безопасности ЭВМ, систем и сетей. Отдельное внимание уделено вопросам безопасности систем CAD/CAM/CALS/PLM</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9938" name="Picture 2" descr="C:\Users\tretyakova-nv\Desktop\ВИРТУАЛЬНЫЕ ВЫСТАВКИ\ИЮЛЬ\Инфра-М. 19.07.16\Изображение.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48472"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004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543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Глинская</a:t>
            </a:r>
            <a:r>
              <a:rPr lang="ru-RU" sz="1600" b="1" dirty="0">
                <a:solidFill>
                  <a:srgbClr val="002060"/>
                </a:solidFill>
                <a:latin typeface="Bookman Old Style" pitchFamily="18" charset="0"/>
              </a:rPr>
              <a:t>, Е.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Информационная безопасность конструкций ЭВМ и систем</a:t>
            </a:r>
            <a:r>
              <a:rPr lang="ru-RU" sz="1600" dirty="0">
                <a:solidFill>
                  <a:srgbClr val="002060"/>
                </a:solidFill>
                <a:latin typeface="Bookman Old Style" pitchFamily="18" charset="0"/>
              </a:rPr>
              <a:t> : учебное пособие* / Е. В. Глинская, Н. В. </a:t>
            </a:r>
            <a:r>
              <a:rPr lang="ru-RU" sz="1600" dirty="0" err="1">
                <a:solidFill>
                  <a:srgbClr val="002060"/>
                </a:solidFill>
                <a:latin typeface="Bookman Old Style" pitchFamily="18" charset="0"/>
              </a:rPr>
              <a:t>Чичварин</a:t>
            </a:r>
            <a:r>
              <a:rPr lang="ru-RU" sz="1600" dirty="0">
                <a:solidFill>
                  <a:srgbClr val="002060"/>
                </a:solidFill>
                <a:latin typeface="Bookman Old Style" pitchFamily="18" charset="0"/>
              </a:rPr>
              <a:t>. - Москва : ИНФРА-М, 2016. - 116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smtClean="0">
                <a:solidFill>
                  <a:srgbClr val="002060"/>
                </a:solidFill>
                <a:latin typeface="Bookman Old Style" pitchFamily="18" charset="0"/>
              </a:rPr>
              <a:t>чз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991357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28551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50" dirty="0">
                <a:solidFill>
                  <a:srgbClr val="002060"/>
                </a:solidFill>
                <a:latin typeface="Bookman Old Style" pitchFamily="18" charset="0"/>
              </a:rPr>
              <a:t>Учебник ориентирован на базовую подготовку студентов различных инженерных специальностей в области САПР. В нем рассматриваются конструкторское проектирование и создание геометрических моделей изделий, т.е. системы конструкторского проектирования, называемые системами CAD (</a:t>
            </a:r>
            <a:r>
              <a:rPr lang="ru-RU" sz="1150" dirty="0" err="1">
                <a:solidFill>
                  <a:srgbClr val="002060"/>
                </a:solidFill>
                <a:latin typeface="Bookman Old Style" pitchFamily="18" charset="0"/>
              </a:rPr>
              <a:t>Computer</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Aided</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Design</a:t>
            </a:r>
            <a:r>
              <a:rPr lang="ru-RU" sz="1150" dirty="0">
                <a:solidFill>
                  <a:srgbClr val="002060"/>
                </a:solidFill>
                <a:latin typeface="Bookman Old Style" pitchFamily="18" charset="0"/>
              </a:rPr>
              <a:t>). Представлены также системы для расчетов и инженерного анализа САЕ (</a:t>
            </a:r>
            <a:r>
              <a:rPr lang="ru-RU" sz="1150" dirty="0" err="1">
                <a:solidFill>
                  <a:srgbClr val="002060"/>
                </a:solidFill>
                <a:latin typeface="Bookman Old Style" pitchFamily="18" charset="0"/>
              </a:rPr>
              <a:t>Computer</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Aided</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Engineering</a:t>
            </a:r>
            <a:r>
              <a:rPr lang="ru-RU" sz="1150" dirty="0">
                <a:solidFill>
                  <a:srgbClr val="002060"/>
                </a:solidFill>
                <a:latin typeface="Bookman Old Style" pitchFamily="18" charset="0"/>
              </a:rPr>
              <a:t>); системы автоматизации технологической подготовки производства САМ (</a:t>
            </a:r>
            <a:r>
              <a:rPr lang="ru-RU" sz="1150" dirty="0" err="1">
                <a:solidFill>
                  <a:srgbClr val="002060"/>
                </a:solidFill>
                <a:latin typeface="Bookman Old Style" pitchFamily="18" charset="0"/>
              </a:rPr>
              <a:t>Computer</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Aided</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Manufacturing</a:t>
            </a:r>
            <a:r>
              <a:rPr lang="ru-RU" sz="1150" dirty="0">
                <a:solidFill>
                  <a:srgbClr val="002060"/>
                </a:solidFill>
                <a:latin typeface="Bookman Old Style" pitchFamily="18" charset="0"/>
              </a:rPr>
              <a:t>); системы управления проектными данными PDM (</a:t>
            </a:r>
            <a:r>
              <a:rPr lang="ru-RU" sz="1150" dirty="0" err="1">
                <a:solidFill>
                  <a:srgbClr val="002060"/>
                </a:solidFill>
                <a:latin typeface="Bookman Old Style" pitchFamily="18" charset="0"/>
              </a:rPr>
              <a:t>Product</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Data</a:t>
            </a:r>
            <a:r>
              <a:rPr lang="ru-RU" sz="1150" dirty="0">
                <a:solidFill>
                  <a:srgbClr val="002060"/>
                </a:solidFill>
                <a:latin typeface="Bookman Old Style" pitchFamily="18" charset="0"/>
              </a:rPr>
              <a:t> </a:t>
            </a:r>
            <a:r>
              <a:rPr lang="ru-RU" sz="1150" dirty="0" err="1">
                <a:solidFill>
                  <a:srgbClr val="002060"/>
                </a:solidFill>
                <a:latin typeface="Bookman Old Style" pitchFamily="18" charset="0"/>
              </a:rPr>
              <a:t>Management</a:t>
            </a:r>
            <a:r>
              <a:rPr lang="ru-RU" sz="1150" dirty="0">
                <a:solidFill>
                  <a:srgbClr val="002060"/>
                </a:solidFill>
                <a:latin typeface="Bookman Old Style" pitchFamily="18" charset="0"/>
              </a:rPr>
              <a:t>), предназначенные для координации работы систем CAD, CAE, CAM. Значительное место занимают основные виды обеспечения САПР — техническое, математическое, программное, лингвистическое и информационное. Для студентов высших технических учебных заведений. Может быть полезен аспирантам и работникам промышленности, использующим методы и средства САПР</a:t>
            </a:r>
            <a:r>
              <a:rPr lang="ru-RU" sz="1150" dirty="0" smtClean="0">
                <a:solidFill>
                  <a:srgbClr val="002060"/>
                </a:solidFill>
                <a:latin typeface="Bookman Old Style" pitchFamily="18" charset="0"/>
              </a:rPr>
              <a:t>.</a:t>
            </a:r>
            <a:endParaRPr lang="ru-RU" sz="1150" dirty="0">
              <a:solidFill>
                <a:srgbClr val="002060"/>
              </a:solidFill>
              <a:latin typeface="Bookman Old Style" pitchFamily="18" charset="0"/>
            </a:endParaRPr>
          </a:p>
        </p:txBody>
      </p:sp>
      <p:pic>
        <p:nvPicPr>
          <p:cNvPr id="5122" name="Picture 2" descr="C:\Users\tretyakova-nv\Desktop\ВИРТУАЛЬНЫЕ ВЫСТАВКИ\ИЮЛЬ\Инфра-М. 19.07.16\Изображение 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8" y="218862"/>
            <a:ext cx="4332121"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004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О-753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Основы </a:t>
            </a:r>
            <a:r>
              <a:rPr lang="ru-RU" sz="1600" b="1" dirty="0">
                <a:solidFill>
                  <a:srgbClr val="002060"/>
                </a:solidFill>
                <a:latin typeface="Bookman Old Style" pitchFamily="18" charset="0"/>
              </a:rPr>
              <a:t>автоматизированного проектирования</a:t>
            </a:r>
            <a:r>
              <a:rPr lang="ru-RU" sz="1600" dirty="0">
                <a:solidFill>
                  <a:srgbClr val="002060"/>
                </a:solidFill>
                <a:latin typeface="Bookman Old Style" pitchFamily="18" charset="0"/>
              </a:rPr>
              <a:t> [Текст] : учебник* / А. Н. Божко [и др.] ; ред. А. П. Карпенко. - Москва : ИНФРА-М, 2015. - 328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54144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Настоящее учебное пособие подготовлено на основе конспекта одноименного курса лекций, читавшихся в течение ряда лет одним из авторов студентам специальности «Безопасность технологических процессов и производств» Российского государственного университета нефти и газа имени И.М. Губкина. В курсе отражены три основных направления, связанные с техногенной безопасностью и технологическими рисками, – элементы теории надёжности, элементы общей теории риска и основы страховой математики. </a:t>
            </a:r>
          </a:p>
        </p:txBody>
      </p:sp>
      <p:pic>
        <p:nvPicPr>
          <p:cNvPr id="1026" name="Picture 2" descr="C:\Users\tretyakova-nv\Desktop\ВИРТУАЛЬНЫЕ ВЫСТАВКИ\ИЮЛЬ\Инфра-М. 19.07.16\Изображение 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20" y="218862"/>
            <a:ext cx="4385692"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1387"/>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944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Рыков</a:t>
            </a:r>
            <a:r>
              <a:rPr lang="ru-RU" sz="1600" b="1" dirty="0">
                <a:solidFill>
                  <a:srgbClr val="002060"/>
                </a:solidFill>
                <a:latin typeface="Bookman Old Style" pitchFamily="18" charset="0"/>
              </a:rPr>
              <a:t>, В.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Надежность технических систем и техногенный риск</a:t>
            </a:r>
            <a:r>
              <a:rPr lang="ru-RU" sz="1600" dirty="0">
                <a:solidFill>
                  <a:srgbClr val="002060"/>
                </a:solidFill>
                <a:latin typeface="Bookman Old Style" pitchFamily="18" charset="0"/>
              </a:rPr>
              <a:t> : учебное пособие* / В. В. Рыков, В. Ю. Иткин. - Москва : ИНФРА-М, 2016. - 192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68254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6726" y="3429000"/>
            <a:ext cx="4752528"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rPr>
              <a:t>Учебное пособие включает специально подобранные работы, позволяющие усвоить и закрепить знания, полученные при изучении теоретических разделов курса «Специализированный подвижной состав автотранспорта и погрузочно-разгрузочные устройства</a:t>
            </a:r>
            <a:r>
              <a:rPr lang="ru-RU" sz="1200" dirty="0" smtClean="0">
                <a:solidFill>
                  <a:srgbClr val="002060"/>
                </a:solidFill>
              </a:rPr>
              <a:t>».</a:t>
            </a:r>
            <a:endParaRPr lang="ru-RU" sz="1200" dirty="0">
              <a:solidFill>
                <a:srgbClr val="002060"/>
              </a:solidFill>
              <a:latin typeface="Bookman Old Style" pitchFamily="18" charset="0"/>
            </a:endParaRPr>
          </a:p>
        </p:txBody>
      </p:sp>
      <p:pic>
        <p:nvPicPr>
          <p:cNvPr id="20482" name="Picture 2" descr="C:\Users\tretyakova-nv\Desktop\ВИРТУАЛЬНЫЕ ВЫСТАВКИ\ИЮЛЬ\Инфра-М. 19.07.16\Изображение 0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2131"/>
            <a:ext cx="4320480" cy="629373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88640"/>
            <a:ext cx="4896544" cy="2400657"/>
          </a:xfrm>
          <a:prstGeom prst="rect">
            <a:avLst/>
          </a:prstGeom>
          <a:noFill/>
        </p:spPr>
        <p:txBody>
          <a:bodyPr wrap="square" rtlCol="0">
            <a:spAutoFit/>
          </a:bodyPr>
          <a:lstStyle/>
          <a:p>
            <a:r>
              <a:rPr lang="ru-RU" sz="1500" b="1" dirty="0">
                <a:solidFill>
                  <a:srgbClr val="002060"/>
                </a:solidFill>
                <a:latin typeface="Bookman Old Style" pitchFamily="18" charset="0"/>
              </a:rPr>
              <a:t>621.8</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Х 227</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Харченко</a:t>
            </a:r>
            <a:r>
              <a:rPr lang="ru-RU" sz="1500" b="1" dirty="0">
                <a:solidFill>
                  <a:srgbClr val="002060"/>
                </a:solidFill>
                <a:latin typeface="Bookman Old Style" pitchFamily="18" charset="0"/>
              </a:rPr>
              <a:t>, А. О.</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Специализированный подвижной состав автотранспорта и погрузочно-разгрузочные устройства. Практикум</a:t>
            </a:r>
            <a:r>
              <a:rPr lang="ru-RU" sz="1500" dirty="0">
                <a:solidFill>
                  <a:srgbClr val="002060"/>
                </a:solidFill>
                <a:latin typeface="Bookman Old Style" pitchFamily="18" charset="0"/>
              </a:rPr>
              <a:t> : учебное пособие* / А. О. Харченко, Л. А. Кияшко, Л. И. </a:t>
            </a:r>
            <a:r>
              <a:rPr lang="ru-RU" sz="1500" dirty="0" err="1">
                <a:solidFill>
                  <a:srgbClr val="002060"/>
                </a:solidFill>
                <a:latin typeface="Bookman Old Style" pitchFamily="18" charset="0"/>
              </a:rPr>
              <a:t>Соустова</a:t>
            </a:r>
            <a:r>
              <a:rPr lang="ru-RU" sz="1500" dirty="0">
                <a:solidFill>
                  <a:srgbClr val="002060"/>
                </a:solidFill>
                <a:latin typeface="Bookman Old Style" pitchFamily="18" charset="0"/>
              </a:rPr>
              <a:t>. - Москва : Вузовский учебник : ИНФРА-М, 2016. - 127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3000777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изложены основные сведения о природе грунтов, рассмотрены физические, химические и механические свойства, классификационные и расчетные показатели грунтов. Дан анализ основных закономерностей механики грунтов и распределения напряжений и деформаций в грунтах и их изменений во времени. Особое внимание уделено основным положениям расчетного аппарата и расчетным схемам. Описаны методы расчета устойчивости сооружений, откосов и грунтовых массивов за подпорными стенами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7890" name="Picture 2" descr="C:\Users\tretyakova-nv\Desktop\ВИРТУАЛЬНЫЕ ВЫСТАВКИ\ИЮЛЬ\Инфра-М. 19.07.16\Изображение 1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45040"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044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624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177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Абуханов</a:t>
            </a:r>
            <a:r>
              <a:rPr lang="ru-RU" sz="1600" b="1" dirty="0">
                <a:solidFill>
                  <a:srgbClr val="002060"/>
                </a:solidFill>
                <a:latin typeface="Bookman Old Style" pitchFamily="18" charset="0"/>
              </a:rPr>
              <a:t>, А. З.</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Механика грунтов </a:t>
            </a:r>
            <a:r>
              <a:rPr lang="ru-RU" sz="1600" dirty="0">
                <a:solidFill>
                  <a:srgbClr val="002060"/>
                </a:solidFill>
                <a:latin typeface="Bookman Old Style" pitchFamily="18" charset="0"/>
              </a:rPr>
              <a:t>: учебное пособие* / А. З. </a:t>
            </a:r>
            <a:r>
              <a:rPr lang="ru-RU" sz="1600" dirty="0" err="1">
                <a:solidFill>
                  <a:srgbClr val="002060"/>
                </a:solidFill>
                <a:latin typeface="Bookman Old Style" pitchFamily="18" charset="0"/>
              </a:rPr>
              <a:t>Абуханов</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и доп. - Москва : ИНФРА-М, 2016. - 335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357971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2" y="3152001"/>
            <a:ext cx="4896544"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рассматриваются основные понятия теории управления технических систем, классификация, конструкционные особенности и процессы функционирования систем автоматического регулирования и управления транспортных средств: автомобилей, тракторов, многоцелевых колесных и гусеничных машин, мобильных роботов и планетоходов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ИЮЛЬ\Инфра-М. 19.07.16\Изображение 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79974"/>
            <a:ext cx="4189023" cy="631737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88640"/>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224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Автоматические </a:t>
            </a:r>
            <a:r>
              <a:rPr lang="ru-RU" sz="1600" b="1" dirty="0">
                <a:solidFill>
                  <a:srgbClr val="002060"/>
                </a:solidFill>
                <a:latin typeface="Bookman Old Style" pitchFamily="18" charset="0"/>
              </a:rPr>
              <a:t>системы транспортных</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средств</a:t>
            </a:r>
            <a:r>
              <a:rPr lang="ru-RU" sz="1600" dirty="0">
                <a:solidFill>
                  <a:srgbClr val="002060"/>
                </a:solidFill>
                <a:latin typeface="Bookman Old Style" pitchFamily="18" charset="0"/>
              </a:rPr>
              <a:t> : учебник* / В. В. Беляков [и др.]. - Москва : ФОРУМ : ИНФРА-М, 2015. - 351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310672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основы управления системами и агрегатами автомобилей, тракторов, комбайнов на базе электроники. Описаны основы взаимодействия систем автоматического управления (САУ) с агрегатами этих машин (как двигателей с впрыскиванием бензина, так и дизелей, автоматических коробок передач, тормозного и рулевого управления, подвески, ходовой части, а также систем безопасности, поддержания курсовой устойчивости, навигации, систем комфорта, первичной диагностики, основ автоматического вождения мобильных машин. Рассмотрены САУ сельскохозяйственных тракторов и комбайнов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ИЮЛЬ\Инфра-М. 19.07.16\Изображение 0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27" y="260648"/>
            <a:ext cx="4199112"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22375" y="188640"/>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732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Богатырев</a:t>
            </a:r>
            <a:r>
              <a:rPr lang="ru-RU" sz="1600" b="1" dirty="0">
                <a:solidFill>
                  <a:srgbClr val="002060"/>
                </a:solidFill>
                <a:latin typeface="Bookman Old Style" pitchFamily="18" charset="0"/>
              </a:rPr>
              <a:t>, А.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Электронные системы мобильных машин</a:t>
            </a:r>
            <a:r>
              <a:rPr lang="ru-RU" sz="1600" dirty="0">
                <a:solidFill>
                  <a:srgbClr val="002060"/>
                </a:solidFill>
                <a:latin typeface="Bookman Old Style" pitchFamily="18" charset="0"/>
              </a:rPr>
              <a:t> : учебное пособие* / А. В. Богатырев. - Москва : ИНФРА-М, 2016. - 224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157239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Представлена классификация методов оценки диагностической информации на теоретическом, эвристическом и эмпирическом уровнях. Рассмотрены интеллектуальные системы методов тестового и функционального диагностирования. Освещены методы определения технического состояния автомобилей по эталонам, маскам, составу отработавших газон и нормативным диагностическим параметрам. Описаны </a:t>
            </a:r>
            <a:r>
              <a:rPr lang="ru-RU" sz="1200" dirty="0" err="1">
                <a:solidFill>
                  <a:srgbClr val="002060"/>
                </a:solidFill>
                <a:latin typeface="Bookman Old Style" pitchFamily="18" charset="0"/>
              </a:rPr>
              <a:t>виброакустические</a:t>
            </a:r>
            <a:r>
              <a:rPr lang="ru-RU" sz="1200" dirty="0">
                <a:solidFill>
                  <a:srgbClr val="002060"/>
                </a:solidFill>
                <a:latin typeface="Bookman Old Style" pitchFamily="18" charset="0"/>
              </a:rPr>
              <a:t> методы контроля состояния технических систем, программные, логические и автоматизированные методы. Изложены методы контроля состояния электрических и электронных систем автомобилей, гидроприводов, трущихся деталей и смазочной способности масел</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55200"/>
            <a:ext cx="4176466" cy="634215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02335"/>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574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Мигаль</a:t>
            </a:r>
            <a:r>
              <a:rPr lang="ru-RU" sz="1600" b="1" dirty="0">
                <a:solidFill>
                  <a:srgbClr val="002060"/>
                </a:solidFill>
                <a:latin typeface="Bookman Old Style" pitchFamily="18" charset="0"/>
              </a:rPr>
              <a:t>, В.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Методы технической диагностики автомобилей </a:t>
            </a:r>
            <a:r>
              <a:rPr lang="ru-RU" sz="1600" dirty="0">
                <a:solidFill>
                  <a:srgbClr val="002060"/>
                </a:solidFill>
                <a:latin typeface="Bookman Old Style" pitchFamily="18" charset="0"/>
              </a:rPr>
              <a:t>: учебное пособие* / В. Д. </a:t>
            </a:r>
            <a:r>
              <a:rPr lang="ru-RU" sz="1600" dirty="0" err="1">
                <a:solidFill>
                  <a:srgbClr val="002060"/>
                </a:solidFill>
                <a:latin typeface="Bookman Old Style" pitchFamily="18" charset="0"/>
              </a:rPr>
              <a:t>Мигаль</a:t>
            </a:r>
            <a:r>
              <a:rPr lang="ru-RU" sz="1600" dirty="0">
                <a:solidFill>
                  <a:srgbClr val="002060"/>
                </a:solidFill>
                <a:latin typeface="Bookman Old Style" pitchFamily="18" charset="0"/>
              </a:rPr>
              <a:t>, В. П. </a:t>
            </a:r>
            <a:r>
              <a:rPr lang="ru-RU" sz="1600" dirty="0" err="1">
                <a:solidFill>
                  <a:srgbClr val="002060"/>
                </a:solidFill>
                <a:latin typeface="Bookman Old Style" pitchFamily="18" charset="0"/>
              </a:rPr>
              <a:t>Мигаль</a:t>
            </a:r>
            <a:r>
              <a:rPr lang="ru-RU" sz="1600" dirty="0">
                <a:solidFill>
                  <a:srgbClr val="002060"/>
                </a:solidFill>
                <a:latin typeface="Bookman Old Style" pitchFamily="18" charset="0"/>
              </a:rPr>
              <a:t>. - Москва : ФОРУМ : ИНФРА-М, 2016. - 416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9887166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обобщаются, систематизируются и углубляются сведения о датчиках электронных и автоматических систем управления, диагностического и гаражного оборудования, применяемого в процессе эксплуатации автомобилей. Приведены основные данные об электрических измерениях, которые широко применяются для диагностики, обслуживания и ремонта автомобилей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3314" name="Picture 2" descr="C:\Users\tretyakova-nv\Desktop\ВИРТУАЛЬНЫЕ ВЫСТАВКИ\ИЮЛЬ\Инфра-М. 19.07.16\Изображение 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374053"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629.3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141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Набоких</a:t>
            </a:r>
            <a:r>
              <a:rPr lang="ru-RU" sz="1600" b="1" dirty="0">
                <a:solidFill>
                  <a:srgbClr val="002060"/>
                </a:solidFill>
                <a:latin typeface="Bookman Old Style" pitchFamily="18" charset="0"/>
              </a:rPr>
              <a:t>, В.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Датчики автомобильных электронных систем управления и диагностического оборудования </a:t>
            </a:r>
            <a:r>
              <a:rPr lang="ru-RU" sz="1600" dirty="0">
                <a:solidFill>
                  <a:srgbClr val="002060"/>
                </a:solidFill>
                <a:latin typeface="Bookman Old Style" pitchFamily="18" charset="0"/>
              </a:rPr>
              <a:t>: учебное пособие* / В. А. </a:t>
            </a:r>
            <a:r>
              <a:rPr lang="ru-RU" sz="1600" dirty="0" err="1">
                <a:solidFill>
                  <a:srgbClr val="002060"/>
                </a:solidFill>
                <a:latin typeface="Bookman Old Style" pitchFamily="18" charset="0"/>
              </a:rPr>
              <a:t>Набоких</a:t>
            </a:r>
            <a:r>
              <a:rPr lang="ru-RU" sz="1600" dirty="0">
                <a:solidFill>
                  <a:srgbClr val="002060"/>
                </a:solidFill>
                <a:latin typeface="Bookman Old Style" pitchFamily="18" charset="0"/>
              </a:rPr>
              <a:t>. - Москва : ФОРУМ, 2016. - 238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08080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основные вопросы современного состояния автоматизации и роботизации в строительстве. Рассмотрены основные понятия и определения автоматизации машин, механизмов и технологических процессов, принципы построения систем управления, математическое описание систем автоматического регулирования, их динамические характеристики, вопросы устойчивости и качества систем управления. Изложены вопросы автоматизации и роботизации земляных, свайных, бетонных и отделочных работ. </a:t>
            </a:r>
          </a:p>
        </p:txBody>
      </p:sp>
      <p:pic>
        <p:nvPicPr>
          <p:cNvPr id="35842" name="Picture 2" descr="C:\Users\tretyakova-nv\Desktop\ВИРТУАЛЬНЫЕ ВЫСТАВКИ\ИЮЛЬ\Инфра-М. 19.07.16\Изображение 1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59" y="218863"/>
            <a:ext cx="4312325"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654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224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Автоматизация </a:t>
            </a:r>
            <a:r>
              <a:rPr lang="ru-RU" sz="1600" b="1" dirty="0">
                <a:solidFill>
                  <a:srgbClr val="002060"/>
                </a:solidFill>
                <a:latin typeface="Bookman Old Style" pitchFamily="18" charset="0"/>
              </a:rPr>
              <a:t>и роботизация</a:t>
            </a:r>
            <a:r>
              <a:rPr lang="ru-RU" sz="1600" dirty="0">
                <a:solidFill>
                  <a:srgbClr val="002060"/>
                </a:solidFill>
                <a:latin typeface="Bookman Old Style" pitchFamily="18" charset="0"/>
              </a:rPr>
              <a:t> строительства : учебное пособие* / А. Г. Булгаков [и др.]. - 2-е изд. - Москва : РИОР : ИНФРА-М, 2016. - 451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5903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9"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10" descr="http://www.alchemywebsite.com/images/teniers_alchemist3.jpg"/>
          <p:cNvPicPr>
            <a:picLocks noChangeAspect="1" noChangeArrowheads="1"/>
          </p:cNvPicPr>
          <p:nvPr/>
        </p:nvPicPr>
        <p:blipFill rotWithShape="1">
          <a:blip r:embed="rId3">
            <a:extLst>
              <a:ext uri="{28A0092B-C50C-407E-A947-70E740481C1C}">
                <a14:useLocalDpi xmlns:a14="http://schemas.microsoft.com/office/drawing/2010/main" val="0"/>
              </a:ext>
            </a:extLst>
          </a:blip>
          <a:srcRect l="2552" r="3387"/>
          <a:stretch/>
        </p:blipFill>
        <p:spPr bwMode="auto">
          <a:xfrm>
            <a:off x="35496" y="-23560"/>
            <a:ext cx="9108504" cy="6909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 y="367070"/>
            <a:ext cx="9144000" cy="61365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0" y="404664"/>
            <a:ext cx="9144000" cy="499239"/>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000" b="1" dirty="0" smtClean="0">
                <a:solidFill>
                  <a:srgbClr val="C00000"/>
                </a:solidFill>
                <a:latin typeface="Bookman Old Style" pitchFamily="18" charset="0"/>
              </a:rPr>
              <a:t>1. ЕСТЕСТВЕННЫЕ НАУКИ</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8886448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99992" y="3152001"/>
            <a:ext cx="4536504"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изложены научно-методические основы и даются практические рекомендации по проектированию, формированию и развитию современных городов и систем расселения. В основе включенных в пособие материалов лежит анализ современных тенденций преобразования и развития городов, лучших построек лидеров мировой архитектуры и градостроительства в таких странах, как Великобритания, Франция, Германия, Италия, Испания, Япония, Китай, США, ОАЭ. </a:t>
            </a:r>
          </a:p>
        </p:txBody>
      </p:sp>
      <p:pic>
        <p:nvPicPr>
          <p:cNvPr id="24578" name="Picture 2" descr="C:\Users\tretyakova-nv\Desktop\ВИРТУАЛЬНЫЕ ВЫСТАВКИ\ИЮЛЬ\Инфра-М. 19.07.16\Изображение 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82922"/>
            <a:ext cx="4479467" cy="631443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88640"/>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71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640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Потаев</a:t>
            </a:r>
            <a:r>
              <a:rPr lang="ru-RU" sz="1600" b="1" dirty="0">
                <a:solidFill>
                  <a:srgbClr val="002060"/>
                </a:solidFill>
                <a:latin typeface="Bookman Old Style" pitchFamily="18" charset="0"/>
              </a:rPr>
              <a:t>, Г.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Градостроительство. Теория и практика</a:t>
            </a:r>
            <a:r>
              <a:rPr lang="ru-RU" sz="1600" dirty="0">
                <a:solidFill>
                  <a:srgbClr val="002060"/>
                </a:solidFill>
                <a:latin typeface="Bookman Old Style" pitchFamily="18" charset="0"/>
              </a:rPr>
              <a:t> : учебное пособие* / Г. А. </a:t>
            </a:r>
            <a:r>
              <a:rPr lang="ru-RU" sz="1600" dirty="0" err="1">
                <a:solidFill>
                  <a:srgbClr val="002060"/>
                </a:solidFill>
                <a:latin typeface="Bookman Old Style" pitchFamily="18" charset="0"/>
              </a:rPr>
              <a:t>Потаев</a:t>
            </a:r>
            <a:r>
              <a:rPr lang="ru-RU" sz="1600" dirty="0">
                <a:solidFill>
                  <a:srgbClr val="002060"/>
                </a:solidFill>
                <a:latin typeface="Bookman Old Style" pitchFamily="18" charset="0"/>
              </a:rPr>
              <a:t>. - Москва : ФОРУМ : ИНФРА-М, 2016. - 431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50259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приведены методические положения и даны практические рекомендации по формированию и развитию озелененных территорий городов, пригородных зон, систем городского и сельского расселения; по архитектурно-ландшафтной организации открытых пространств общественных центров, жилых, производственных, городских и загородных территорий. Рассмотрены методические подходы, принципы и методы проектирования объектов ландшафтной архитектуры и дизайна; современные художественные средства, закономерности и приемы архитектурно-ландшафтной композиции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42" y="218863"/>
            <a:ext cx="4375150"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71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640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Потаев</a:t>
            </a:r>
            <a:r>
              <a:rPr lang="ru-RU" sz="1600" b="1" dirty="0">
                <a:solidFill>
                  <a:srgbClr val="002060"/>
                </a:solidFill>
                <a:latin typeface="Bookman Old Style" pitchFamily="18" charset="0"/>
              </a:rPr>
              <a:t>, Г.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Ландшафтная архитектура и дизайн</a:t>
            </a:r>
            <a:r>
              <a:rPr lang="ru-RU" sz="1600" dirty="0">
                <a:solidFill>
                  <a:srgbClr val="002060"/>
                </a:solidFill>
                <a:latin typeface="Bookman Old Style" pitchFamily="18" charset="0"/>
              </a:rPr>
              <a:t> : учебное пособие* / Г. А. </a:t>
            </a:r>
            <a:r>
              <a:rPr lang="ru-RU" sz="1600" dirty="0" err="1">
                <a:solidFill>
                  <a:srgbClr val="002060"/>
                </a:solidFill>
                <a:latin typeface="Bookman Old Style" pitchFamily="18" charset="0"/>
              </a:rPr>
              <a:t>Потаев</a:t>
            </a:r>
            <a:r>
              <a:rPr lang="ru-RU" sz="1600" dirty="0">
                <a:solidFill>
                  <a:srgbClr val="002060"/>
                </a:solidFill>
                <a:latin typeface="Bookman Old Style" pitchFamily="18" charset="0"/>
              </a:rPr>
              <a:t>. - Москва : ФОРУМ : ИНФРА-М, 2015. - 367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0925841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99992" y="3152001"/>
            <a:ext cx="4536504"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актуальные проблемы ландшафтной организации открытых пространств в урбанизированной среде. Большое внимание уделено особенностям формирования озелененных территорий на стадиях региональной планировки и генеральных планов городов, приводятся данные по созданию лесопарков и зон отдыха на межселенных территориях, парков различного функционального назначения и т.п</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ИЮЛЬ\Инфра-М. 19.07.16\Изображение 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92" y="261550"/>
            <a:ext cx="4496161" cy="633580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71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337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Теодоронский</a:t>
            </a:r>
            <a:r>
              <a:rPr lang="ru-RU" sz="1600" b="1" dirty="0">
                <a:solidFill>
                  <a:srgbClr val="002060"/>
                </a:solidFill>
                <a:latin typeface="Bookman Old Style" pitchFamily="18" charset="0"/>
              </a:rPr>
              <a:t>, В.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Ландшафтная архитектура с основами проектирования </a:t>
            </a:r>
            <a:r>
              <a:rPr lang="ru-RU" sz="1600" dirty="0">
                <a:solidFill>
                  <a:srgbClr val="002060"/>
                </a:solidFill>
                <a:latin typeface="Bookman Old Style" pitchFamily="18" charset="0"/>
              </a:rPr>
              <a:t>: учебное пособие* / В. С. </a:t>
            </a:r>
            <a:r>
              <a:rPr lang="ru-RU" sz="1600" dirty="0" err="1">
                <a:solidFill>
                  <a:srgbClr val="002060"/>
                </a:solidFill>
                <a:latin typeface="Bookman Old Style" pitchFamily="18" charset="0"/>
              </a:rPr>
              <a:t>Теодоронский</a:t>
            </a:r>
            <a:r>
              <a:rPr lang="ru-RU" sz="1600" dirty="0">
                <a:solidFill>
                  <a:srgbClr val="002060"/>
                </a:solidFill>
                <a:latin typeface="Bookman Old Style" pitchFamily="18" charset="0"/>
              </a:rPr>
              <a:t>, И. О. </a:t>
            </a:r>
            <a:r>
              <a:rPr lang="ru-RU" sz="1600" dirty="0" err="1">
                <a:solidFill>
                  <a:srgbClr val="002060"/>
                </a:solidFill>
                <a:latin typeface="Bookman Old Style" pitchFamily="18" charset="0"/>
              </a:rPr>
              <a:t>Боговая</a:t>
            </a:r>
            <a:r>
              <a:rPr lang="ru-RU" sz="1600" dirty="0">
                <a:solidFill>
                  <a:srgbClr val="002060"/>
                </a:solidFill>
                <a:latin typeface="Bookman Old Style" pitchFamily="18" charset="0"/>
              </a:rPr>
              <a:t>. - 2-е изд. - Москва : ФОРУМ : ИНФРА-М, 2016. - 303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771667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вопросы правового регулирования подготовки и утверждения градостроительной документации поселений, городских округов. Рассматриваются проблемы, возникающие при подготовке градостроительной документации, предлагаются варианты их решения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9458" name="Picture 2" descr="C:\Users\tretyakova-nv\Desktop\ВИРТУАЛЬНЫЕ ВЫСТАВКИ\ИЮЛЬ\Инфра-М. 19.07.16\Изображение 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24847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3541"/>
            <a:ext cx="4896544" cy="2292935"/>
          </a:xfrm>
          <a:prstGeom prst="rect">
            <a:avLst/>
          </a:prstGeom>
          <a:noFill/>
        </p:spPr>
        <p:txBody>
          <a:bodyPr wrap="square" rtlCol="0">
            <a:spAutoFit/>
          </a:bodyPr>
          <a:lstStyle/>
          <a:p>
            <a:r>
              <a:rPr lang="ru-RU" sz="1500" b="1" dirty="0">
                <a:solidFill>
                  <a:srgbClr val="002060"/>
                </a:solidFill>
                <a:latin typeface="Bookman Old Style" pitchFamily="18" charset="0"/>
              </a:rPr>
              <a:t>71</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Т 772</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a:t>
            </a:r>
            <a:r>
              <a:rPr lang="ru-RU" sz="1500" b="1" dirty="0" err="1" smtClean="0">
                <a:solidFill>
                  <a:srgbClr val="002060"/>
                </a:solidFill>
                <a:latin typeface="Bookman Old Style" pitchFamily="18" charset="0"/>
              </a:rPr>
              <a:t>Трубкин</a:t>
            </a:r>
            <a:r>
              <a:rPr lang="ru-RU" sz="1500" b="1" dirty="0">
                <a:solidFill>
                  <a:srgbClr val="002060"/>
                </a:solidFill>
                <a:latin typeface="Bookman Old Style" pitchFamily="18" charset="0"/>
              </a:rPr>
              <a:t>, Н. В.</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Подготовка и утверждение градостроительной документации поселений, городских округов. Правовые аспекты </a:t>
            </a:r>
            <a:r>
              <a:rPr lang="ru-RU" sz="1500" dirty="0">
                <a:solidFill>
                  <a:srgbClr val="002060"/>
                </a:solidFill>
                <a:latin typeface="Bookman Old Style" pitchFamily="18" charset="0"/>
              </a:rPr>
              <a:t>[Текст] : монография / Н. В. </a:t>
            </a:r>
            <a:r>
              <a:rPr lang="ru-RU" sz="1500" dirty="0" err="1">
                <a:solidFill>
                  <a:srgbClr val="002060"/>
                </a:solidFill>
                <a:latin typeface="Bookman Old Style" pitchFamily="18" charset="0"/>
              </a:rPr>
              <a:t>Трубкин</a:t>
            </a:r>
            <a:r>
              <a:rPr lang="ru-RU" sz="1500" dirty="0">
                <a:solidFill>
                  <a:srgbClr val="002060"/>
                </a:solidFill>
                <a:latin typeface="Bookman Old Style" pitchFamily="18" charset="0"/>
              </a:rPr>
              <a:t>. - 2-е изд. - Москва : РИОР ; Москва : ИНФРА-М, 2016. - 147 с. </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30927941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27984" y="3152001"/>
            <a:ext cx="4608512"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вопросы строительства городских объектов благоустройства и озеленения, связанные с подготовительными работами на территории, строительством дорог, площадок, сооружений и их содержанием, посадкой деревьев и кустарников и содержанием насаждений, устройством газонов различными способами. Изложены технологические аспекты орошения насаждений, осушения территорий объектов городского озеленения, подготовки </a:t>
            </a:r>
            <a:r>
              <a:rPr lang="ru-RU" sz="1200" dirty="0" err="1">
                <a:solidFill>
                  <a:srgbClr val="002060"/>
                </a:solidFill>
                <a:latin typeface="Bookman Old Style" pitchFamily="18" charset="0"/>
              </a:rPr>
              <a:t>почвогрунтов</a:t>
            </a:r>
            <a:r>
              <a:rPr lang="ru-RU" sz="1200" dirty="0">
                <a:solidFill>
                  <a:srgbClr val="002060"/>
                </a:solidFill>
                <a:latin typeface="Bookman Old Style" pitchFamily="18" charset="0"/>
              </a:rPr>
              <a:t> для создания насаждений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5602" name="Picture 2" descr="C:\Users\tretyakova-nv\Desktop\ВИРТУАЛЬНЫЕ ВЫСТАВКИ\ИЮЛЬ\Инфра-М. 19.07.16\Изображение 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2008"/>
            <a:ext cx="4484594" cy="629333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495"/>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71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Ф 274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Фатиев</a:t>
            </a:r>
            <a:r>
              <a:rPr lang="ru-RU" sz="1600" b="1" dirty="0">
                <a:solidFill>
                  <a:srgbClr val="002060"/>
                </a:solidFill>
                <a:latin typeface="Bookman Old Style" pitchFamily="18" charset="0"/>
              </a:rPr>
              <a:t>, М.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Строительство городских объектов озеленения </a:t>
            </a:r>
            <a:r>
              <a:rPr lang="ru-RU" sz="1600" dirty="0">
                <a:solidFill>
                  <a:srgbClr val="002060"/>
                </a:solidFill>
                <a:latin typeface="Bookman Old Style" pitchFamily="18" charset="0"/>
              </a:rPr>
              <a:t>: учебник* / М. М. </a:t>
            </a:r>
            <a:r>
              <a:rPr lang="ru-RU" sz="1600" dirty="0" err="1">
                <a:solidFill>
                  <a:srgbClr val="002060"/>
                </a:solidFill>
                <a:latin typeface="Bookman Old Style" pitchFamily="18" charset="0"/>
              </a:rPr>
              <a:t>Фатиев</a:t>
            </a:r>
            <a:r>
              <a:rPr lang="ru-RU" sz="1600" dirty="0">
                <a:solidFill>
                  <a:srgbClr val="002060"/>
                </a:solidFill>
                <a:latin typeface="Bookman Old Style" pitchFamily="18" charset="0"/>
              </a:rPr>
              <a:t>. - Москва : ФОРУМ : ИНФРА-М, 2016. - 204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22790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знакомит будущих архитекторов и строителей с различными типами конструктивных систем зданий, отдельными конструктивными элементами, их характеристиками и назначением. Особенностью книги является наличие практических рекомендаций, касающихся выполнения курсовой работы по малоэтажному жилому зданию, и 75 вариантов заданий различного уровня сложности для выполнения конструктивной части курсовой работы. </a:t>
            </a:r>
          </a:p>
        </p:txBody>
      </p:sp>
      <p:pic>
        <p:nvPicPr>
          <p:cNvPr id="21506" name="Picture 2" descr="C:\Users\tretyakova-nv\Desktop\ВИРТУАЛЬНЫЕ ВЫСТАВКИ\ИЮЛЬ\Инфра-М. 19.07.16\Изображение 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06" y="239742"/>
            <a:ext cx="4233348" cy="635760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132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72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878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Архитектурные </a:t>
            </a:r>
            <a:r>
              <a:rPr lang="ru-RU" sz="1600" b="1" dirty="0">
                <a:solidFill>
                  <a:srgbClr val="002060"/>
                </a:solidFill>
                <a:latin typeface="Bookman Old Style" pitchFamily="18" charset="0"/>
              </a:rPr>
              <a:t>конструкции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теория конструирования: малоэтажные жилые здания</a:t>
            </a:r>
            <a:r>
              <a:rPr lang="ru-RU" sz="1600" dirty="0">
                <a:solidFill>
                  <a:srgbClr val="002060"/>
                </a:solidFill>
                <a:latin typeface="Bookman Old Style" pitchFamily="18" charset="0"/>
              </a:rPr>
              <a:t> : учебное пособие* / Е. В. Сысоева [и др.]. - Москва : ИНФРА-М, 2016. - 279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5644806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4516" name="Picture 4" descr="http://vps-1028306-6795.host4g.ru/uploads/posts/2013-03/1363933711_makovskiy-k.e.-krestyanskiy-obed.jpg"/>
          <p:cNvPicPr>
            <a:picLocks noChangeAspect="1" noChangeArrowheads="1"/>
          </p:cNvPicPr>
          <p:nvPr/>
        </p:nvPicPr>
        <p:blipFill rotWithShape="1">
          <a:blip r:embed="rId3">
            <a:extLst>
              <a:ext uri="{28A0092B-C50C-407E-A947-70E740481C1C}">
                <a14:useLocalDpi xmlns:a14="http://schemas.microsoft.com/office/drawing/2010/main" val="0"/>
              </a:ext>
            </a:extLst>
          </a:blip>
          <a:srcRect r="17294"/>
          <a:stretch/>
        </p:blipFill>
        <p:spPr bwMode="auto">
          <a:xfrm>
            <a:off x="0" y="0"/>
            <a:ext cx="9169959" cy="6833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67069"/>
            <a:ext cx="9144000" cy="81748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9" y="476672"/>
            <a:ext cx="9128110"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3. ЛЕСНОЕ ХОЗЯЙСТВО.</a:t>
            </a:r>
          </a:p>
          <a:p>
            <a:pPr algn="ctr"/>
            <a:r>
              <a:rPr lang="ru-RU" sz="2000" b="1" dirty="0" smtClean="0">
                <a:solidFill>
                  <a:srgbClr val="C00000"/>
                </a:solidFill>
                <a:latin typeface="Bookman Old Style" pitchFamily="18" charset="0"/>
              </a:rPr>
              <a:t>СЕЛЬСКОЕ ХОЗЯЙСТВО. ВЕТЕРИНАРИЯ</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2655306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монографии представлены изменения углеводного, белкового, липидного и пигментных обменов у собак и кошек при сахарном диабете. Наряду с этиологией подробно изложены вопросы патогенеза и моделирования сахарного диабета у животных. Приведены статистические данные о распространенности диабета у собак и кошек, породной и половой предрасположенности у них. Показано значение клинико-биохимических показателей в диагностике и лечении сахарного диабета. Впервые показаны изменения в различных органах и системах у животных</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96" y="249875"/>
            <a:ext cx="4300587" cy="635077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8549"/>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619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474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Гильдиков</a:t>
            </a:r>
            <a:r>
              <a:rPr lang="ru-RU" sz="1600" b="1" dirty="0">
                <a:solidFill>
                  <a:srgbClr val="002060"/>
                </a:solidFill>
                <a:latin typeface="Bookman Old Style" pitchFamily="18" charset="0"/>
              </a:rPr>
              <a:t>, Д.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Клинико-морфологические изменения у собак и кошек при сахарном диабете </a:t>
            </a:r>
            <a:r>
              <a:rPr lang="ru-RU" sz="1600" dirty="0">
                <a:solidFill>
                  <a:srgbClr val="002060"/>
                </a:solidFill>
                <a:latin typeface="Bookman Old Style" pitchFamily="18" charset="0"/>
              </a:rPr>
              <a:t>: монография / Д. И. </a:t>
            </a:r>
            <a:r>
              <a:rPr lang="ru-RU" sz="1600" dirty="0" err="1">
                <a:solidFill>
                  <a:srgbClr val="002060"/>
                </a:solidFill>
                <a:latin typeface="Bookman Old Style" pitchFamily="18" charset="0"/>
              </a:rPr>
              <a:t>Гильдиков</a:t>
            </a:r>
            <a:r>
              <a:rPr lang="ru-RU" sz="1600" dirty="0">
                <a:solidFill>
                  <a:srgbClr val="002060"/>
                </a:solidFill>
                <a:latin typeface="Bookman Old Style" pitchFamily="18" charset="0"/>
              </a:rPr>
              <a:t>, В. Н. </a:t>
            </a:r>
            <a:r>
              <a:rPr lang="ru-RU" sz="1600" dirty="0" err="1">
                <a:solidFill>
                  <a:srgbClr val="002060"/>
                </a:solidFill>
                <a:latin typeface="Bookman Old Style" pitchFamily="18" charset="0"/>
              </a:rPr>
              <a:t>Байматов</a:t>
            </a:r>
            <a:r>
              <a:rPr lang="ru-RU" sz="1600" dirty="0">
                <a:solidFill>
                  <a:srgbClr val="002060"/>
                </a:solidFill>
                <a:latin typeface="Bookman Old Style" pitchFamily="18" charset="0"/>
              </a:rPr>
              <a:t>. - Москва : ИНФРА-М, 2016. - 147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8154414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изложены основы научного направления «Ветеринарная география». Показано место ветеринарной географии в системе наук, ее задачи и объекты исследования. Изложены основные методы исследований науки и показана роль природных факторов в этиологии и эпизоотическом процессе ряда нозологических форм. Предложены материалы к совершенствованию классификации инфекционных болезней. Материалы учебника соответствуют содержанию типовых программ курсов «Внутренние незаразные болезни» и «Эпизоотология и инфекционные болезни». Для студентов высших учебных заведений, обучающихся по специальности 36.05.01 (111201) «Ветеринария</a:t>
            </a:r>
            <a:r>
              <a:rPr lang="ru-RU" sz="1200" dirty="0" smtClean="0">
                <a:solidFill>
                  <a:srgbClr val="002060"/>
                </a:solidFill>
                <a:latin typeface="Bookman Old Style" pitchFamily="18" charset="0"/>
              </a:rPr>
              <a:t>».</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9218" name="Picture 2" descr="C:\Users\tretyakova-nv\Desktop\ВИРТУАЛЬНЫЕ ВЫСТАВКИ\ИЮЛЬ\Инфра-М. 19.07.16\Изображение 0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51734"/>
            <a:ext cx="4299137" cy="634561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5902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619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619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Колычев</a:t>
            </a:r>
            <a:r>
              <a:rPr lang="ru-RU" sz="1600" b="1" dirty="0">
                <a:solidFill>
                  <a:srgbClr val="002060"/>
                </a:solidFill>
                <a:latin typeface="Bookman Old Style" pitchFamily="18" charset="0"/>
              </a:rPr>
              <a:t>, Н.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Основы ветеринарной географии</a:t>
            </a:r>
            <a:r>
              <a:rPr lang="ru-RU" sz="1600" dirty="0">
                <a:solidFill>
                  <a:srgbClr val="002060"/>
                </a:solidFill>
                <a:latin typeface="Bookman Old Style" pitchFamily="18" charset="0"/>
              </a:rPr>
              <a:t> [Текст] : учебник* / Н. М. </a:t>
            </a:r>
            <a:r>
              <a:rPr lang="ru-RU" sz="1600" dirty="0" err="1">
                <a:solidFill>
                  <a:srgbClr val="002060"/>
                </a:solidFill>
                <a:latin typeface="Bookman Old Style" pitchFamily="18" charset="0"/>
              </a:rPr>
              <a:t>Колычев</a:t>
            </a:r>
            <a:r>
              <a:rPr lang="ru-RU" sz="1600" dirty="0">
                <a:solidFill>
                  <a:srgbClr val="002060"/>
                </a:solidFill>
                <a:latin typeface="Bookman Old Style" pitchFamily="18" charset="0"/>
              </a:rPr>
              <a:t>, В. Н. </a:t>
            </a:r>
            <a:r>
              <a:rPr lang="ru-RU" sz="1600" dirty="0" err="1">
                <a:solidFill>
                  <a:srgbClr val="002060"/>
                </a:solidFill>
                <a:latin typeface="Bookman Old Style" pitchFamily="18" charset="0"/>
              </a:rPr>
              <a:t>Кисленко</a:t>
            </a:r>
            <a:r>
              <a:rPr lang="ru-RU" sz="1600" dirty="0">
                <a:solidFill>
                  <a:srgbClr val="002060"/>
                </a:solidFill>
                <a:latin typeface="Bookman Old Style" pitchFamily="18" charset="0"/>
              </a:rPr>
              <a:t>. - Москва : ИНФРА-М, 2016. - 378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0072821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01566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вопросы моделирования динамики лесных пожаров. Приведен обзор различных методов моделирования, подробно рассмотрены авторские подходы, основанные на применении некоторых метода искусственного интеллекта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2290" name="Picture 2" descr="C:\Users\tretyakova-nv\Desktop\ВИРТУАЛЬНЫЕ ВЫСТАВКИ\ИЮЛЬ\Инфра-М. 19.07.16\Изображение 0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 y="218862"/>
            <a:ext cx="4405927"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630</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636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Коморовский</a:t>
            </a:r>
            <a:r>
              <a:rPr lang="ru-RU" sz="1600" b="1" dirty="0">
                <a:solidFill>
                  <a:srgbClr val="002060"/>
                </a:solidFill>
                <a:latin typeface="Bookman Old Style" pitchFamily="18" charset="0"/>
              </a:rPr>
              <a:t>, В.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Модели организации и управления при борьбе с лесными пожарами </a:t>
            </a:r>
            <a:r>
              <a:rPr lang="ru-RU" sz="1600" dirty="0">
                <a:solidFill>
                  <a:srgbClr val="002060"/>
                </a:solidFill>
                <a:latin typeface="Bookman Old Style" pitchFamily="18" charset="0"/>
              </a:rPr>
              <a:t>: монография / В. С. </a:t>
            </a:r>
            <a:r>
              <a:rPr lang="ru-RU" sz="1600" dirty="0" err="1">
                <a:solidFill>
                  <a:srgbClr val="002060"/>
                </a:solidFill>
                <a:latin typeface="Bookman Old Style" pitchFamily="18" charset="0"/>
              </a:rPr>
              <a:t>Коморовский</a:t>
            </a:r>
            <a:r>
              <a:rPr lang="ru-RU" sz="1600" dirty="0">
                <a:solidFill>
                  <a:srgbClr val="002060"/>
                </a:solidFill>
                <a:latin typeface="Bookman Old Style" pitchFamily="18" charset="0"/>
              </a:rPr>
              <a:t>. - Москва : ИНФРА-М, 2016. - 120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64793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экологические особенностями человека. С этой точки зрения рассмотрены наши предки. Проанализирована экологическая роль современного человека, его труды по разрушению и созиданию, их отзвук в биосфере. Особое внимание уделено перспективам человека при дальнейшем строительстве ноосферы. Предложен реальный путь выживания человечества, несмотря на реальные очертания приближающегося финала. Оценены возможности изменить стратегию, вырастить новые, жизнеспособные поколения, остановить всё ускоряющееся развитие техногенной цивилизации. </a:t>
            </a:r>
          </a:p>
        </p:txBody>
      </p:sp>
      <p:pic>
        <p:nvPicPr>
          <p:cNvPr id="38914" name="Picture 2" descr="C:\Users\tretyakova-nv\Desktop\ВИРТУАЛЬНЫЕ ВЫСТАВКИ\ИЮЛЬ\Инфра-М. 19.07.16\Изображение 1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60648"/>
            <a:ext cx="4248473"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60648"/>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Е 698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Ердаков</a:t>
            </a:r>
            <a:r>
              <a:rPr lang="ru-RU" sz="1600" b="1" dirty="0">
                <a:solidFill>
                  <a:srgbClr val="002060"/>
                </a:solidFill>
                <a:latin typeface="Bookman Old Style" pitchFamily="18" charset="0"/>
              </a:rPr>
              <a:t>, Л.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Человек в биосфере </a:t>
            </a:r>
            <a:r>
              <a:rPr lang="ru-RU" sz="1600" dirty="0">
                <a:solidFill>
                  <a:srgbClr val="002060"/>
                </a:solidFill>
                <a:latin typeface="Bookman Old Style" pitchFamily="18" charset="0"/>
              </a:rPr>
              <a:t>: учебное пособие* / Л. Н. </a:t>
            </a:r>
            <a:r>
              <a:rPr lang="ru-RU" sz="1600" dirty="0" err="1">
                <a:solidFill>
                  <a:srgbClr val="002060"/>
                </a:solidFill>
                <a:latin typeface="Bookman Old Style" pitchFamily="18" charset="0"/>
              </a:rPr>
              <a:t>Ердаков</a:t>
            </a:r>
            <a:r>
              <a:rPr lang="ru-RU" sz="1600" dirty="0">
                <a:solidFill>
                  <a:srgbClr val="002060"/>
                </a:solidFill>
                <a:latin typeface="Bookman Old Style" pitchFamily="18" charset="0"/>
              </a:rPr>
              <a:t>. - Москва : ИНФРА-М, 2015. - 205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60364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41632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теоретические аспекты влияния гидрометеорологических факторов на рост, развитие и продуктивность сельскохозяйственных культур. Показана сущность опасных для сельскохозяйственного производства гидрометеорологических явлений и способы защиты от них. Рассмотрены методы оценки климата с позиций общего и частного агроклиматического районирования на основе мезо- и микроклиматических исследований. Приведены примеры агроклиматического обоснования агротехнических и агромелиоративных приемов в сельскохозяйственном производстве. В настоящем, третьем, издании представлен раздел о глобальном изменении климата Земли и сценариях возможных экологических последствий для сельского хозяйства России. Рассмотрен вопрос использования геоинформационных систем в сельскохозяйственном производстве. Расширена география примеров частного агроклиматического районирования. </a:t>
            </a:r>
          </a:p>
        </p:txBody>
      </p:sp>
      <p:pic>
        <p:nvPicPr>
          <p:cNvPr id="6146" name="Picture 2" descr="C:\Users\tretyakova-nv\Desktop\ВИРТУАЛЬНЫЕ ВЫСТАВКИ\ИЮЛЬ\Инфра-М. 19.07.16\Изображение 0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88450"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0127"/>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631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Ж 917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Журина</a:t>
            </a:r>
            <a:r>
              <a:rPr lang="ru-RU" sz="1600" b="1" dirty="0">
                <a:solidFill>
                  <a:srgbClr val="002060"/>
                </a:solidFill>
                <a:latin typeface="Bookman Old Style" pitchFamily="18" charset="0"/>
              </a:rPr>
              <a:t>, Л. Л.</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Агрометеорология</a:t>
            </a:r>
            <a:r>
              <a:rPr lang="ru-RU" sz="1600" dirty="0">
                <a:solidFill>
                  <a:srgbClr val="002060"/>
                </a:solidFill>
                <a:latin typeface="Bookman Old Style" pitchFamily="18" charset="0"/>
              </a:rPr>
              <a:t> : учебник* / Л. Л. </a:t>
            </a:r>
            <a:r>
              <a:rPr lang="ru-RU" sz="1600" dirty="0" err="1">
                <a:solidFill>
                  <a:srgbClr val="002060"/>
                </a:solidFill>
                <a:latin typeface="Bookman Old Style" pitchFamily="18" charset="0"/>
              </a:rPr>
              <a:t>Журина</a:t>
            </a:r>
            <a:r>
              <a:rPr lang="ru-RU" sz="1600" dirty="0">
                <a:solidFill>
                  <a:srgbClr val="002060"/>
                </a:solidFill>
                <a:latin typeface="Bookman Old Style" pitchFamily="18" charset="0"/>
              </a:rPr>
              <a:t>.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2015. - 349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38309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рассмотрены закономерности и принципы организации сельскохозяйственного производства, сущность, организационно-экономические основы создания и деятельности сельскохозяйственных предприятий различных организационно-правовых форм. Изложены вопросы организации и использования ресурсного потенциала (земля, основные средства, рабочая сила), материального стимулирования, хозяйственного расчета, внутрихозяйственных экономических отношений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5859"/>
            <a:ext cx="4248472" cy="636122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9801"/>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О-641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Организация </a:t>
            </a:r>
            <a:r>
              <a:rPr lang="ru-RU" sz="1600" b="1" dirty="0">
                <a:solidFill>
                  <a:srgbClr val="002060"/>
                </a:solidFill>
                <a:latin typeface="Bookman Old Style" pitchFamily="18" charset="0"/>
              </a:rPr>
              <a:t>сельскохозяйственного производства</a:t>
            </a:r>
            <a:r>
              <a:rPr lang="ru-RU" sz="1600" dirty="0">
                <a:solidFill>
                  <a:srgbClr val="002060"/>
                </a:solidFill>
                <a:latin typeface="Bookman Old Style" pitchFamily="18" charset="0"/>
              </a:rPr>
              <a:t> : учебник* / М. П. Тушканов [и др.] ; ред.: В. П. Тушканов, Ф. К. Шакиров. - Москва : ИНФРА-М, 2016. - 291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1661675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научном издании обосновывается необходимость достижения устойчивого финансового состояния сельского хозяйства, оценивается финансовое состояние сельского хозяйства, анализируются достижения по эффективности деятельности отрасли, исследуются перспективы развития аграрного бизнеса, проводится интегральная и прогнозная оценка деятельности, даются практические советы по укреплению финансового положения </a:t>
            </a:r>
            <a:r>
              <a:rPr lang="ru-RU" sz="1200" dirty="0" smtClean="0">
                <a:solidFill>
                  <a:srgbClr val="002060"/>
                </a:solidFill>
                <a:latin typeface="Bookman Old Style" pitchFamily="18" charset="0"/>
              </a:rPr>
              <a:t>товаропроизводителей </a:t>
            </a:r>
            <a:r>
              <a:rPr lang="ru-RU" sz="1200" dirty="0">
                <a:solidFill>
                  <a:srgbClr val="002060"/>
                </a:solidFill>
                <a:latin typeface="Bookman Old Style" pitchFamily="18" charset="0"/>
              </a:rPr>
              <a:t>отрасли. </a:t>
            </a:r>
          </a:p>
        </p:txBody>
      </p:sp>
      <p:pic>
        <p:nvPicPr>
          <p:cNvPr id="12290" name="Picture 2" descr="C:\Users\tretyakova-nv\Desktop\ВИРТУАЛЬНЫЕ ВЫСТАВКИ\ИЮЛЬ\Инфра-М. 19.07.16\Изображение 0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40651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179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Самыгин</a:t>
            </a:r>
            <a:r>
              <a:rPr lang="ru-RU" sz="1600" b="1" dirty="0">
                <a:solidFill>
                  <a:srgbClr val="002060"/>
                </a:solidFill>
                <a:latin typeface="Bookman Old Style" pitchFamily="18" charset="0"/>
              </a:rPr>
              <a:t>, Д. Ю.</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Диагностика развития сельского хозяйства региона. Состояние, тенденции, прогноз </a:t>
            </a:r>
            <a:r>
              <a:rPr lang="ru-RU" sz="1600" dirty="0">
                <a:solidFill>
                  <a:srgbClr val="002060"/>
                </a:solidFill>
                <a:latin typeface="Bookman Old Style" pitchFamily="18" charset="0"/>
              </a:rPr>
              <a:t>: монография / Д. Ю. Самыгин, Н. Г. Барышников. - Москва : ИНФРА-М, 2015. - 139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221529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Монография посвящена исследованию процессов формирования стоимости и цен в сельском хозяйстве под углом зрения их роли в сигнальной системе регулирования и саморегулирования аграрной экономики. На основе оригинальной формализации информационных процессов, приводящих к образованию цен, и классической теории общего рыночного равновесия уточняются закономерности функционирования рыночного механизма в сельском хозяйстве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21886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243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Светлов</a:t>
            </a:r>
            <a:r>
              <a:rPr lang="ru-RU" sz="1600" b="1" dirty="0">
                <a:solidFill>
                  <a:srgbClr val="002060"/>
                </a:solidFill>
                <a:latin typeface="Bookman Old Style" pitchFamily="18" charset="0"/>
              </a:rPr>
              <a:t>, Н. М.</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Стоимость, равновесие, издержки в сельском хозяйстве</a:t>
            </a:r>
            <a:r>
              <a:rPr lang="ru-RU" sz="1600" dirty="0">
                <a:solidFill>
                  <a:srgbClr val="002060"/>
                </a:solidFill>
                <a:latin typeface="Bookman Old Style" pitchFamily="18" charset="0"/>
              </a:rPr>
              <a:t> : монография / Н. М. Светлов, А. М. </a:t>
            </a:r>
            <a:r>
              <a:rPr lang="ru-RU" sz="1600" dirty="0" err="1">
                <a:solidFill>
                  <a:srgbClr val="002060"/>
                </a:solidFill>
                <a:latin typeface="Bookman Old Style" pitchFamily="18" charset="0"/>
              </a:rPr>
              <a:t>Гатаулин</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 Москва : ИНФРА-М, 2016. - 261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79" y="218862"/>
            <a:ext cx="4095881"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943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Приведены основы развития населенных пунктов как объектов стратегического планирования, принципы прогнозирования и планирования территорий муниципальных районов с основами кадастра, показано их значение в организации территорий. Рассмотрены методики математического прогнозирования и планирования. </a:t>
            </a:r>
          </a:p>
        </p:txBody>
      </p:sp>
      <p:pic>
        <p:nvPicPr>
          <p:cNvPr id="6146" name="Picture 2" descr="C:\Users\tretyakova-nv\Desktop\ВИРТУАЛЬНЫЕ ВЫСТАВКИ\ИЮЛЬ\Инфра-М. 19.07.16\Изображение 0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76" y="218862"/>
            <a:ext cx="4335708" cy="640763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Ц 185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Царенко</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Планирование использования земельных ресурсов с основами кадастра </a:t>
            </a:r>
            <a:r>
              <a:rPr lang="ru-RU" sz="1600" dirty="0">
                <a:solidFill>
                  <a:srgbClr val="002060"/>
                </a:solidFill>
                <a:latin typeface="Bookman Old Style" pitchFamily="18" charset="0"/>
              </a:rPr>
              <a:t>: учебное пособие* / А. А. Царенко, И. В. Шмидт. - Москва : Альфа-М : Инфра-М, 2015. - 399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p>
          <a:p>
            <a:pPr algn="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аблг</a:t>
            </a:r>
            <a:r>
              <a:rPr lang="ru-RU" sz="1600" b="1" dirty="0" smtClean="0">
                <a:solidFill>
                  <a:srgbClr val="002060"/>
                </a:solidFill>
                <a:latin typeface="Bookman Old Style" pitchFamily="18" charset="0"/>
              </a:rPr>
              <a:t> (2)</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230991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Издание ориентирует на глобальные проблемы и перспективы социально-экономического развития отечественного перерабатывающего сектора АПК. Изучаются методология и практика реализации объективных экономических законов применительно к специфическим особенностям ветеринарной науки с ее биотехнологическими и организационно-экономическими характеристиками. Также нашли отражение положения смежных наук экономической теории, экономики предприятия, экономики отрасли, маркетинга, организации производства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ИЮЛЬ\Инфра-М. 19.07.16\Изображение 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18689"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6517"/>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631.1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Э 400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Экономика</a:t>
            </a:r>
            <a:r>
              <a:rPr lang="ru-RU" sz="1600" b="1" dirty="0">
                <a:solidFill>
                  <a:srgbClr val="002060"/>
                </a:solidFill>
                <a:latin typeface="Bookman Old Style" pitchFamily="18" charset="0"/>
              </a:rPr>
              <a:t>, организация, основы</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маркетинга в перерабатывающей промышленности </a:t>
            </a:r>
            <a:r>
              <a:rPr lang="ru-RU" sz="1600" dirty="0">
                <a:solidFill>
                  <a:srgbClr val="002060"/>
                </a:solidFill>
                <a:latin typeface="Bookman Old Style" pitchFamily="18" charset="0"/>
              </a:rPr>
              <a:t>: учебное пособие* / Е. В. </a:t>
            </a:r>
            <a:r>
              <a:rPr lang="ru-RU" sz="1600" dirty="0" err="1">
                <a:solidFill>
                  <a:srgbClr val="002060"/>
                </a:solidFill>
                <a:latin typeface="Bookman Old Style" pitchFamily="18" charset="0"/>
              </a:rPr>
              <a:t>Савватеев</a:t>
            </a:r>
            <a:r>
              <a:rPr lang="ru-RU" sz="1600" dirty="0">
                <a:solidFill>
                  <a:srgbClr val="002060"/>
                </a:solidFill>
                <a:latin typeface="Bookman Old Style" pitchFamily="18" charset="0"/>
              </a:rPr>
              <a:t> [и др.] ; ред. Е. В. </a:t>
            </a:r>
            <a:r>
              <a:rPr lang="ru-RU" sz="1600" dirty="0" err="1">
                <a:solidFill>
                  <a:srgbClr val="002060"/>
                </a:solidFill>
                <a:latin typeface="Bookman Old Style" pitchFamily="18" charset="0"/>
              </a:rPr>
              <a:t>Савватеев</a:t>
            </a:r>
            <a:r>
              <a:rPr lang="ru-RU" sz="1600" dirty="0">
                <a:solidFill>
                  <a:srgbClr val="002060"/>
                </a:solidFill>
                <a:latin typeface="Bookman Old Style" pitchFamily="18" charset="0"/>
              </a:rPr>
              <a:t>. - Москва : ИНФРА-М, 2016. - 316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2586858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теоретические аспекты трудовой деятельности, вопросы трудового потенциала и трудовых ресурсов, организации, измерения и нормирования труда, мотивации, стимулирования и оплаты труда, формирования денежных доходов, производительности труда, качества и уровня жизни, социального партнерства в сфере труда, вопросы международного регулирования социально-трудовых отношений. </a:t>
            </a:r>
          </a:p>
        </p:txBody>
      </p:sp>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218863"/>
            <a:ext cx="4896544" cy="1815882"/>
          </a:xfrm>
          <a:prstGeom prst="rect">
            <a:avLst/>
          </a:prstGeom>
          <a:noFill/>
        </p:spPr>
        <p:txBody>
          <a:bodyPr wrap="square" rtlCol="0">
            <a:spAutoFit/>
          </a:bodyPr>
          <a:lstStyle/>
          <a:p>
            <a:r>
              <a:rPr lang="ru-RU" sz="1600" b="1" dirty="0">
                <a:solidFill>
                  <a:srgbClr val="002060"/>
                </a:solidFill>
                <a:latin typeface="Bookman Old Style" pitchFamily="18" charset="0"/>
              </a:rPr>
              <a:t>631. 1</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Э 400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Экономика </a:t>
            </a:r>
            <a:r>
              <a:rPr lang="ru-RU" sz="1600" b="1" dirty="0">
                <a:solidFill>
                  <a:srgbClr val="002060"/>
                </a:solidFill>
                <a:latin typeface="Bookman Old Style" pitchFamily="18" charset="0"/>
              </a:rPr>
              <a:t>труда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организациях АПК</a:t>
            </a:r>
            <a:r>
              <a:rPr lang="ru-RU" sz="1600" dirty="0">
                <a:solidFill>
                  <a:srgbClr val="002060"/>
                </a:solidFill>
                <a:latin typeface="Bookman Old Style" pitchFamily="18" charset="0"/>
              </a:rPr>
              <a:t> : учебное пособие* / Ю. Н. Шумаков [и др.]. - Москва : ИНФРА-М, 2016. - 222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pic>
        <p:nvPicPr>
          <p:cNvPr id="10242" name="Picture 2" descr="C:\Users\tretyakova-nv\Desktop\ВИРТУАЛЬНЫЕ ВЫСТАВКИ\ИЮЛЬ\Инфра-М. 19.07.16\Изображение 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7"/>
            <a:ext cx="4288168" cy="633670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37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конструкции и принципы работы основных моделей автомобилей, выпускаемых для сельскохозяйственного производства. Приведены возможные неисправности и приемы поддержания заданного технического состояния машины. Большое внимание уделено охране труда и правилам безопасности при работе на машинах и их обслуживании</a:t>
            </a:r>
            <a:r>
              <a:rPr lang="ru-RU" sz="1200"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14338" name="Picture 2" descr="C:\Users\tretyakova-nv\Desktop\ВИРТУАЛЬНЫЕ ВЫСТАВКИ\ИЮЛЬ\Инфра-М. 19.07.16\Изображение 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51734"/>
            <a:ext cx="4293741" cy="634561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51734"/>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732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Богатырев</a:t>
            </a:r>
            <a:r>
              <a:rPr lang="ru-RU" sz="1600" b="1" dirty="0">
                <a:solidFill>
                  <a:srgbClr val="002060"/>
                </a:solidFill>
                <a:latin typeface="Bookman Old Style" pitchFamily="18" charset="0"/>
              </a:rPr>
              <a:t>, А.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Автомобили</a:t>
            </a:r>
            <a:r>
              <a:rPr lang="ru-RU" sz="1600" dirty="0">
                <a:solidFill>
                  <a:srgbClr val="002060"/>
                </a:solidFill>
                <a:latin typeface="Bookman Old Style" pitchFamily="18" charset="0"/>
              </a:rPr>
              <a:t> : учебник* / А. В. Богатырев, Ю. К. </a:t>
            </a:r>
            <a:r>
              <a:rPr lang="ru-RU" sz="1600" dirty="0" err="1">
                <a:solidFill>
                  <a:srgbClr val="002060"/>
                </a:solidFill>
                <a:latin typeface="Bookman Old Style" pitchFamily="18" charset="0"/>
              </a:rPr>
              <a:t>Есеновский</a:t>
            </a:r>
            <a:r>
              <a:rPr lang="ru-RU" sz="1600" dirty="0">
                <a:solidFill>
                  <a:srgbClr val="002060"/>
                </a:solidFill>
                <a:latin typeface="Bookman Old Style" pitchFamily="18" charset="0"/>
              </a:rPr>
              <a:t>-Лашков, М. Л. </a:t>
            </a:r>
            <a:r>
              <a:rPr lang="ru-RU" sz="1600" dirty="0" err="1">
                <a:solidFill>
                  <a:srgbClr val="002060"/>
                </a:solidFill>
                <a:latin typeface="Bookman Old Style" pitchFamily="18" charset="0"/>
              </a:rPr>
              <a:t>Насоновский</a:t>
            </a:r>
            <a:r>
              <a:rPr lang="ru-RU" sz="1600" dirty="0">
                <a:solidFill>
                  <a:srgbClr val="002060"/>
                </a:solidFill>
                <a:latin typeface="Bookman Old Style" pitchFamily="18" charset="0"/>
              </a:rPr>
              <a:t> ; ред. А. В. Богатырев. - 3-е изд., стер. - Москва : ИНФРА-М, 2015. - 653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73834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49326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latin typeface="Bookman Old Style" pitchFamily="18" charset="0"/>
              </a:rPr>
              <a:t>В учебном пособии представлены способы и средства регулировки и настройки машин и агрегатов на оптимальные режимы работы, приборы и приспособления для регулировки и настройки сельскохозяйственных машин, рекомендованные к внедрению Центральной государственной машиноиспытательной станцией, 1140 </a:t>
            </a:r>
            <a:r>
              <a:rPr lang="ru-RU" sz="1100" dirty="0" err="1">
                <a:latin typeface="Bookman Old Style" pitchFamily="18" charset="0"/>
              </a:rPr>
              <a:t>МИСи</a:t>
            </a:r>
            <a:r>
              <a:rPr lang="ru-RU" sz="1100" dirty="0">
                <a:latin typeface="Bookman Old Style" pitchFamily="18" charset="0"/>
              </a:rPr>
              <a:t> </a:t>
            </a:r>
            <a:r>
              <a:rPr lang="ru-RU" sz="1100" dirty="0" err="1">
                <a:latin typeface="Bookman Old Style" pitchFamily="18" charset="0"/>
              </a:rPr>
              <a:t>КубНИИТиМ</a:t>
            </a:r>
            <a:r>
              <a:rPr lang="ru-RU" sz="1100" dirty="0">
                <a:latin typeface="Bookman Old Style" pitchFamily="18" charset="0"/>
              </a:rPr>
              <a:t>. Содержит технические требования, предъявляемые к сельскохозяйственным машинам. Приведена классификация способов и средств регулировки основных сельскохозяйственных машин, их умов, рабочих органов и агрегатов, описаны правила проведения регулировок, организация подготовки сельскохозяйственных машин и агрегатов на регулировочной площадке и техника безопасности при подготовке машин к работе. Представлены задачи, а также решения типовых задач по каждому разделу. Предназначено для бакалавров 2-го и 3-го курсов направления 35.03.06 всех форм обучения. Будет полезно аспирантам, занимающимся совершенствованием рабочих органов сельскохозяйственных машин и орудий, и магистрам, обучающимся по направлению 35.03.06 «</a:t>
            </a:r>
            <a:r>
              <a:rPr lang="ru-RU" sz="1100" dirty="0" err="1">
                <a:latin typeface="Bookman Old Style" pitchFamily="18" charset="0"/>
              </a:rPr>
              <a:t>Агроинженерия</a:t>
            </a:r>
            <a:r>
              <a:rPr lang="ru-RU" sz="1100" dirty="0" smtClean="0">
                <a:latin typeface="Bookman Old Style" pitchFamily="18" charset="0"/>
              </a:rPr>
              <a:t>».</a:t>
            </a:r>
            <a:endParaRPr lang="ru-RU" sz="1100" dirty="0">
              <a:solidFill>
                <a:srgbClr val="002060"/>
              </a:solidFill>
              <a:latin typeface="Bookman Old Style" pitchFamily="18" charset="0"/>
            </a:endParaRPr>
          </a:p>
        </p:txBody>
      </p:sp>
      <p:pic>
        <p:nvPicPr>
          <p:cNvPr id="15362" name="Picture 2" descr="C:\Users\tretyakova-nv\Desktop\ВИРТУАЛЬНЫЕ ВЫСТАВКИ\ИЮЛЬ\Инфра-М. 19.07.16\Изображение 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5859"/>
            <a:ext cx="4320480" cy="634737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5859"/>
            <a:ext cx="4896544" cy="1938992"/>
          </a:xfrm>
          <a:prstGeom prst="rect">
            <a:avLst/>
          </a:prstGeom>
          <a:noFill/>
        </p:spPr>
        <p:txBody>
          <a:bodyPr wrap="square" rtlCol="0">
            <a:spAutoFit/>
          </a:bodyPr>
          <a:lstStyle/>
          <a:p>
            <a:r>
              <a:rPr lang="ru-RU" sz="1500" b="1" dirty="0">
                <a:solidFill>
                  <a:srgbClr val="002060"/>
                </a:solidFill>
                <a:latin typeface="Bookman Old Style" pitchFamily="18" charset="0"/>
              </a:rPr>
              <a:t>631.3</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К 207</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Капустин</a:t>
            </a:r>
            <a:r>
              <a:rPr lang="ru-RU" sz="1500" b="1" dirty="0">
                <a:solidFill>
                  <a:srgbClr val="002060"/>
                </a:solidFill>
                <a:latin typeface="Bookman Old Style" pitchFamily="18" charset="0"/>
              </a:rPr>
              <a:t>, В. П.</a:t>
            </a:r>
            <a:r>
              <a:rPr lang="ru-RU" sz="1500" dirty="0">
                <a:solidFill>
                  <a:srgbClr val="002060"/>
                </a:solidFill>
                <a:latin typeface="Bookman Old Style" pitchFamily="18" charset="0"/>
              </a:rPr>
              <a:t> </a:t>
            </a:r>
            <a:r>
              <a:rPr lang="ru-RU" sz="1500" b="1" dirty="0" smtClean="0">
                <a:solidFill>
                  <a:srgbClr val="002060"/>
                </a:solidFill>
                <a:latin typeface="Bookman Old Style" pitchFamily="18" charset="0"/>
              </a:rPr>
              <a:t>Сельскохозяйственные </a:t>
            </a:r>
            <a:r>
              <a:rPr lang="ru-RU" sz="1500" b="1" dirty="0">
                <a:solidFill>
                  <a:srgbClr val="002060"/>
                </a:solidFill>
                <a:latin typeface="Bookman Old Style" pitchFamily="18" charset="0"/>
              </a:rPr>
              <a:t>машины </a:t>
            </a:r>
            <a:r>
              <a:rPr lang="ru-RU" sz="1500" dirty="0">
                <a:solidFill>
                  <a:srgbClr val="002060"/>
                </a:solidFill>
                <a:latin typeface="Bookman Old Style" pitchFamily="18" charset="0"/>
              </a:rPr>
              <a:t>: учебное пособие* / В. П. Капустин, Ю. Е. Глазков. - Москва : ИНФРА-М, 2016. - 279 с.</a:t>
            </a:r>
            <a:endParaRPr lang="ru-RU" sz="1500" b="1" dirty="0">
              <a:solidFill>
                <a:srgbClr val="002060"/>
              </a:solidFill>
              <a:latin typeface="Bookman Old Style" pitchFamily="18" charset="0"/>
            </a:endParaRPr>
          </a:p>
          <a:p>
            <a:pPr algn="r"/>
            <a:endParaRPr lang="ru-RU" sz="15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чзлг</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1751243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содержатся общие требования к дипломному и курсовому проектированию по механизации животноводства. Изложены основы современной технологии производства продукции животноводства. Приведены высокоэффективные проектные решения животноводческих ферм, комплексов, личных подсобных и крестьянских (фермерских) хозяйств различного производственного назначения, мощности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1746" name="Picture 2" descr="C:\Users\tretyakova-nv\Desktop\ВИРТУАЛЬНЫЕ ВЫСТАВКИ\ИЮЛЬ\Инфра-М. 19.07.16\Изображение 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04188"/>
            <a:ext cx="4322997" cy="639316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04188"/>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Механизация </a:t>
            </a:r>
            <a:r>
              <a:rPr lang="ru-RU" sz="1600" b="1" dirty="0">
                <a:solidFill>
                  <a:srgbClr val="002060"/>
                </a:solidFill>
                <a:latin typeface="Bookman Old Style" pitchFamily="18" charset="0"/>
              </a:rPr>
              <a:t>животноводства. Дипломное</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 курсовое проектирование по механизации животноводства </a:t>
            </a:r>
            <a:r>
              <a:rPr lang="ru-RU" sz="1600" dirty="0">
                <a:solidFill>
                  <a:srgbClr val="002060"/>
                </a:solidFill>
                <a:latin typeface="Bookman Old Style" pitchFamily="18" charset="0"/>
              </a:rPr>
              <a:t>: учебное пособие* / Р. Ф. Филонов [и др.]. - Москва : ИНФРА-М, 2016. - 426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433737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Учебник состоит из двух разделов. Общая экология содержит сведения о предмете и задачах экологии, свойствах и классификации живых организмов, основы аутэкологии, экологии популяций, сообществ и экосистем, основы учения о биосфере и роли в ней человека. В ветеринарной экологии впервые представлены материалы о взаимоотношениях патогенных микроорганизмов с животными, в том числе простейшими организмами, о влиянии физических и химических факторов на микроорганизмы. Рассмотрены некоторые адаптивные реакции патогенных микроорганизмов на действие стресс-факторов и генетико-биохимические механизмы сохранения патогенных видов в окружающей среде. Дана экологическая характеристика ряда возбудителей инфекционных болезней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4578" name="Picture 2" descr="C:\Users\tretyakova-nv\Desktop\ВИРТУАЛЬНЫЕ ВЫСТАВКИ\ИЮЛЬ\Инфра-М. 19.07.16\Изображение 0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2" y="275759"/>
            <a:ext cx="4269935" cy="630648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64075"/>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445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Кисленко</a:t>
            </a:r>
            <a:r>
              <a:rPr lang="ru-RU" sz="1600" b="1" dirty="0">
                <a:solidFill>
                  <a:srgbClr val="002060"/>
                </a:solidFill>
                <a:latin typeface="Bookman Old Style" pitchFamily="18" charset="0"/>
              </a:rPr>
              <a:t>, В.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Общая и ветеринарная экология</a:t>
            </a:r>
            <a:r>
              <a:rPr lang="ru-RU" sz="1600" dirty="0">
                <a:solidFill>
                  <a:srgbClr val="002060"/>
                </a:solidFill>
                <a:latin typeface="Bookman Old Style" pitchFamily="18" charset="0"/>
              </a:rPr>
              <a:t> : учебник* / В. Н. </a:t>
            </a:r>
            <a:r>
              <a:rPr lang="ru-RU" sz="1600" dirty="0" err="1">
                <a:solidFill>
                  <a:srgbClr val="002060"/>
                </a:solidFill>
                <a:latin typeface="Bookman Old Style" pitchFamily="18" charset="0"/>
              </a:rPr>
              <a:t>Кисленко</a:t>
            </a:r>
            <a:r>
              <a:rPr lang="ru-RU" sz="1600" dirty="0">
                <a:solidFill>
                  <a:srgbClr val="002060"/>
                </a:solidFill>
                <a:latin typeface="Bookman Old Style" pitchFamily="18" charset="0"/>
              </a:rPr>
              <a:t>, Н. А. Калиненко. - Москва : ИНФРА-М, 2016. - 344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00873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способы и технологии выполнения работ в растениеводстве при возделывании сельскохозяйственных культур, общее устройство, принцип работы энергетических и технологических машин, их воздействие на почву, растения и окружающую среду. Изложены требования к выполнению механизированных работ в растениеводстве, сведения о подготовке машин к работе и регулировке их рабочих органов на заданные условия работы, правила эксплуатации машин и агрегатов, обеспечивающие наиболее эффективное их использование в сельскохозяйственном производстве, методы контроля качества выполняемых операций. </a:t>
            </a:r>
          </a:p>
        </p:txBody>
      </p:sp>
      <p:pic>
        <p:nvPicPr>
          <p:cNvPr id="36866" name="Picture 2" descr="C:\Users\tretyakova-nv\Desktop\ВИРТУАЛЬНЫЕ ВЫСТАВКИ\ИЮЛЬ\Инфра-М. 19.07.16\Изображение 1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8"/>
            <a:ext cx="4176464" cy="633670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60648"/>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631.3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550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Механизация </a:t>
            </a:r>
            <a:r>
              <a:rPr lang="ru-RU" sz="1600" b="1" dirty="0">
                <a:solidFill>
                  <a:srgbClr val="002060"/>
                </a:solidFill>
                <a:latin typeface="Bookman Old Style" pitchFamily="18" charset="0"/>
              </a:rPr>
              <a:t>растениеводства</a:t>
            </a:r>
            <a:r>
              <a:rPr lang="ru-RU" sz="1600" dirty="0">
                <a:solidFill>
                  <a:srgbClr val="002060"/>
                </a:solidFill>
                <a:latin typeface="Bookman Old Style" pitchFamily="18" charset="0"/>
              </a:rPr>
              <a:t> : учебник* / В. Н. Солнцев [и др.] ; ред. В. Н. Солнцев. - Москва : ИНФРА-М, 2016. - 383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1815586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Подробно изложены основные понятия современного почвоведения. Даны общие представления о генезисе, классификации и географии почв мира. Отражены вопросы повышения плодородия почв, их качественной оценки; описаны типы и виды эрозии и меры борьбы с ней, деградация почв и способы их охраны. Уделено внимание почвенным картам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0714"/>
            <a:ext cx="4248472" cy="629319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50713"/>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677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Горбылева</a:t>
            </a:r>
            <a:r>
              <a:rPr lang="ru-RU" sz="1600" b="1" dirty="0">
                <a:solidFill>
                  <a:srgbClr val="002060"/>
                </a:solidFill>
                <a:latin typeface="Bookman Old Style" pitchFamily="18" charset="0"/>
              </a:rPr>
              <a:t>, А.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Почвоведение</a:t>
            </a:r>
            <a:r>
              <a:rPr lang="ru-RU" sz="1600" dirty="0">
                <a:solidFill>
                  <a:srgbClr val="002060"/>
                </a:solidFill>
                <a:latin typeface="Bookman Old Style" pitchFamily="18" charset="0"/>
              </a:rPr>
              <a:t> : учебное пособие* / А. И. </a:t>
            </a:r>
            <a:r>
              <a:rPr lang="ru-RU" sz="1600" dirty="0" err="1">
                <a:solidFill>
                  <a:srgbClr val="002060"/>
                </a:solidFill>
                <a:latin typeface="Bookman Old Style" pitchFamily="18" charset="0"/>
              </a:rPr>
              <a:t>Горбылева</a:t>
            </a:r>
            <a:r>
              <a:rPr lang="ru-RU" sz="1600" dirty="0">
                <a:solidFill>
                  <a:srgbClr val="002060"/>
                </a:solidFill>
                <a:latin typeface="Bookman Old Style" pitchFamily="18" charset="0"/>
              </a:rPr>
              <a:t>, В. Б. Воробьев, Е. И. Петровский ; ред. А. И. </a:t>
            </a:r>
            <a:r>
              <a:rPr lang="ru-RU" sz="1600" dirty="0" err="1">
                <a:solidFill>
                  <a:srgbClr val="002060"/>
                </a:solidFill>
                <a:latin typeface="Bookman Old Style" pitchFamily="18" charset="0"/>
              </a:rPr>
              <a:t>Горбылева</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 Минск : Новое знание ; Москва : ИНФРА-М, 2015. - 400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8930712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Толковый словарь по географии почв отражает круг понятий, терминов, категорий, прямо или косвенно связанных с дисциплиной "География почв". До настоящего времени издавались словари, справочники по почвоведению, </a:t>
            </a:r>
            <a:r>
              <a:rPr lang="ru-RU" sz="1200" dirty="0" err="1">
                <a:solidFill>
                  <a:srgbClr val="002060"/>
                </a:solidFill>
                <a:latin typeface="Bookman Old Style" pitchFamily="18" charset="0"/>
              </a:rPr>
              <a:t>агропочвоведению</a:t>
            </a:r>
            <a:r>
              <a:rPr lang="ru-RU" sz="1200" dirty="0">
                <a:solidFill>
                  <a:srgbClr val="002060"/>
                </a:solidFill>
                <a:latin typeface="Bookman Old Style" pitchFamily="18" charset="0"/>
              </a:rPr>
              <a:t>, где терминология, понятийный аппарат по дисциплине "География почв" был представлен крайне скупо, мало внимания было уделено классификационным проблемам, понятиям, определениям. Предназначен для широкого круга читателей: бакалавров, магистров, аспирантов, научных работников, специалистов-почвоведов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2770" name="Picture 2" descr="C:\Users\tretyakova-nv\Desktop\ВИРТУАЛЬНЫЕ ВЫСТАВКИ\ИЮЛЬ\Инфра-М. 19.07.16\Изображение 1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7752"/>
            <a:ext cx="4356930" cy="636960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7752"/>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631.4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342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Наумов</a:t>
            </a:r>
            <a:r>
              <a:rPr lang="ru-RU" sz="1600" b="1" dirty="0">
                <a:solidFill>
                  <a:srgbClr val="002060"/>
                </a:solidFill>
                <a:latin typeface="Bookman Old Style" pitchFamily="18" charset="0"/>
              </a:rPr>
              <a:t>, В.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География почв. Толковый словарь</a:t>
            </a:r>
            <a:r>
              <a:rPr lang="ru-RU" sz="1600" dirty="0">
                <a:solidFill>
                  <a:srgbClr val="002060"/>
                </a:solidFill>
                <a:latin typeface="Bookman Old Style" pitchFamily="18" charset="0"/>
              </a:rPr>
              <a:t> : словарь / В. Д. Наумов. - Москва : ИНФРА-М, 2016. - 375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сбо</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2106970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«Карантинные болезни растений» представлены сведения о симптоматике, способах распространения и источниках сохранения важнейших карантинных заболеваний растений, а также методах карантинных обследований и анализе фитосанитарного риска, карантинного досмотра и карантинной экспертизы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22" name="Picture 2" descr="C:\Users\tretyakova-nv\Desktop\ВИРТУАЛЬНЫЕ ВЫСТАВКИ\ИЮЛЬ\Инфра-М. 19.07.16\Изображение 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3" y="218862"/>
            <a:ext cx="434125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292935"/>
          </a:xfrm>
          <a:prstGeom prst="rect">
            <a:avLst/>
          </a:prstGeom>
          <a:noFill/>
        </p:spPr>
        <p:txBody>
          <a:bodyPr wrap="square" rtlCol="0">
            <a:spAutoFit/>
          </a:bodyPr>
          <a:lstStyle/>
          <a:p>
            <a:r>
              <a:rPr lang="ru-RU" sz="1500" b="1" dirty="0">
                <a:solidFill>
                  <a:srgbClr val="002060"/>
                </a:solidFill>
                <a:latin typeface="Bookman Old Style" pitchFamily="18" charset="0"/>
              </a:rPr>
              <a:t>632</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Ч-340</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Чебаненко</a:t>
            </a:r>
            <a:r>
              <a:rPr lang="ru-RU" sz="1500" b="1" dirty="0">
                <a:solidFill>
                  <a:srgbClr val="002060"/>
                </a:solidFill>
                <a:latin typeface="Bookman Old Style" pitchFamily="18" charset="0"/>
              </a:rPr>
              <a:t>, С. И.</a:t>
            </a:r>
            <a:r>
              <a:rPr lang="ru-RU" sz="1500" dirty="0">
                <a:solidFill>
                  <a:srgbClr val="002060"/>
                </a:solidFill>
                <a:latin typeface="Bookman Old Style" pitchFamily="18" charset="0"/>
              </a:rPr>
              <a:t> </a:t>
            </a:r>
            <a:r>
              <a:rPr lang="ru-RU" sz="1500" b="1" dirty="0">
                <a:solidFill>
                  <a:srgbClr val="002060"/>
                </a:solidFill>
                <a:latin typeface="Bookman Old Style" pitchFamily="18" charset="0"/>
              </a:rPr>
              <a:t>Карантинные болезни растений</a:t>
            </a:r>
            <a:r>
              <a:rPr lang="ru-RU" sz="1500" dirty="0">
                <a:solidFill>
                  <a:srgbClr val="002060"/>
                </a:solidFill>
                <a:latin typeface="Bookman Old Style" pitchFamily="18" charset="0"/>
              </a:rPr>
              <a:t> [Текст] : учебное пособие* для подготовки бакалавров, обучающихся по направлению 35.03.04 "Агрономия" / С. И. Чебаненко, О. О. Белошапкина. - Москва : ИНФРА-М, 2015. - 112, [24] с. </a:t>
            </a:r>
            <a:endParaRPr lang="ru-RU" sz="15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00" b="1" dirty="0" smtClean="0">
                <a:solidFill>
                  <a:srgbClr val="002060"/>
                </a:solidFill>
                <a:latin typeface="Bookman Old Style" pitchFamily="18" charset="0"/>
              </a:rPr>
              <a:t>Издание </a:t>
            </a:r>
            <a:r>
              <a:rPr lang="ru-RU" sz="1500" b="1" dirty="0">
                <a:solidFill>
                  <a:srgbClr val="002060"/>
                </a:solidFill>
                <a:latin typeface="Bookman Old Style" pitchFamily="18" charset="0"/>
              </a:rPr>
              <a:t>находится в: </a:t>
            </a:r>
            <a:r>
              <a:rPr lang="ru-RU" sz="1500" b="1" dirty="0" err="1" smtClean="0">
                <a:solidFill>
                  <a:srgbClr val="002060"/>
                </a:solidFill>
                <a:latin typeface="Bookman Old Style" pitchFamily="18" charset="0"/>
              </a:rPr>
              <a:t>чз</a:t>
            </a:r>
            <a:r>
              <a:rPr lang="ru-RU" sz="1500" b="1" dirty="0" smtClean="0">
                <a:solidFill>
                  <a:srgbClr val="002060"/>
                </a:solidFill>
                <a:latin typeface="Bookman Old Style" pitchFamily="18" charset="0"/>
              </a:rPr>
              <a:t> </a:t>
            </a:r>
            <a:r>
              <a:rPr lang="ru-RU" sz="1500" b="1" dirty="0">
                <a:solidFill>
                  <a:srgbClr val="002060"/>
                </a:solidFill>
                <a:latin typeface="Bookman Old Style" pitchFamily="18" charset="0"/>
              </a:rPr>
              <a:t>(1</a:t>
            </a:r>
            <a:r>
              <a:rPr lang="ru-RU" sz="1500" b="1" dirty="0" smtClean="0">
                <a:solidFill>
                  <a:srgbClr val="002060"/>
                </a:solidFill>
                <a:latin typeface="Bookman Old Style" pitchFamily="18" charset="0"/>
              </a:rPr>
              <a:t>)</a:t>
            </a:r>
            <a:endParaRPr lang="ru-RU" sz="1500" b="1" dirty="0">
              <a:solidFill>
                <a:srgbClr val="002060"/>
              </a:solidFill>
              <a:latin typeface="Bookman Old Style" pitchFamily="18" charset="0"/>
            </a:endParaRPr>
          </a:p>
        </p:txBody>
      </p:sp>
    </p:spTree>
    <p:extLst>
      <p:ext uri="{BB962C8B-B14F-4D97-AF65-F5344CB8AC3E}">
        <p14:creationId xmlns:p14="http://schemas.microsoft.com/office/powerpoint/2010/main" val="956203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27984" y="3152001"/>
            <a:ext cx="4608512"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Приведены основные положения продовольственной безопасности страны, изложены цели и задачи технической модернизации сельского хозяйства, даны количественные и качественные характеристики земельных и материальных ресурсов и перспективы их совершенствования, рассмотрены приоритетные направления Государственной программы по развитию сельского хозяйства на 2013-2020 гг., представлены меры по сохранению и повышению плодородия почв, укреплению и совершенствованию материально-технической базы и инженерно-технической службы сельского хозяйства, показаны преимущества ресурсосберегающих технологий и их экономическая эффективность в сравнении с традиционными технологиями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9218" name="Picture 2" descr="C:\Users\tretyakova-nv\Desktop\ВИРТУАЛЬНЫЕ ВЫСТАВКИ\ИЮЛЬ\Инфра-М. 19.07.16\Изображение 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472440" cy="641485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5593"/>
            <a:ext cx="4896544" cy="2362185"/>
          </a:xfrm>
          <a:prstGeom prst="rect">
            <a:avLst/>
          </a:prstGeom>
          <a:noFill/>
        </p:spPr>
        <p:txBody>
          <a:bodyPr wrap="square" rtlCol="0">
            <a:spAutoFit/>
          </a:bodyPr>
          <a:lstStyle/>
          <a:p>
            <a:r>
              <a:rPr lang="ru-RU" sz="1550" b="1" dirty="0">
                <a:solidFill>
                  <a:srgbClr val="002060"/>
                </a:solidFill>
                <a:latin typeface="Bookman Old Style" pitchFamily="18" charset="0"/>
              </a:rPr>
              <a:t>633</a:t>
            </a:r>
            <a:br>
              <a:rPr lang="ru-RU" sz="1550" b="1" dirty="0">
                <a:solidFill>
                  <a:srgbClr val="002060"/>
                </a:solidFill>
                <a:latin typeface="Bookman Old Style" pitchFamily="18" charset="0"/>
              </a:rPr>
            </a:br>
            <a:r>
              <a:rPr lang="ru-RU" sz="1550" b="1" dirty="0">
                <a:solidFill>
                  <a:srgbClr val="002060"/>
                </a:solidFill>
                <a:latin typeface="Bookman Old Style" pitchFamily="18" charset="0"/>
              </a:rPr>
              <a:t>А 139</a:t>
            </a:r>
            <a:br>
              <a:rPr lang="ru-RU" sz="1550" b="1" dirty="0">
                <a:solidFill>
                  <a:srgbClr val="002060"/>
                </a:solidFill>
                <a:latin typeface="Bookman Old Style" pitchFamily="18" charset="0"/>
              </a:rPr>
            </a:br>
            <a:r>
              <a:rPr lang="ru-RU" sz="1550" b="1" dirty="0" smtClean="0">
                <a:solidFill>
                  <a:srgbClr val="002060"/>
                </a:solidFill>
                <a:latin typeface="Bookman Old Style" pitchFamily="18" charset="0"/>
              </a:rPr>
              <a:t>        </a:t>
            </a:r>
            <a:r>
              <a:rPr lang="ru-RU" sz="1550" b="1" dirty="0" err="1" smtClean="0">
                <a:solidFill>
                  <a:srgbClr val="002060"/>
                </a:solidFill>
                <a:latin typeface="Bookman Old Style" pitchFamily="18" charset="0"/>
              </a:rPr>
              <a:t>Абдразаков</a:t>
            </a:r>
            <a:r>
              <a:rPr lang="ru-RU" sz="1550" b="1" dirty="0">
                <a:solidFill>
                  <a:srgbClr val="002060"/>
                </a:solidFill>
                <a:latin typeface="Bookman Old Style" pitchFamily="18" charset="0"/>
              </a:rPr>
              <a:t>, Ф. К.</a:t>
            </a:r>
            <a:r>
              <a:rPr lang="ru-RU" sz="1550" dirty="0">
                <a:solidFill>
                  <a:srgbClr val="002060"/>
                </a:solidFill>
                <a:latin typeface="Bookman Old Style" pitchFamily="18" charset="0"/>
              </a:rPr>
              <a:t> </a:t>
            </a:r>
            <a:r>
              <a:rPr lang="ru-RU" sz="1550" b="1" dirty="0">
                <a:solidFill>
                  <a:srgbClr val="002060"/>
                </a:solidFill>
                <a:latin typeface="Bookman Old Style" pitchFamily="18" charset="0"/>
              </a:rPr>
              <a:t>Организация производства продукции растениеводства с применением ресурсосберегающих технологий </a:t>
            </a:r>
            <a:r>
              <a:rPr lang="ru-RU" sz="1550" dirty="0">
                <a:solidFill>
                  <a:srgbClr val="002060"/>
                </a:solidFill>
                <a:latin typeface="Bookman Old Style" pitchFamily="18" charset="0"/>
              </a:rPr>
              <a:t>: учебное пособие* / Ф. К. </a:t>
            </a:r>
            <a:r>
              <a:rPr lang="ru-RU" sz="1550" dirty="0" err="1">
                <a:solidFill>
                  <a:srgbClr val="002060"/>
                </a:solidFill>
                <a:latin typeface="Bookman Old Style" pitchFamily="18" charset="0"/>
              </a:rPr>
              <a:t>Абдразаков</a:t>
            </a:r>
            <a:r>
              <a:rPr lang="ru-RU" sz="1550" dirty="0">
                <a:solidFill>
                  <a:srgbClr val="002060"/>
                </a:solidFill>
                <a:latin typeface="Bookman Old Style" pitchFamily="18" charset="0"/>
              </a:rPr>
              <a:t>, Л. М. Игнатьев. - Москва : ИНФРА-М, 2016. - 107 с.</a:t>
            </a:r>
            <a:endParaRPr lang="ru-RU" sz="155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550" b="1" dirty="0" smtClean="0">
                <a:solidFill>
                  <a:srgbClr val="002060"/>
                </a:solidFill>
                <a:latin typeface="Bookman Old Style" pitchFamily="18" charset="0"/>
              </a:rPr>
              <a:t>Издание </a:t>
            </a:r>
            <a:r>
              <a:rPr lang="ru-RU" sz="1550" b="1" dirty="0">
                <a:solidFill>
                  <a:srgbClr val="002060"/>
                </a:solidFill>
                <a:latin typeface="Bookman Old Style" pitchFamily="18" charset="0"/>
              </a:rPr>
              <a:t>находится в: </a:t>
            </a:r>
            <a:r>
              <a:rPr lang="ru-RU" sz="1550" b="1" dirty="0" err="1" smtClean="0">
                <a:solidFill>
                  <a:srgbClr val="002060"/>
                </a:solidFill>
                <a:latin typeface="Bookman Old Style" pitchFamily="18" charset="0"/>
              </a:rPr>
              <a:t>чз</a:t>
            </a:r>
            <a:r>
              <a:rPr lang="ru-RU" sz="1550" b="1" dirty="0" smtClean="0">
                <a:solidFill>
                  <a:srgbClr val="002060"/>
                </a:solidFill>
                <a:latin typeface="Bookman Old Style" pitchFamily="18" charset="0"/>
              </a:rPr>
              <a:t> </a:t>
            </a:r>
            <a:r>
              <a:rPr lang="ru-RU" sz="1550" b="1" dirty="0">
                <a:solidFill>
                  <a:srgbClr val="002060"/>
                </a:solidFill>
                <a:latin typeface="Bookman Old Style" pitchFamily="18" charset="0"/>
              </a:rPr>
              <a:t>(1</a:t>
            </a:r>
            <a:r>
              <a:rPr lang="ru-RU" sz="1550" b="1" dirty="0" smtClean="0">
                <a:solidFill>
                  <a:srgbClr val="002060"/>
                </a:solidFill>
                <a:latin typeface="Bookman Old Style" pitchFamily="18" charset="0"/>
              </a:rPr>
              <a:t>)</a:t>
            </a:r>
            <a:endParaRPr lang="ru-RU" sz="1550" b="1" dirty="0">
              <a:solidFill>
                <a:srgbClr val="002060"/>
              </a:solidFill>
              <a:latin typeface="Bookman Old Style" pitchFamily="18" charset="0"/>
            </a:endParaRPr>
          </a:p>
        </p:txBody>
      </p:sp>
    </p:spTree>
    <p:extLst>
      <p:ext uri="{BB962C8B-B14F-4D97-AF65-F5344CB8AC3E}">
        <p14:creationId xmlns:p14="http://schemas.microsoft.com/office/powerpoint/2010/main" val="946823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83099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Изложены технологии производства, хранения и переработки продукции растениеводства, овощеводства и плодоводства. Даны основы стандартизации растениеводческой продукции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4578" name="Picture 2" descr="C:\Users\tretyakova-nv\Desktop\ВИРТУАЛЬНЫЕ ВЫСТАВКИ\ИЮЛЬ\Инфра-М. 19.07.16\Изображение 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08345"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760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260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Агробиологические </a:t>
            </a:r>
            <a:r>
              <a:rPr lang="ru-RU" sz="1600" b="1" dirty="0">
                <a:solidFill>
                  <a:srgbClr val="002060"/>
                </a:solidFill>
                <a:latin typeface="Bookman Old Style" pitchFamily="18" charset="0"/>
              </a:rPr>
              <a:t>основы производства,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хранения и переработки продукции растениеводства </a:t>
            </a:r>
            <a:r>
              <a:rPr lang="ru-RU" sz="1600" dirty="0">
                <a:solidFill>
                  <a:srgbClr val="002060"/>
                </a:solidFill>
                <a:latin typeface="Bookman Old Style" pitchFamily="18" charset="0"/>
              </a:rPr>
              <a:t>[Текст] : учебное пособие* / ред. Г. И. </a:t>
            </a:r>
            <a:r>
              <a:rPr lang="ru-RU" sz="1600" dirty="0" err="1">
                <a:solidFill>
                  <a:srgbClr val="002060"/>
                </a:solidFill>
                <a:latin typeface="Bookman Old Style" pitchFamily="18" charset="0"/>
              </a:rPr>
              <a:t>Баздырев</a:t>
            </a:r>
            <a:r>
              <a:rPr lang="ru-RU" sz="1600" dirty="0">
                <a:solidFill>
                  <a:srgbClr val="002060"/>
                </a:solidFill>
                <a:latin typeface="Bookman Old Style" pitchFamily="18" charset="0"/>
              </a:rPr>
              <a:t>. - Москва : ИНФРА-М, 2015. - 724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43274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приведены морфологические, биологические, экологические и кормовые характеристики, а также технологии возделывания на корм зерновых злаковых и бобовых культур, сеяных трав, корнеплодных, клубнеплодных и других растений. Изложены принципы организации зеленого конвейера, технологии улучшения и использования сенокосов и пастбищ, производства сена, искусственно высушенных кормов, силоса и сенажа, комбикормов, химического консервирования зеленой массы и зерна, общие подходы к анализу состояния кормовой базы в хозяйстве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ИЮЛЬ\Инфра-М. 19.07.16\Изображение 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277974"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0343"/>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633</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692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Михалев</a:t>
            </a:r>
            <a:r>
              <a:rPr lang="ru-RU" sz="1600" b="1" dirty="0">
                <a:solidFill>
                  <a:srgbClr val="002060"/>
                </a:solidFill>
                <a:latin typeface="Bookman Old Style" pitchFamily="18" charset="0"/>
              </a:rPr>
              <a:t>, С.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Кормопроизводство</a:t>
            </a:r>
            <a:r>
              <a:rPr lang="ru-RU" sz="1600" dirty="0">
                <a:solidFill>
                  <a:srgbClr val="002060"/>
                </a:solidFill>
                <a:latin typeface="Bookman Old Style" pitchFamily="18" charset="0"/>
              </a:rPr>
              <a:t> : учебное пособие* / С. С. Михалев, Н. Н. Лазарев. - Москва : ИНФРА-М, 2015. - 286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76183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15471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учебнике представлены сведения о жизненных формах, жизненном цикле, фенологическом развитии декоративных растений, способах их размножения, экологических факторах, влияющих на декоративные качества растений, направлениях использования декоративных растений в ландшафтном дизайне. Дана краткая характеристика наиболее распространенных в декоративном садоводстве родов растений. Приведена информация о технологических основах декоративного растениеводства: сведения о почвах и субстратах, используемых в открытом и защищенном грунте; удобрениях; водном режиме; принципах чередования культур; способах защиты растений от стрессов; биологически активных веществах, применяемых в декоративном растениеводстве; технологиях производства посадочного материала и технологиях выращивания декоративных растений в защищенном и открытом грунте. Отдельные главы посвящены </a:t>
            </a:r>
            <a:r>
              <a:rPr lang="ru-RU" sz="1100" dirty="0" err="1">
                <a:solidFill>
                  <a:srgbClr val="002060"/>
                </a:solidFill>
                <a:latin typeface="Bookman Old Style" pitchFamily="18" charset="0"/>
              </a:rPr>
              <a:t>газоноводству</a:t>
            </a:r>
            <a:r>
              <a:rPr lang="ru-RU" sz="1100" dirty="0">
                <a:solidFill>
                  <a:srgbClr val="002060"/>
                </a:solidFill>
                <a:latin typeface="Bookman Old Style" pitchFamily="18" charset="0"/>
              </a:rPr>
              <a:t>, флористике и основам ландшафтного проектирования</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23554" name="Picture 2" descr="C:\Users\tretyakova-nv\Desktop\ВИРТУАЛЬНЫЕ ВЫСТАВКИ\ИЮЛЬ\Инфра-М. 19.07.16\Изображение 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93" y="218862"/>
            <a:ext cx="4285788"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635.9</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286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Декоративное </a:t>
            </a:r>
            <a:r>
              <a:rPr lang="ru-RU" sz="1600" b="1" dirty="0">
                <a:solidFill>
                  <a:srgbClr val="002060"/>
                </a:solidFill>
                <a:latin typeface="Bookman Old Style" pitchFamily="18" charset="0"/>
              </a:rPr>
              <a:t>садоводство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основами ландшафтного проектирования </a:t>
            </a:r>
            <a:r>
              <a:rPr lang="ru-RU" sz="1600" dirty="0">
                <a:solidFill>
                  <a:srgbClr val="002060"/>
                </a:solidFill>
                <a:latin typeface="Bookman Old Style" pitchFamily="18" charset="0"/>
              </a:rPr>
              <a:t>: учебник* / А. В. </a:t>
            </a:r>
            <a:r>
              <a:rPr lang="ru-RU" sz="1600" dirty="0" err="1">
                <a:solidFill>
                  <a:srgbClr val="002060"/>
                </a:solidFill>
                <a:latin typeface="Bookman Old Style" pitchFamily="18" charset="0"/>
              </a:rPr>
              <a:t>Исачкин</a:t>
            </a:r>
            <a:r>
              <a:rPr lang="ru-RU" sz="1600" dirty="0">
                <a:solidFill>
                  <a:srgbClr val="002060"/>
                </a:solidFill>
                <a:latin typeface="Bookman Old Style" pitchFamily="18" charset="0"/>
              </a:rPr>
              <a:t> [и др.] ; ред. А. В. </a:t>
            </a:r>
            <a:r>
              <a:rPr lang="ru-RU" sz="1600" dirty="0" err="1">
                <a:solidFill>
                  <a:srgbClr val="002060"/>
                </a:solidFill>
                <a:latin typeface="Bookman Old Style" pitchFamily="18" charset="0"/>
              </a:rPr>
              <a:t>Исачкин</a:t>
            </a:r>
            <a:r>
              <a:rPr lang="ru-RU" sz="1600" dirty="0">
                <a:solidFill>
                  <a:srgbClr val="002060"/>
                </a:solidFill>
                <a:latin typeface="Bookman Old Style" pitchFamily="18" charset="0"/>
              </a:rPr>
              <a:t>. - Москва : ИНФРА-М, 2016. - 521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92070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Авторы обобщили результаты работ в области племенного дела, методов оценки продуктивных и воспроизводительных качеств, новейшие инструкции по бонитировке сельскохозяйственных животных, рекомендованные Министерством сельского хозяйства Российской Федерации за последний период. В учебном пособии освещены порядок и условия проведения бонитировки сельскохозяйственных животных, в том числе молочных и мясомолочных пород крупного рогатого скота, свиней, лошадей, овец и коз, а также сельскохозяйственной птицы и собак</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23" y="218862"/>
            <a:ext cx="4306086"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1387"/>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545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Методы </a:t>
            </a:r>
            <a:r>
              <a:rPr lang="ru-RU" sz="1600" b="1" dirty="0">
                <a:solidFill>
                  <a:srgbClr val="002060"/>
                </a:solidFill>
                <a:latin typeface="Bookman Old Style" pitchFamily="18" charset="0"/>
              </a:rPr>
              <a:t>комплексной оценки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сельскохозяйственных и мелких домашних животных </a:t>
            </a:r>
            <a:r>
              <a:rPr lang="ru-RU" sz="1600" dirty="0">
                <a:solidFill>
                  <a:srgbClr val="002060"/>
                </a:solidFill>
                <a:latin typeface="Bookman Old Style" pitchFamily="18" charset="0"/>
              </a:rPr>
              <a:t>[Текст] : учебное пособие* / Н. И. </a:t>
            </a:r>
            <a:r>
              <a:rPr lang="ru-RU" sz="1600" dirty="0" err="1">
                <a:solidFill>
                  <a:srgbClr val="002060"/>
                </a:solidFill>
                <a:latin typeface="Bookman Old Style" pitchFamily="18" charset="0"/>
              </a:rPr>
              <a:t>Римиханов</a:t>
            </a:r>
            <a:r>
              <a:rPr lang="ru-RU" sz="1600" dirty="0">
                <a:solidFill>
                  <a:srgbClr val="002060"/>
                </a:solidFill>
                <a:latin typeface="Bookman Old Style" pitchFamily="18" charset="0"/>
              </a:rPr>
              <a:t> [и др.]. - Москва : КУРС : ИНФРА-М, 2015. - 139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204859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в полном объеме рассмотрены научные основы кормления животных, представлены теоретические положения и практические рекомендации по прогрессивным технологиям приготовления кормов, на современном научном уровне подробно изложены вопросы нормированного и диетического кормления животных. Показаны химический состав и питательность основных кормов, приведены данные о содержании обменной энергии, макро- и микроэлементов, аминокислот, витаминов. Дана характеристика кормовых добавок, используемых для повышения полноценности и эффективности использования питательных веществ рационов в животноводстве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6146" name="Picture 2" descr="C:\Users\tretyakova-nv\Desktop\ВИРТУАЛЬНЫЕ ВЫСТАВКИ\ИЮЛЬ\Инфра-М. 19.07.16\Изображение 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23" y="229430"/>
            <a:ext cx="4355381" cy="636792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430"/>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510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Токарев</a:t>
            </a:r>
            <a:r>
              <a:rPr lang="ru-RU" sz="1600" b="1" dirty="0">
                <a:solidFill>
                  <a:srgbClr val="002060"/>
                </a:solidFill>
                <a:latin typeface="Bookman Old Style" pitchFamily="18" charset="0"/>
              </a:rPr>
              <a:t>, В.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Кормление животных с основами кормопроизводства </a:t>
            </a:r>
            <a:r>
              <a:rPr lang="ru-RU" sz="1600" dirty="0">
                <a:solidFill>
                  <a:srgbClr val="002060"/>
                </a:solidFill>
                <a:latin typeface="Bookman Old Style" pitchFamily="18" charset="0"/>
              </a:rPr>
              <a:t>: учебное пособие* / В. С. Токарев. - Москва : ИНФРА-М, 2016. - 591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333591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биотехнологические процессы, изучаемые в курсе «Охрана окружающей среды». Последовательно изложены теоретические основы культивирования микроорганизмов и наиболее распространенных </a:t>
            </a:r>
            <a:r>
              <a:rPr lang="ru-RU" sz="1200" dirty="0" err="1">
                <a:solidFill>
                  <a:srgbClr val="002060"/>
                </a:solidFill>
                <a:latin typeface="Bookman Old Style" pitchFamily="18" charset="0"/>
              </a:rPr>
              <a:t>экобиотехнологических</a:t>
            </a:r>
            <a:r>
              <a:rPr lang="ru-RU" sz="1200" dirty="0">
                <a:solidFill>
                  <a:srgbClr val="002060"/>
                </a:solidFill>
                <a:latin typeface="Bookman Old Style" pitchFamily="18" charset="0"/>
              </a:rPr>
              <a:t> технологий, в том числе биологической очистки воды, биотехнологии очистки почвы и воздуха, а также аэробной и анаэробной обработки осадков сточных вод и отходов, образующихся при переработке растительного сырья. Проанализированы возможные пути получения электроэнергии путем анаэробного сбраживания осадков сточных вод</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ИЮЛЬ\Инфра-М. 19.07.16\Изображение 0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10" y="237644"/>
            <a:ext cx="4288352" cy="635970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7644"/>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862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Ксенофонтов</a:t>
            </a:r>
            <a:r>
              <a:rPr lang="ru-RU" sz="1600" b="1" dirty="0">
                <a:solidFill>
                  <a:srgbClr val="002060"/>
                </a:solidFill>
                <a:latin typeface="Bookman Old Style" pitchFamily="18" charset="0"/>
              </a:rPr>
              <a:t>, Б.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Охрана окружающей среды: биотехнологические основы </a:t>
            </a:r>
            <a:r>
              <a:rPr lang="ru-RU" sz="1600" dirty="0">
                <a:solidFill>
                  <a:srgbClr val="002060"/>
                </a:solidFill>
                <a:latin typeface="Bookman Old Style" pitchFamily="18" charset="0"/>
              </a:rPr>
              <a:t>[Текст] : учебное пособие* / Б. С. Ксенофонтов. - Москва : ФОРУМ : ИНФРА-М, 2016. - 199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8196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Освещена технология пустынного каракулеводства Туркменистана; происхождения каракульских овец, биологические особенности и продуктивные качества. Описаны методы разведения, принципы бонитировки каракульских ягнят и сортировки шкурок каракуля: техника убоя ягнят на смушек и технология первичной обработки каракуля: технология воспроизводства стада: технология пастбищного кормления и содержания каракульских овец</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ИЮЛЬ\Инфра-М. 19.07.16\Изображение 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390284"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Х 396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Херремов</a:t>
            </a:r>
            <a:r>
              <a:rPr lang="ru-RU" sz="1600" b="1" dirty="0">
                <a:solidFill>
                  <a:srgbClr val="002060"/>
                </a:solidFill>
                <a:latin typeface="Bookman Old Style" pitchFamily="18" charset="0"/>
              </a:rPr>
              <a:t>, Ш. Р.</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Каракулеводство</a:t>
            </a:r>
            <a:r>
              <a:rPr lang="ru-RU" sz="1600" dirty="0">
                <a:solidFill>
                  <a:srgbClr val="002060"/>
                </a:solidFill>
                <a:latin typeface="Bookman Old Style" pitchFamily="18" charset="0"/>
              </a:rPr>
              <a:t> : учебное пособие* / Ш. Р. </a:t>
            </a:r>
            <a:r>
              <a:rPr lang="ru-RU" sz="1600" dirty="0" err="1">
                <a:solidFill>
                  <a:srgbClr val="002060"/>
                </a:solidFill>
                <a:latin typeface="Bookman Old Style" pitchFamily="18" charset="0"/>
              </a:rPr>
              <a:t>Херремов</a:t>
            </a:r>
            <a:r>
              <a:rPr lang="ru-RU" sz="1600" dirty="0">
                <a:solidFill>
                  <a:srgbClr val="002060"/>
                </a:solidFill>
                <a:latin typeface="Bookman Old Style" pitchFamily="18" charset="0"/>
              </a:rPr>
              <a:t>, Ю. А. </a:t>
            </a:r>
            <a:r>
              <a:rPr lang="ru-RU" sz="1600" dirty="0" err="1">
                <a:solidFill>
                  <a:srgbClr val="002060"/>
                </a:solidFill>
                <a:latin typeface="Bookman Old Style" pitchFamily="18" charset="0"/>
              </a:rPr>
              <a:t>Юлдашбаев</a:t>
            </a:r>
            <a:r>
              <a:rPr lang="ru-RU" sz="1600" dirty="0">
                <a:solidFill>
                  <a:srgbClr val="002060"/>
                </a:solidFill>
                <a:latin typeface="Bookman Old Style" pitchFamily="18" charset="0"/>
              </a:rPr>
              <a:t>. - Москва : Курс : ИНФРА-М, 2016. - 142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5424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книге освещены вопросы классификации животных рода олени, хозяйственные и биологические особенности, продуктивность, породы, племенная работа, содержание пантовых и северных оленей; кормление пантовых оленей, кормовая база северного оленеводства, хозяйственный учет, структура стада и организация труда в северном оленеводстве. Приведены сведения о врагах оленей. </a:t>
            </a:r>
          </a:p>
        </p:txBody>
      </p:sp>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67944" y="218863"/>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636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Ч-600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Чикалев</a:t>
            </a:r>
            <a:r>
              <a:rPr lang="ru-RU" sz="1600" b="1" dirty="0">
                <a:solidFill>
                  <a:srgbClr val="002060"/>
                </a:solidFill>
                <a:latin typeface="Bookman Old Style" pitchFamily="18" charset="0"/>
              </a:rPr>
              <a:t>, А.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Оленеводство</a:t>
            </a:r>
            <a:r>
              <a:rPr lang="ru-RU" sz="1600" dirty="0">
                <a:solidFill>
                  <a:srgbClr val="002060"/>
                </a:solidFill>
                <a:latin typeface="Bookman Old Style" pitchFamily="18" charset="0"/>
              </a:rPr>
              <a:t> : учебник* / А. И. </a:t>
            </a:r>
            <a:r>
              <a:rPr lang="ru-RU" sz="1600" dirty="0" err="1">
                <a:solidFill>
                  <a:srgbClr val="002060"/>
                </a:solidFill>
                <a:latin typeface="Bookman Old Style" pitchFamily="18" charset="0"/>
              </a:rPr>
              <a:t>Чикалев</a:t>
            </a:r>
            <a:r>
              <a:rPr lang="ru-RU" sz="1600" dirty="0">
                <a:solidFill>
                  <a:srgbClr val="002060"/>
                </a:solidFill>
                <a:latin typeface="Bookman Old Style" pitchFamily="18" charset="0"/>
              </a:rPr>
              <a:t>, Ю. А. </a:t>
            </a:r>
            <a:r>
              <a:rPr lang="ru-RU" sz="1600" dirty="0" err="1">
                <a:solidFill>
                  <a:srgbClr val="002060"/>
                </a:solidFill>
                <a:latin typeface="Bookman Old Style" pitchFamily="18" charset="0"/>
              </a:rPr>
              <a:t>Юлдашбаев</a:t>
            </a:r>
            <a:r>
              <a:rPr lang="ru-RU" sz="1600" dirty="0">
                <a:solidFill>
                  <a:srgbClr val="002060"/>
                </a:solidFill>
                <a:latin typeface="Bookman Old Style" pitchFamily="18" charset="0"/>
              </a:rPr>
              <a:t>, Г. В. Родионов ; ред. А. И. </a:t>
            </a:r>
            <a:r>
              <a:rPr lang="ru-RU" sz="1600" dirty="0" err="1">
                <a:solidFill>
                  <a:srgbClr val="002060"/>
                </a:solidFill>
                <a:latin typeface="Bookman Old Style" pitchFamily="18" charset="0"/>
              </a:rPr>
              <a:t>Чикалев</a:t>
            </a:r>
            <a:r>
              <a:rPr lang="ru-RU" sz="1600" dirty="0">
                <a:solidFill>
                  <a:srgbClr val="002060"/>
                </a:solidFill>
                <a:latin typeface="Bookman Old Style" pitchFamily="18" charset="0"/>
              </a:rPr>
              <a:t>. - Москва : Курс : ИНФРА-М, 2015. - 108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pic>
        <p:nvPicPr>
          <p:cNvPr id="19458" name="Picture 2" descr="C:\Users\tretyakova-nv\Desktop\ВИРТУАЛЬНЫЕ ВЫСТАВКИ\ИЮЛЬ\Инфра-М. 19.07.16\Изображение 1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104456"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72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Целью учебного пособия является описание промышленной технологии и техники, применяемых на современных отечественных предприятиях молочной отрасли. Изложены основные технологические процессы переработки молока — от его доставки и приема до выпуска готовой продукции. Приводится описание производства питьевого молока и сливок, кисломолочных продуктов, молочных консервов и сливочного масла в соответствии с действующей нормативной документацией. В конце каждой главы даны основные требования контроля качества технологических процессов выработки молочных продуктов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ИЮЛЬ\Инфра-М. 19.07.16\Изображение 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48263"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0381"/>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877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Бредихин</a:t>
            </a:r>
            <a:r>
              <a:rPr lang="ru-RU" sz="1600" b="1" dirty="0">
                <a:solidFill>
                  <a:srgbClr val="002060"/>
                </a:solidFill>
                <a:latin typeface="Bookman Old Style" pitchFamily="18" charset="0"/>
              </a:rPr>
              <a:t>, С.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Технология и техника переработки молока </a:t>
            </a:r>
            <a:r>
              <a:rPr lang="ru-RU" sz="1600" dirty="0">
                <a:solidFill>
                  <a:srgbClr val="002060"/>
                </a:solidFill>
                <a:latin typeface="Bookman Old Style" pitchFamily="18" charset="0"/>
              </a:rPr>
              <a:t>: учебное пособие* / С. А. Бредихин. - 2-е изд., доп. - Москва : ИНФРА-М, 2016. - 442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15940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30832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рассмотрены основы производственного контроля, который осуществляется на предприятиях молочной отрасли. Системно изложены требования нормативных документов к показателям качества различных групп молочной продукции, указаны порядок проведения и методы входного контроля исходного сырья, а также контроля по ходу технологического процесса и готовой продукции. Для лучшего восприятия материала приведены типовые схемы с выделением основных точек технического контроля физико-химических и микробиологических показателей в процессе технологии молочной продукции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ИЮЛЬ\Инфра-М. 19.07.16\Изображение 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31528"/>
            <a:ext cx="4287187" cy="636582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2659"/>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Г 192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Ганина</a:t>
            </a:r>
            <a:r>
              <a:rPr lang="ru-RU" sz="1600" b="1" dirty="0">
                <a:solidFill>
                  <a:srgbClr val="002060"/>
                </a:solidFill>
                <a:latin typeface="Bookman Old Style" pitchFamily="18" charset="0"/>
              </a:rPr>
              <a:t>, В.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Производственный контроль молочной продукции </a:t>
            </a:r>
            <a:r>
              <a:rPr lang="ru-RU" sz="1600" dirty="0">
                <a:solidFill>
                  <a:srgbClr val="002060"/>
                </a:solidFill>
                <a:latin typeface="Bookman Old Style" pitchFamily="18" charset="0"/>
              </a:rPr>
              <a:t>: учебник* / В. И. Ганина, Л. А. Борисова, В. В. Морозова. - Москва : ИНФРА-М, 2016. - 247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6722890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384995"/>
          </a:xfrm>
          <a:prstGeom prst="rect">
            <a:avLst/>
          </a:prstGeom>
          <a:noFill/>
        </p:spPr>
        <p:txBody>
          <a:bodyPr wrap="square" rtlCol="0">
            <a:spAutoFit/>
          </a:bodyPr>
          <a:lstStyle/>
          <a:p>
            <a:pPr algn="ctr"/>
            <a:r>
              <a:rPr lang="ru-RU" sz="1200" b="1" dirty="0" smtClean="0">
                <a:solidFill>
                  <a:srgbClr val="002060"/>
                </a:solidFill>
                <a:latin typeface="Bookman Old Style" pitchFamily="18" charset="0"/>
              </a:rPr>
              <a:t>Аннотация: </a:t>
            </a:r>
            <a:r>
              <a:rPr lang="ru-RU" sz="1200" dirty="0">
                <a:solidFill>
                  <a:srgbClr val="002060"/>
                </a:solidFill>
                <a:latin typeface="Bookman Old Style" pitchFamily="18" charset="0"/>
              </a:rPr>
              <a:t>Рассмотрены требования, предъявляемыми к молоку и молочной продукции в соответствии с нормативной документацией, правила приемки, методы отбора проб и подготовки их к анализу. Дано подробное описание методов, используемых в молочной отрасли при проведении оценки качества молока и молочных продуктов. </a:t>
            </a:r>
          </a:p>
        </p:txBody>
      </p:sp>
      <p:pic>
        <p:nvPicPr>
          <p:cNvPr id="25602" name="Picture 2" descr="C:\Users\tretyakova-nv\Desktop\ВИРТУАЛЬНЫЕ ВЫСТАВКИ\ИЮЛЬ\Инфра-М. 19.07.16\Изображение 1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33866"/>
            <a:ext cx="4318959" cy="636348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7339"/>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637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Ч-340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Чебакова</a:t>
            </a:r>
            <a:r>
              <a:rPr lang="ru-RU" sz="1600" b="1" dirty="0">
                <a:solidFill>
                  <a:srgbClr val="002060"/>
                </a:solidFill>
                <a:latin typeface="Bookman Old Style" pitchFamily="18" charset="0"/>
              </a:rPr>
              <a:t>, Г.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Оценка качества молока и молочных продуктов </a:t>
            </a:r>
            <a:r>
              <a:rPr lang="ru-RU" sz="1600" dirty="0">
                <a:solidFill>
                  <a:srgbClr val="002060"/>
                </a:solidFill>
                <a:latin typeface="Bookman Old Style" pitchFamily="18" charset="0"/>
              </a:rPr>
              <a:t>: учебно-методическое пособие* / Г. В. </a:t>
            </a:r>
            <a:r>
              <a:rPr lang="ru-RU" sz="1600" dirty="0" err="1">
                <a:solidFill>
                  <a:srgbClr val="002060"/>
                </a:solidFill>
                <a:latin typeface="Bookman Old Style" pitchFamily="18" charset="0"/>
              </a:rPr>
              <a:t>Чебакова</a:t>
            </a:r>
            <a:r>
              <a:rPr lang="ru-RU" sz="1600" dirty="0">
                <a:solidFill>
                  <a:srgbClr val="002060"/>
                </a:solidFill>
                <a:latin typeface="Bookman Old Style" pitchFamily="18" charset="0"/>
              </a:rPr>
              <a:t>, И. А. </a:t>
            </a:r>
            <a:r>
              <a:rPr lang="ru-RU" sz="1600" dirty="0" err="1">
                <a:solidFill>
                  <a:srgbClr val="002060"/>
                </a:solidFill>
                <a:latin typeface="Bookman Old Style" pitchFamily="18" charset="0"/>
              </a:rPr>
              <a:t>Зачесова</a:t>
            </a:r>
            <a:r>
              <a:rPr lang="ru-RU" sz="1600" dirty="0">
                <a:solidFill>
                  <a:srgbClr val="002060"/>
                </a:solidFill>
                <a:latin typeface="Bookman Old Style" pitchFamily="18" charset="0"/>
              </a:rPr>
              <a:t>. - Москва : ИНФРА-М, 2015. - 181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grpSp>
        <p:nvGrpSpPr>
          <p:cNvPr id="8" name="Группа 7"/>
          <p:cNvGrpSpPr/>
          <p:nvPr/>
        </p:nvGrpSpPr>
        <p:grpSpPr>
          <a:xfrm>
            <a:off x="5450615" y="6237312"/>
            <a:ext cx="3600400" cy="504056"/>
            <a:chOff x="107504" y="5877272"/>
            <a:chExt cx="3600400" cy="504056"/>
          </a:xfrm>
        </p:grpSpPr>
        <p:sp>
          <p:nvSpPr>
            <p:cNvPr id="9" name="Прямоугольник 8"/>
            <p:cNvSpPr/>
            <p:nvPr/>
          </p:nvSpPr>
          <p:spPr>
            <a:xfrm>
              <a:off x="323528" y="5877272"/>
              <a:ext cx="3168352" cy="50405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07504" y="5949280"/>
              <a:ext cx="3600400" cy="307777"/>
            </a:xfrm>
            <a:prstGeom prst="rect">
              <a:avLst/>
            </a:prstGeom>
            <a:noFill/>
          </p:spPr>
          <p:txBody>
            <a:bodyPr wrap="square" rtlCol="0">
              <a:spAutoFit/>
            </a:bodyPr>
            <a:lstStyle/>
            <a:p>
              <a:pPr algn="ctr"/>
              <a:r>
                <a:rPr lang="ru-RU" sz="1400" b="1" dirty="0" smtClean="0">
                  <a:solidFill>
                    <a:srgbClr val="C00000"/>
                  </a:solidFill>
                  <a:latin typeface="Bookman Old Style" pitchFamily="18" charset="0"/>
                  <a:hlinkClick r:id="rId4" action="ppaction://hlinksldjump"/>
                </a:rPr>
                <a:t>ВЕРНУТЬСЯ К ОГЛАВЛЕНИЮ</a:t>
              </a:r>
              <a:endParaRPr lang="ru-RU" sz="1400" b="1" dirty="0">
                <a:solidFill>
                  <a:srgbClr val="C00000"/>
                </a:solidFill>
                <a:latin typeface="Bookman Old Style" pitchFamily="18" charset="0"/>
              </a:endParaRPr>
            </a:p>
          </p:txBody>
        </p:sp>
      </p:grpSp>
    </p:spTree>
    <p:extLst>
      <p:ext uri="{BB962C8B-B14F-4D97-AF65-F5344CB8AC3E}">
        <p14:creationId xmlns:p14="http://schemas.microsoft.com/office/powerpoint/2010/main" val="1369492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5540" name="Picture 4" descr="http://www.histoire-image.org/photo/zoom/nard04_chicot_001f.jpg"/>
          <p:cNvPicPr>
            <a:picLocks noChangeAspect="1" noChangeArrowheads="1"/>
          </p:cNvPicPr>
          <p:nvPr/>
        </p:nvPicPr>
        <p:blipFill rotWithShape="1">
          <a:blip r:embed="rId3">
            <a:extLst>
              <a:ext uri="{28A0092B-C50C-407E-A947-70E740481C1C}">
                <a14:useLocalDpi xmlns:a14="http://schemas.microsoft.com/office/drawing/2010/main" val="0"/>
              </a:ext>
            </a:extLst>
          </a:blip>
          <a:srcRect r="10781"/>
          <a:stretch/>
        </p:blipFill>
        <p:spPr bwMode="auto">
          <a:xfrm>
            <a:off x="0" y="-23471"/>
            <a:ext cx="9143999" cy="68814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 y="332656"/>
            <a:ext cx="9144000" cy="57606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5887" y="332656"/>
            <a:ext cx="9128111" cy="499239"/>
          </a:xfrm>
          <a:prstGeom prst="rect">
            <a:avLst/>
          </a:prstGeom>
          <a:noFill/>
        </p:spPr>
        <p:txBody>
          <a:bodyPr wrap="square" rtlCol="0">
            <a:spAutoFit/>
            <a:scene3d>
              <a:camera prst="perspectiveBelow"/>
              <a:lightRig rig="threePt" dir="t"/>
            </a:scene3d>
            <a:sp3d extrusionH="57150">
              <a:bevelT w="38100" h="38100" prst="angle"/>
            </a:sp3d>
          </a:bodyPr>
          <a:lstStyle/>
          <a:p>
            <a:pPr algn="ctr">
              <a:lnSpc>
                <a:spcPct val="150000"/>
              </a:lnSpc>
            </a:pPr>
            <a:r>
              <a:rPr lang="ru-RU" sz="2000" b="1" dirty="0" smtClean="0">
                <a:solidFill>
                  <a:srgbClr val="C00000"/>
                </a:solidFill>
                <a:latin typeface="Bookman Old Style" pitchFamily="18" charset="0"/>
              </a:rPr>
              <a:t>4. МЕДИЦИНА</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115107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6568" name="Picture 8" descr="http://snob.ru/i/indoc/user_29218/dec2e9faadf28d09f235be6091a818d8.jpg"/>
          <p:cNvPicPr>
            <a:picLocks noChangeAspect="1" noChangeArrowheads="1"/>
          </p:cNvPicPr>
          <p:nvPr/>
        </p:nvPicPr>
        <p:blipFill rotWithShape="1">
          <a:blip r:embed="rId3">
            <a:extLst>
              <a:ext uri="{28A0092B-C50C-407E-A947-70E740481C1C}">
                <a14:useLocalDpi xmlns:a14="http://schemas.microsoft.com/office/drawing/2010/main" val="0"/>
              </a:ext>
            </a:extLst>
          </a:blip>
          <a:srcRect t="15662" b="2842"/>
          <a:stretch/>
        </p:blipFill>
        <p:spPr bwMode="auto">
          <a:xfrm>
            <a:off x="-17513" y="-28899"/>
            <a:ext cx="9161512" cy="6886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5888" y="188640"/>
            <a:ext cx="9091600" cy="74388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22717" y="224641"/>
            <a:ext cx="9128111" cy="707886"/>
          </a:xfrm>
          <a:prstGeom prst="rect">
            <a:avLst/>
          </a:prstGeom>
          <a:noFill/>
        </p:spPr>
        <p:txBody>
          <a:bodyPr wrap="square" rtlCol="0">
            <a:spAutoFit/>
            <a:scene3d>
              <a:camera prst="perspectiveBelow"/>
              <a:lightRig rig="threePt" dir="t"/>
            </a:scene3d>
            <a:sp3d extrusionH="57150">
              <a:bevelT w="38100" h="38100" prst="angle"/>
            </a:sp3d>
          </a:bodyPr>
          <a:lstStyle/>
          <a:p>
            <a:pPr algn="ctr"/>
            <a:r>
              <a:rPr lang="ru-RU" sz="2000" b="1" dirty="0" smtClean="0">
                <a:solidFill>
                  <a:srgbClr val="C00000"/>
                </a:solidFill>
                <a:latin typeface="Bookman Old Style" pitchFamily="18" charset="0"/>
              </a:rPr>
              <a:t>5. ЭКОНОМИКА. БУХГАЛТЕРСКИЙ УЧЁТ.</a:t>
            </a:r>
          </a:p>
          <a:p>
            <a:pPr algn="ctr"/>
            <a:r>
              <a:rPr lang="ru-RU" sz="2000" b="1" dirty="0" smtClean="0">
                <a:solidFill>
                  <a:srgbClr val="C00000"/>
                </a:solidFill>
                <a:latin typeface="Bookman Old Style" pitchFamily="18" charset="0"/>
              </a:rPr>
              <a:t>УПРАВЛЕНИЕ ПРЕДПРИЯТИЕМ</a:t>
            </a:r>
            <a:endParaRPr lang="ru-RU" sz="2000" b="1" dirty="0">
              <a:solidFill>
                <a:srgbClr val="C00000"/>
              </a:solidFill>
              <a:latin typeface="Bookman Old Style" pitchFamily="18" charset="0"/>
            </a:endParaRPr>
          </a:p>
        </p:txBody>
      </p:sp>
    </p:spTree>
    <p:extLst>
      <p:ext uri="{BB962C8B-B14F-4D97-AF65-F5344CB8AC3E}">
        <p14:creationId xmlns:p14="http://schemas.microsoft.com/office/powerpoint/2010/main" val="39534461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755286"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изложена методология экономической науки, ее история становления. Методология рассмотрена как совокупность исследования концепций, принципов рассуждений, методологических норм экономического анализа и методов исследования, используемых экономистами. Включены темы, вопросы и понятия, предусмотренные федеральными стандартами высшего профессионального образования России. Для студентов вузов, обучающихся по образовательным программам подготовки магистров по направлению "Экономика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6" name="Picture 2" descr="C:\Users\tretyakova-nv\Desktop\ВИРТУАЛЬНЫЕ ВЫСТАВКИ\ИЮЛЬ\Инфра-М. 19.07.16\Изображение 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14086"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199993"/>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У</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275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Басовский</a:t>
            </a:r>
            <a:r>
              <a:rPr lang="ru-RU" sz="1600" b="1" dirty="0">
                <a:solidFill>
                  <a:srgbClr val="002060"/>
                </a:solidFill>
                <a:latin typeface="Bookman Old Style" pitchFamily="18" charset="0"/>
              </a:rPr>
              <a:t>, Л. Е.</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История и методология экономической науки </a:t>
            </a:r>
            <a:r>
              <a:rPr lang="ru-RU" sz="1600" dirty="0">
                <a:solidFill>
                  <a:srgbClr val="002060"/>
                </a:solidFill>
                <a:latin typeface="Bookman Old Style" pitchFamily="18" charset="0"/>
              </a:rPr>
              <a:t>[Текст] : учебное пособие* / Л. Е. </a:t>
            </a:r>
            <a:r>
              <a:rPr lang="ru-RU" sz="1600" dirty="0" err="1">
                <a:solidFill>
                  <a:srgbClr val="002060"/>
                </a:solidFill>
                <a:latin typeface="Bookman Old Style" pitchFamily="18" charset="0"/>
              </a:rPr>
              <a:t>Басовский</a:t>
            </a:r>
            <a:r>
              <a:rPr lang="ru-RU" sz="1600" dirty="0">
                <a:solidFill>
                  <a:srgbClr val="002060"/>
                </a:solidFill>
                <a:latin typeface="Bookman Old Style" pitchFamily="18" charset="0"/>
              </a:rPr>
              <a:t>. - Москва : ИНФРА-М, 2016. - 230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1010394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60098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разработано с учетом требований Федерального государственного образовательного стандарта высшего профессионального образования по направлению подготовки 080100 "Экономика" (квалификация (степень) - "бакалавр") и содержит материалы, позволяющие закрепить теоретические и практические знания студентов, а также организовать их самостоятельную работу. Рассмотрены основные теоретические вопросы, изучаемые на лекционных занятиях по дисциплинам "Экономический анализ", "Анализ хозяйственной деятельности", "Анализ и диагностика финансово-хозяйственной деятельности предприятия", приведены вопросы для проверки знаний по каждой рассмотренной теме и примеры практических заданий. Учебное пособие формирует общекультурные (ОК-5, ОК-9) и профессиональные (ПК-1, ПК-2, ПК-3, ПК-4, ПК-7, ПК-12) компетенции. Для студентов, обучающихся по направлению 080100 "Экономика" (квалификация - "бакалавр</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42" name="Picture 2" descr="C:\Users\tretyakova-nv\Desktop\ВИРТУАЛЬНЫЕ ВЫСТАВКИ\ИЮЛЬ\Инфра-М. 19.07.16\Изображение 0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0647"/>
            <a:ext cx="4248472" cy="633670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406794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127839" y="271280"/>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Э 401 </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Экономический </a:t>
            </a:r>
            <a:r>
              <a:rPr lang="ru-RU" sz="1600" b="1" dirty="0">
                <a:solidFill>
                  <a:srgbClr val="002060"/>
                </a:solidFill>
                <a:latin typeface="Bookman Old Style" pitchFamily="18" charset="0"/>
              </a:rPr>
              <a:t>анализ</a:t>
            </a:r>
            <a:r>
              <a:rPr lang="ru-RU" sz="1600" dirty="0">
                <a:solidFill>
                  <a:srgbClr val="002060"/>
                </a:solidFill>
                <a:latin typeface="Bookman Old Style" pitchFamily="18" charset="0"/>
              </a:rPr>
              <a:t> [Текст] : учебное пособие* / ред.: Н. Б. Акуленко, В. Ю. </a:t>
            </a:r>
            <a:r>
              <a:rPr lang="ru-RU" sz="1600" dirty="0" err="1">
                <a:solidFill>
                  <a:srgbClr val="002060"/>
                </a:solidFill>
                <a:latin typeface="Bookman Old Style" pitchFamily="18" charset="0"/>
              </a:rPr>
              <a:t>Гарнова</a:t>
            </a:r>
            <a:r>
              <a:rPr lang="ru-RU" sz="1600" dirty="0">
                <a:solidFill>
                  <a:srgbClr val="002060"/>
                </a:solidFill>
                <a:latin typeface="Bookman Old Style" pitchFamily="18" charset="0"/>
              </a:rPr>
              <a:t>. - Москва : ИНФРА-М, 2016. - 156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248446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Монография посвящена исследованию проблем адаптации российских регионов к устойчивому развитию в условиях глобализации мировой экономики. На основе анализа общетеоретических положений, международного опыта и стратегических приоритетов РФ, предложена концепция повышения устойчивости развития современных региональных образований путем трансформации действующей институциональной среды и активизации процессов межрегиональной экономической интеграции. Предназначена для научных сотрудников, аспирантов, студентов, работников исполнительной и законодательной ветвей власти, а также всех интересующихся проблемами региональной экономики и перспективами развития России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3794" name="Picture 2" descr="C:\Users\tretyakova-nv\Desktop\ВИРТУАЛЬНЫЕ ВЫСТАВКИ\ИЮЛЬ\Инфра-М. 19.07.16\Изображение 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176465"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У04</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Ч-810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Чуб</a:t>
            </a:r>
            <a:r>
              <a:rPr lang="ru-RU" sz="1600" b="1" dirty="0">
                <a:solidFill>
                  <a:srgbClr val="002060"/>
                </a:solidFill>
                <a:latin typeface="Bookman Old Style" pitchFamily="18" charset="0"/>
              </a:rPr>
              <a:t>, А.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Регионы России: факторы устойчивости и институциональные предпосылки развития в условиях глобализации </a:t>
            </a:r>
            <a:r>
              <a:rPr lang="ru-RU" sz="1600" dirty="0">
                <a:solidFill>
                  <a:srgbClr val="002060"/>
                </a:solidFill>
                <a:latin typeface="Bookman Old Style" pitchFamily="18" charset="0"/>
              </a:rPr>
              <a:t>[Текст] : монография / А. А. Чуб. - Москва : РИОР : ИНФРА-М, 2015. - 231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40598796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изложены теоретические, методические и прикладные вопросы относительно нового научного направления — </a:t>
            </a:r>
            <a:r>
              <a:rPr lang="ru-RU" sz="1200" dirty="0" err="1">
                <a:solidFill>
                  <a:srgbClr val="002060"/>
                </a:solidFill>
                <a:latin typeface="Bookman Old Style" pitchFamily="18" charset="0"/>
              </a:rPr>
              <a:t>гидрогеоэкологии</a:t>
            </a:r>
            <a:r>
              <a:rPr lang="ru-RU" sz="1200" dirty="0">
                <a:solidFill>
                  <a:srgbClr val="002060"/>
                </a:solidFill>
                <a:latin typeface="Bookman Old Style" pitchFamily="18" charset="0"/>
              </a:rPr>
              <a:t>, рассматривающего подземные воды в качестве компонента экосистем. В качестве примеров взяты Москва, Калуга и некоторые другие населенные пункты. Анализируются региональные, гидрогеодинамические и гидрогеохимические особенности сложившейся обстановки в городских поселениях, источники подтопления, истощения и загрязнения подземных вод. Исследуются негативные инженерно-геологические процессы, вызванные антропогенным воздействием на подземные воды. Предложены схемы мониторинга подземных вод, а также меры охраны, защиты и реабилитации подземных вод</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6626" name="Picture 2" descr="C:\Users\tretyakova-nv\Desktop\ВИРТУАЛЬНЫЕ ВЫСТАВКИ\ИЮЛЬ\Инфра-М. 19.07.16\Изображение 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23554"/>
            <a:ext cx="4297893" cy="637379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324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О-664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Орлов</a:t>
            </a:r>
            <a:r>
              <a:rPr lang="ru-RU" sz="1600" b="1" dirty="0">
                <a:solidFill>
                  <a:srgbClr val="002060"/>
                </a:solidFill>
                <a:latin typeface="Bookman Old Style" pitchFamily="18" charset="0"/>
              </a:rPr>
              <a:t>, М. С.</a:t>
            </a:r>
            <a:r>
              <a:rPr lang="ru-RU" sz="1600" dirty="0">
                <a:solidFill>
                  <a:srgbClr val="002060"/>
                </a:solidFill>
                <a:latin typeface="Bookman Old Style" pitchFamily="18" charset="0"/>
              </a:rPr>
              <a:t> </a:t>
            </a:r>
            <a:r>
              <a:rPr lang="ru-RU" sz="1600" b="1" dirty="0" err="1">
                <a:solidFill>
                  <a:srgbClr val="002060"/>
                </a:solidFill>
                <a:latin typeface="Bookman Old Style" pitchFamily="18" charset="0"/>
              </a:rPr>
              <a:t>Гидрогеоэкология</a:t>
            </a:r>
            <a:r>
              <a:rPr lang="ru-RU" sz="1600" b="1" dirty="0">
                <a:solidFill>
                  <a:srgbClr val="002060"/>
                </a:solidFill>
                <a:latin typeface="Bookman Old Style" pitchFamily="18" charset="0"/>
              </a:rPr>
              <a:t> городов</a:t>
            </a:r>
            <a:r>
              <a:rPr lang="ru-RU" sz="1600" dirty="0">
                <a:solidFill>
                  <a:srgbClr val="002060"/>
                </a:solidFill>
                <a:latin typeface="Bookman Old Style" pitchFamily="18" charset="0"/>
              </a:rPr>
              <a:t> : учебное пособие* / М. С. Орлов, К. Е. </a:t>
            </a:r>
            <a:r>
              <a:rPr lang="ru-RU" sz="1600" dirty="0" err="1">
                <a:solidFill>
                  <a:srgbClr val="002060"/>
                </a:solidFill>
                <a:latin typeface="Bookman Old Style" pitchFamily="18" charset="0"/>
              </a:rPr>
              <a:t>Питьева</a:t>
            </a:r>
            <a:r>
              <a:rPr lang="ru-RU" sz="1600" dirty="0">
                <a:solidFill>
                  <a:srgbClr val="002060"/>
                </a:solidFill>
                <a:latin typeface="Bookman Old Style" pitchFamily="18" charset="0"/>
              </a:rPr>
              <a:t>. - Москва : ИНФРА-М, 2016. - 287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241913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32398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учебнике широко представлена сущность управления: история зарождения и развития этой профессии; задачи и цели менеджмента; модели и методы управления; менеджмент в микро- и макроэкономике; роль информации в подготовке управляющих. Рассматриваются квалификационная характеристика менеджера и паспорт специалиста. Одна из глав посвящена образовательному стандарту по направлению «Менеджмент, магистратура и государственное муниципальное управление». Широко представлены программы развития управленческих навыков для менеджеров-практиков и паспорт карьеры. Рассматриваются типы и виды организаций, их разновидности, организационно-правовые формы и функционально-должностные инструкции менеджеров всех уровней управления, организационные структуры предприятия и место менеджера в них, особенности управленческой деятельности в различных сферах, диверсификация менеджмента и менеджера, измерение качества труда менеджера, особенности деятельности менеджера-стратега и менеджера в малом бизнесе и др</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15362" name="Picture 2" descr="C:\Users\tretyakova-nv\Desktop\ВИРТУАЛЬНЫЕ ВЫСТАВКИ\ИЮЛЬ\Инфра-М. 19.07.16\Изображение 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209501"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К 899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Кукушкина</a:t>
            </a:r>
            <a:r>
              <a:rPr lang="ru-RU" sz="1600" b="1" dirty="0">
                <a:solidFill>
                  <a:srgbClr val="002060"/>
                </a:solidFill>
                <a:latin typeface="Bookman Old Style" pitchFamily="18" charset="0"/>
              </a:rPr>
              <a:t>, В.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Введение в специальность. Менеджмент </a:t>
            </a:r>
            <a:r>
              <a:rPr lang="ru-RU" sz="1600" dirty="0">
                <a:solidFill>
                  <a:srgbClr val="002060"/>
                </a:solidFill>
                <a:latin typeface="Bookman Old Style" pitchFamily="18" charset="0"/>
              </a:rPr>
              <a:t>[Текст] : учебник* / В. В. Кукушкина. - Москва : ИНФРА-М, 2016. - 251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648494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139952" y="3152001"/>
            <a:ext cx="4896544"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даются характеристика инновационного процесса как объекта управления, его структура, раскрывается содержание инновационного менеджмента, рассматриваются внешние и внутренние факторы, влияющие на процесс освоения инноваций. Изложен механизм системы управления инновационными организациями, рассказано о порядке создания, принципах функционирования, реструктуризации и реинжиниринга инновационных предприятий. Большое внимание уделяется организационным структурам инновационного менеджмента. </a:t>
            </a:r>
          </a:p>
        </p:txBody>
      </p:sp>
      <p:pic>
        <p:nvPicPr>
          <p:cNvPr id="18434" name="Picture 2" descr="C:\Users\tretyakova-nv\Desktop\ВИРТУАЛЬНЫЕ ВЫСТАВКИ\ИЮЛЬ\Инфра-М. 19.07.16\Изображение 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12" y="218862"/>
            <a:ext cx="4173201"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427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Медынский</a:t>
            </a:r>
            <a:r>
              <a:rPr lang="ru-RU" sz="1600" b="1" dirty="0">
                <a:solidFill>
                  <a:srgbClr val="002060"/>
                </a:solidFill>
                <a:latin typeface="Bookman Old Style" pitchFamily="18" charset="0"/>
              </a:rPr>
              <a:t>, В. Г.</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Инновационный менеджмент</a:t>
            </a:r>
            <a:r>
              <a:rPr lang="ru-RU" sz="1600" dirty="0">
                <a:solidFill>
                  <a:srgbClr val="002060"/>
                </a:solidFill>
                <a:latin typeface="Bookman Old Style" pitchFamily="18" charset="0"/>
              </a:rPr>
              <a:t> [Текст] : учебник* / В. Г. Медынский. - Москва : ИНФРА-М, 2016. - 294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14974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Разработано коллективом преподавателей вузов, входящих в Учебно-методическое объединение по образованию в области менеджмента, для оказания методической помощи студентам-магистрантам в подготовке к государственному экзамену и выполнению выпускной квалификационной работы - магистерской диссертации по направлению 38.03.02 "Менеджмент". </a:t>
            </a:r>
          </a:p>
        </p:txBody>
      </p:sp>
      <p:pic>
        <p:nvPicPr>
          <p:cNvPr id="27650" name="Picture 2" descr="C:\Users\tretyakova-nv\Desktop\ВИРТУАЛЬНЫЕ ВЫСТАВКИ\ИЮЛЬ\Инфра-М. 19.07.16\Изображение 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54" y="250114"/>
            <a:ext cx="4154213" cy="6351731"/>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50114"/>
            <a:ext cx="4896544" cy="2416046"/>
          </a:xfrm>
          <a:prstGeom prst="rect">
            <a:avLst/>
          </a:prstGeom>
          <a:noFill/>
        </p:spPr>
        <p:txBody>
          <a:bodyPr wrap="square" rtlCol="0">
            <a:spAutoFit/>
          </a:bodyPr>
          <a:lstStyle/>
          <a:p>
            <a:r>
              <a:rPr lang="ru-RU" sz="1500" b="1" dirty="0">
                <a:solidFill>
                  <a:srgbClr val="002060"/>
                </a:solidFill>
                <a:latin typeface="Bookman Old Style" pitchFamily="18" charset="0"/>
              </a:rPr>
              <a:t>У5/8</a:t>
            </a:r>
            <a:br>
              <a:rPr lang="ru-RU" sz="1500" b="1" dirty="0">
                <a:solidFill>
                  <a:srgbClr val="002060"/>
                </a:solidFill>
                <a:latin typeface="Bookman Old Style" pitchFamily="18" charset="0"/>
              </a:rPr>
            </a:br>
            <a:r>
              <a:rPr lang="ru-RU" sz="1500" b="1" dirty="0">
                <a:solidFill>
                  <a:srgbClr val="002060"/>
                </a:solidFill>
                <a:latin typeface="Bookman Old Style" pitchFamily="18" charset="0"/>
              </a:rPr>
              <a:t>М 502</a:t>
            </a:r>
            <a:br>
              <a:rPr lang="ru-RU" sz="1500" b="1" dirty="0">
                <a:solidFill>
                  <a:srgbClr val="002060"/>
                </a:solidFill>
                <a:latin typeface="Bookman Old Style" pitchFamily="18" charset="0"/>
              </a:rPr>
            </a:br>
            <a:r>
              <a:rPr lang="ru-RU" sz="1500" b="1" dirty="0" smtClean="0">
                <a:solidFill>
                  <a:srgbClr val="002060"/>
                </a:solidFill>
                <a:latin typeface="Bookman Old Style" pitchFamily="18" charset="0"/>
              </a:rPr>
              <a:t>         Менеджмент</a:t>
            </a:r>
            <a:r>
              <a:rPr lang="ru-RU" sz="1500" b="1" dirty="0">
                <a:solidFill>
                  <a:srgbClr val="002060"/>
                </a:solidFill>
                <a:latin typeface="Bookman Old Style" pitchFamily="18" charset="0"/>
              </a:rPr>
              <a:t>. Магистерская диссертация</a:t>
            </a:r>
            <a:r>
              <a:rPr lang="ru-RU" sz="1500" dirty="0">
                <a:solidFill>
                  <a:srgbClr val="002060"/>
                </a:solidFill>
                <a:latin typeface="Bookman Old Style" pitchFamily="18" charset="0"/>
              </a:rPr>
              <a:t> [Текст] : учебное пособие для студентов-магистрантов по направлению подготовки 080200 "Менеджмент"* / С. Д. Резник [и др.] ; ред. С. Д. Резник. - 2-е изд., </a:t>
            </a:r>
            <a:r>
              <a:rPr lang="ru-RU" sz="1500" dirty="0" err="1">
                <a:solidFill>
                  <a:srgbClr val="002060"/>
                </a:solidFill>
                <a:latin typeface="Bookman Old Style" pitchFamily="18" charset="0"/>
              </a:rPr>
              <a:t>перераб</a:t>
            </a:r>
            <a:r>
              <a:rPr lang="ru-RU" sz="1500" dirty="0">
                <a:solidFill>
                  <a:srgbClr val="002060"/>
                </a:solidFill>
                <a:latin typeface="Bookman Old Style" pitchFamily="18" charset="0"/>
              </a:rPr>
              <a:t>. и доп. - Москва : ИНФРА-М, 2016. - 240 с.</a:t>
            </a:r>
            <a:endParaRPr lang="ru-RU" sz="1500" b="1" dirty="0">
              <a:solidFill>
                <a:srgbClr val="002060"/>
              </a:solidFill>
              <a:latin typeface="Bookman Old Style" pitchFamily="18" charset="0"/>
            </a:endParaRPr>
          </a:p>
          <a:p>
            <a:pPr algn="r"/>
            <a:r>
              <a:rPr lang="ru-RU" sz="1500" b="1" dirty="0">
                <a:solidFill>
                  <a:srgbClr val="002060"/>
                </a:solidFill>
                <a:latin typeface="Bookman Old Style" pitchFamily="18" charset="0"/>
              </a:rPr>
              <a:t>Издание находится в:  </a:t>
            </a:r>
            <a:r>
              <a:rPr lang="ru-RU" sz="1500" b="1" dirty="0" err="1">
                <a:solidFill>
                  <a:srgbClr val="002060"/>
                </a:solidFill>
                <a:latin typeface="Bookman Old Style" pitchFamily="18" charset="0"/>
              </a:rPr>
              <a:t>чзлг</a:t>
            </a:r>
            <a:r>
              <a:rPr lang="ru-RU" sz="1500" b="1" dirty="0">
                <a:solidFill>
                  <a:srgbClr val="002060"/>
                </a:solidFill>
                <a:latin typeface="Bookman Old Style" pitchFamily="18" charset="0"/>
              </a:rPr>
              <a:t> (1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39909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Разработано авторским коллективом ученых и преподавателей вузов, входящих в Учебно-методическое объединение вузов России по образованию в области менеджмента, для оказания методической помощи студентам и преподавателям в подготовке к государственному экзамену, преддипломной практике, дипломному проектированию</a:t>
            </a:r>
            <a:r>
              <a:rPr lang="ru-RU" sz="1200" dirty="0" smtClean="0">
                <a:solidFill>
                  <a:srgbClr val="002060"/>
                </a:solidFill>
                <a:latin typeface="Bookman Old Style" pitchFamily="18" charset="0"/>
              </a:rPr>
              <a:t>.</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12290" name="Picture 2" descr="C:\Users\tretyakova-nv\Desktop\ВИРТУАЛЬНЫЕ ВЫСТАВКИ\ИЮЛЬ\Инфра-М. 19.07.16\Изображение 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8064"/>
            <a:ext cx="4263984" cy="63592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8064"/>
            <a:ext cx="4896544" cy="2554545"/>
          </a:xfrm>
          <a:prstGeom prst="rect">
            <a:avLst/>
          </a:prstGeom>
          <a:noFill/>
        </p:spPr>
        <p:txBody>
          <a:bodyPr wrap="square" rtlCol="0">
            <a:spAutoFit/>
          </a:bodyPr>
          <a:lstStyle/>
          <a:p>
            <a:r>
              <a:rPr lang="ru-RU" sz="1550" b="1" dirty="0">
                <a:solidFill>
                  <a:srgbClr val="002060"/>
                </a:solidFill>
                <a:latin typeface="Bookman Old Style" pitchFamily="18" charset="0"/>
              </a:rPr>
              <a:t>У5/8</a:t>
            </a:r>
            <a:br>
              <a:rPr lang="ru-RU" sz="1550" b="1" dirty="0">
                <a:solidFill>
                  <a:srgbClr val="002060"/>
                </a:solidFill>
                <a:latin typeface="Bookman Old Style" pitchFamily="18" charset="0"/>
              </a:rPr>
            </a:br>
            <a:r>
              <a:rPr lang="ru-RU" sz="1550" b="1" dirty="0">
                <a:solidFill>
                  <a:srgbClr val="002060"/>
                </a:solidFill>
                <a:latin typeface="Bookman Old Style" pitchFamily="18" charset="0"/>
              </a:rPr>
              <a:t>М 502</a:t>
            </a:r>
            <a:br>
              <a:rPr lang="ru-RU" sz="1550" b="1" dirty="0">
                <a:solidFill>
                  <a:srgbClr val="002060"/>
                </a:solidFill>
                <a:latin typeface="Bookman Old Style" pitchFamily="18" charset="0"/>
              </a:rPr>
            </a:br>
            <a:r>
              <a:rPr lang="ru-RU" sz="1550" b="1" dirty="0" smtClean="0">
                <a:solidFill>
                  <a:srgbClr val="002060"/>
                </a:solidFill>
                <a:latin typeface="Bookman Old Style" pitchFamily="18" charset="0"/>
              </a:rPr>
              <a:t>         Менеджмент </a:t>
            </a:r>
            <a:r>
              <a:rPr lang="ru-RU" sz="1550" b="1" dirty="0">
                <a:solidFill>
                  <a:srgbClr val="002060"/>
                </a:solidFill>
                <a:latin typeface="Bookman Old Style" pitchFamily="18" charset="0"/>
              </a:rPr>
              <a:t>организации. Итоговая</a:t>
            </a:r>
            <a:r>
              <a:rPr lang="ru-RU" sz="1550" dirty="0">
                <a:solidFill>
                  <a:srgbClr val="002060"/>
                </a:solidFill>
                <a:latin typeface="Bookman Old Style" pitchFamily="18" charset="0"/>
              </a:rPr>
              <a:t> </a:t>
            </a:r>
            <a:r>
              <a:rPr lang="ru-RU" sz="1550" b="1" dirty="0">
                <a:solidFill>
                  <a:srgbClr val="002060"/>
                </a:solidFill>
                <a:latin typeface="Bookman Old Style" pitchFamily="18" charset="0"/>
              </a:rPr>
              <a:t>аттестация студентов, преддипломная практика и дипломное проектирование </a:t>
            </a:r>
            <a:r>
              <a:rPr lang="ru-RU" sz="1550" dirty="0">
                <a:solidFill>
                  <a:srgbClr val="002060"/>
                </a:solidFill>
                <a:latin typeface="Bookman Old Style" pitchFamily="18" charset="0"/>
              </a:rPr>
              <a:t>[Текст] : учебное пособие* / С. Д. Резник [и др.] ; ред.: Э. М. Коротков, С. Д. Резник. - 4-е изд., </a:t>
            </a:r>
            <a:r>
              <a:rPr lang="ru-RU" sz="1550" dirty="0" err="1">
                <a:solidFill>
                  <a:srgbClr val="002060"/>
                </a:solidFill>
                <a:latin typeface="Bookman Old Style" pitchFamily="18" charset="0"/>
              </a:rPr>
              <a:t>перераб</a:t>
            </a:r>
            <a:r>
              <a:rPr lang="ru-RU" sz="1550" dirty="0">
                <a:solidFill>
                  <a:srgbClr val="002060"/>
                </a:solidFill>
                <a:latin typeface="Bookman Old Style" pitchFamily="18" charset="0"/>
              </a:rPr>
              <a:t>. и доп. - Москва : ИНФРА-М, 2016. - 336 с.</a:t>
            </a:r>
            <a:endParaRPr lang="ru-RU" sz="1550" b="1" dirty="0">
              <a:solidFill>
                <a:srgbClr val="002060"/>
              </a:solidFill>
              <a:latin typeface="Bookman Old Style" pitchFamily="18" charset="0"/>
            </a:endParaRPr>
          </a:p>
          <a:p>
            <a:pPr algn="r"/>
            <a:r>
              <a:rPr lang="ru-RU" sz="1550" b="1" dirty="0">
                <a:solidFill>
                  <a:srgbClr val="002060"/>
                </a:solidFill>
                <a:latin typeface="Bookman Old Style" pitchFamily="18" charset="0"/>
              </a:rPr>
              <a:t>Издание находится в: </a:t>
            </a:r>
            <a:r>
              <a:rPr lang="ru-RU" sz="1550" b="1" dirty="0" err="1" smtClean="0">
                <a:solidFill>
                  <a:srgbClr val="002060"/>
                </a:solidFill>
                <a:latin typeface="Bookman Old Style" pitchFamily="18" charset="0"/>
              </a:rPr>
              <a:t>чз</a:t>
            </a:r>
            <a:r>
              <a:rPr lang="ru-RU" sz="1550" b="1" dirty="0" smtClean="0">
                <a:solidFill>
                  <a:srgbClr val="002060"/>
                </a:solidFill>
                <a:latin typeface="Bookman Old Style" pitchFamily="18" charset="0"/>
              </a:rPr>
              <a:t> </a:t>
            </a:r>
            <a:r>
              <a:rPr lang="ru-RU" sz="1550" b="1" dirty="0">
                <a:solidFill>
                  <a:srgbClr val="002060"/>
                </a:solidFill>
                <a:latin typeface="Bookman Old Style" pitchFamily="18" charset="0"/>
              </a:rPr>
              <a:t>(1</a:t>
            </a:r>
            <a:r>
              <a:rPr lang="ru-RU" sz="1550" b="1" dirty="0" smtClean="0">
                <a:solidFill>
                  <a:srgbClr val="002060"/>
                </a:solidFill>
                <a:latin typeface="Bookman Old Style" pitchFamily="18" charset="0"/>
              </a:rPr>
              <a:t>)</a:t>
            </a:r>
            <a:endParaRPr lang="ru-RU" sz="1550" b="1" dirty="0">
              <a:solidFill>
                <a:srgbClr val="002060"/>
              </a:solidFill>
              <a:latin typeface="Bookman Old Style" pitchFamily="18" charset="0"/>
            </a:endParaRPr>
          </a:p>
        </p:txBody>
      </p:sp>
    </p:spTree>
    <p:extLst>
      <p:ext uri="{BB962C8B-B14F-4D97-AF65-F5344CB8AC3E}">
        <p14:creationId xmlns:p14="http://schemas.microsoft.com/office/powerpoint/2010/main" val="814066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по курсу "Введение в маркетинг", разработанное в соответствии с требованиями Государственного образовательного стандарта подготовки бакалавров по направлению 080200 "Менеджмент", включает тематический план лекционных занятий, развернутое содержание тем курса, рекомендуемую литературу, вопросы для самоконтроля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8674" name="Picture 2" descr="C:\Users\tretyakova-nv\Desktop\ВИРТУАЛЬНЫЕ ВЫСТАВКИ\ИЮЛЬ\Инфра-М. 19.07.16\Изображение 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257431"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344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Резник</a:t>
            </a:r>
            <a:r>
              <a:rPr lang="ru-RU" sz="1600" b="1" dirty="0">
                <a:solidFill>
                  <a:srgbClr val="002060"/>
                </a:solidFill>
                <a:latin typeface="Bookman Old Style" pitchFamily="18" charset="0"/>
              </a:rPr>
              <a:t>, Г.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Введение в маркетинг </a:t>
            </a:r>
            <a:r>
              <a:rPr lang="ru-RU" sz="1600" dirty="0">
                <a:solidFill>
                  <a:srgbClr val="002060"/>
                </a:solidFill>
                <a:latin typeface="Bookman Old Style" pitchFamily="18" charset="0"/>
              </a:rPr>
              <a:t>[Текст] : учебное пособие* / Г. А. Резник.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2016. - 201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164643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Представлена система интенсивного введения студентов младших курсов в направление "Менеджмент". Даны теоретические основы менеджмента и требования к основной образовательной программе для направления подготовки 080200 "Менеджмент". Рассмотрены технологии жизнедеятельности молодых людей, позволяющие студентам активно включиться в учебный процесс и практическую деятельность, получить работу по профилю обучения еще в период обучения в вузе. Особое внимание уделено формированию личной конкурентоспособности и предприимчивости студента. </a:t>
            </a:r>
          </a:p>
        </p:txBody>
      </p:sp>
      <p:pic>
        <p:nvPicPr>
          <p:cNvPr id="5122" name="Picture 2" descr="C:\Users\tretyakova-nv\Desktop\ВИРТУАЛЬНЫЕ ВЫСТАВКИ\ИЮЛЬ\Инфра-М. 19.07.16\Изображение 0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4" y="231528"/>
            <a:ext cx="4238744" cy="636582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495"/>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Р 344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Резник</a:t>
            </a:r>
            <a:r>
              <a:rPr lang="ru-RU" sz="1600" b="1" dirty="0">
                <a:solidFill>
                  <a:srgbClr val="002060"/>
                </a:solidFill>
                <a:latin typeface="Bookman Old Style" pitchFamily="18" charset="0"/>
              </a:rPr>
              <a:t>, С.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Введение в менеджмент </a:t>
            </a:r>
            <a:r>
              <a:rPr lang="ru-RU" sz="1600" dirty="0">
                <a:solidFill>
                  <a:srgbClr val="002060"/>
                </a:solidFill>
                <a:latin typeface="Bookman Old Style" pitchFamily="18" charset="0"/>
              </a:rPr>
              <a:t>[Текст] : учебное пособие* / С. Д. Резник, И. А. Игошина ; ред. С. Д. Резник. - 2-е изд., доп. - Москва : ИНФРА-М, 2016. - 416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56959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323987"/>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Изложена теоретическая концепция формирования и развития системы новых маркетинговых технологий в российских условиях, включающая такие взаимосвязанные элементы, как методы и средства маркетинговой деятельности, трансформация систем управления при переходе на новые маркетинговые принципы, роль инновационного маркетинга в современной концепции управления инновациями и др. Рассматриваются эволюция содержания и форм маркетинга, опыт практического использования маркетинга в деятельности крупнейших зарубежных фирм и российских предприятий; методологические основы и отработка практических механизмов новых технологий маркетинга как активного инструмента проведения рыночных реформ в управляемом режиме: современные подходы к решению проблем организации управления инновациями с использованием инструментария инновационного маркетинга; причинно-следственные связи развития экономики и появления новых технологий маркетинга</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13314" name="Picture 2" descr="C:\Users\tretyakova-nv\Desktop\ВИРТУАЛЬНЫЕ ВЫСТАВКИ\ИЮЛЬ\Инфра-М. 19.07.16\Изображение 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320480" cy="639985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У5/8</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289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Секерин</a:t>
            </a:r>
            <a:r>
              <a:rPr lang="ru-RU" sz="1600" b="1" dirty="0">
                <a:solidFill>
                  <a:srgbClr val="002060"/>
                </a:solidFill>
                <a:latin typeface="Bookman Old Style" pitchFamily="18" charset="0"/>
              </a:rPr>
              <a:t>, В.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Инновационный маркетинг </a:t>
            </a:r>
            <a:r>
              <a:rPr lang="ru-RU" sz="1600" dirty="0">
                <a:solidFill>
                  <a:srgbClr val="002060"/>
                </a:solidFill>
                <a:latin typeface="Bookman Old Style" pitchFamily="18" charset="0"/>
              </a:rPr>
              <a:t>[Текст] : учебник* / В. Д. Секерин. - Москва : ИНФРА-М, 2016. - 237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8843464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знакомит с комплексом вопросов, относящихся к разработке важнейшего элемента стратегического управления фирмой — бизнес-плана. Изложены цель и задачи бизнес-плана, структура, порядок и содержание работ по его составлению, а также даны комментарии к разделам бизнес-плана, раскрывающие существо рассматриваемых в них вопросов. Для студентов экономических специальностей вузов, руководителей и специалистов </a:t>
            </a:r>
            <a:r>
              <a:rPr lang="ru-RU" sz="1200" dirty="0" smtClean="0">
                <a:solidFill>
                  <a:srgbClr val="002060"/>
                </a:solidFill>
                <a:latin typeface="Bookman Old Style" pitchFamily="18" charset="0"/>
              </a:rPr>
              <a:t>предприятий.</a:t>
            </a:r>
            <a:endParaRPr lang="ru-RU" sz="1200" dirty="0">
              <a:solidFill>
                <a:srgbClr val="002060"/>
              </a:solidFill>
              <a:latin typeface="Bookman Old Style" pitchFamily="18" charset="0"/>
            </a:endParaRPr>
          </a:p>
        </p:txBody>
      </p:sp>
      <p:pic>
        <p:nvPicPr>
          <p:cNvPr id="15362" name="Picture 2" descr="C:\Users\tretyakova-nv\Desktop\ВИРТУАЛЬНЫЕ ВЫСТАВКИ\ИЮЛЬ\Инфра-М. 19.07.16\Изображение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75106"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916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Буров</a:t>
            </a:r>
            <a:r>
              <a:rPr lang="ru-RU" sz="1600" b="1" dirty="0">
                <a:solidFill>
                  <a:srgbClr val="002060"/>
                </a:solidFill>
                <a:latin typeface="Bookman Old Style" pitchFamily="18" charset="0"/>
              </a:rPr>
              <a:t>, В. П.</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Бизнес-план фирмы. Теория и практика</a:t>
            </a:r>
            <a:r>
              <a:rPr lang="ru-RU" sz="1600" dirty="0">
                <a:solidFill>
                  <a:srgbClr val="002060"/>
                </a:solidFill>
                <a:latin typeface="Bookman Old Style" pitchFamily="18" charset="0"/>
              </a:rPr>
              <a:t> [Текст] : учебное пособие* / В. П. Буров, А. Л. Ломакин, В. А. Морошкин. - Москва : ИНФРА-М, 2016. - 192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53395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15471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100" dirty="0">
                <a:solidFill>
                  <a:srgbClr val="002060"/>
                </a:solidFill>
                <a:latin typeface="Bookman Old Style" pitchFamily="18" charset="0"/>
              </a:rPr>
              <a:t>В настоящем словаре-справочнике подробно изложены важнейшие теоретические и практические аспекты современных внешнеторговых отношений: сущность внешней торговли, ее эволюция, формы, методы и статистика, место внешней торговли в системе МЭО и в развитии национальной экономики, основополагающие теории международной торговли. Особое внимание уделено международной торговле услугами, проблемам исследования и прогнозирования мирового товарного рынка, вопросам ценообразования в международной торговле и государственного регулирования, в том числе и в рамках ВТО, различным аспектам страхования во внешней торговле, международного и национального торгового права. Представленная в словаре-справочнике терминология активно используется в сфере внешнеторговой деятельности и отражает разнообразные аспекты внешней торговли. Словарь-справочник предназначен для студентов, обучающихся по экономическим специальностям и направлениям, аспирантов, преподавателей, а также для широкого круга</a:t>
            </a:r>
            <a:r>
              <a:rPr lang="ru-RU" sz="1100" dirty="0" smtClean="0">
                <a:solidFill>
                  <a:srgbClr val="002060"/>
                </a:solidFill>
                <a:latin typeface="Bookman Old Style" pitchFamily="18" charset="0"/>
              </a:rPr>
              <a:t>.</a:t>
            </a:r>
            <a:endParaRPr lang="ru-RU" sz="11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1422"/>
            <a:ext cx="4194764" cy="635593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604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Внешняя </a:t>
            </a:r>
            <a:r>
              <a:rPr lang="ru-RU" sz="1600" b="1" dirty="0">
                <a:solidFill>
                  <a:srgbClr val="002060"/>
                </a:solidFill>
                <a:latin typeface="Bookman Old Style" pitchFamily="18" charset="0"/>
              </a:rPr>
              <a:t>торговля</a:t>
            </a:r>
            <a:r>
              <a:rPr lang="ru-RU" sz="1600" dirty="0">
                <a:solidFill>
                  <a:srgbClr val="002060"/>
                </a:solidFill>
                <a:latin typeface="Bookman Old Style" pitchFamily="18" charset="0"/>
              </a:rPr>
              <a:t> [Текст] : словарь-справочник / [А. О. Руднева]. - 2-е изд., </a:t>
            </a:r>
            <a:r>
              <a:rPr lang="ru-RU" sz="1600" dirty="0" err="1">
                <a:solidFill>
                  <a:srgbClr val="002060"/>
                </a:solidFill>
                <a:latin typeface="Bookman Old Style" pitchFamily="18" charset="0"/>
              </a:rPr>
              <a:t>испр</a:t>
            </a:r>
            <a:r>
              <a:rPr lang="ru-RU" sz="1600" dirty="0">
                <a:solidFill>
                  <a:srgbClr val="002060"/>
                </a:solidFill>
                <a:latin typeface="Bookman Old Style" pitchFamily="18" charset="0"/>
              </a:rPr>
              <a:t>. и доп. - Москва : ИНФРА-М, 2016. - 222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сбо</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537843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в краткой и доступной форме рассмотрены все основные вопросы, предусмотренные государственным образовательным стандартом и учебной программой по дисциплине "Бизнес-планирование". Книга позволит быстро получить основные знания по предмету, а также качественно подготовиться к зачету и экзамену. Рекомендуется всем изучающим дисциплину "Бизнес-планирование" в высших и средних учебных заведениях</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7410" name="Picture 2" descr="C:\Users\tretyakova-nv\Desktop\ВИРТУАЛЬНЫЕ ВЫСТАВКИ\ИЮЛЬ\Инфра-М. 19.07.16\Изображение 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25233"/>
            <a:ext cx="4366047" cy="637211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В 676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Волков</a:t>
            </a:r>
            <a:r>
              <a:rPr lang="ru-RU" sz="1600" b="1" dirty="0">
                <a:solidFill>
                  <a:srgbClr val="002060"/>
                </a:solidFill>
                <a:latin typeface="Bookman Old Style" pitchFamily="18" charset="0"/>
              </a:rPr>
              <a:t>, А. С.</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Бизнес-планирование</a:t>
            </a:r>
            <a:r>
              <a:rPr lang="ru-RU" sz="1600" dirty="0">
                <a:solidFill>
                  <a:srgbClr val="002060"/>
                </a:solidFill>
                <a:latin typeface="Bookman Old Style" pitchFamily="18" charset="0"/>
              </a:rPr>
              <a:t> [Текст] : учебное пособие* / А. С. Волков, А. А. Марченко. - Москва : РИОР: ИНФРА-М, 2016. - 81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363566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к курсам «Экологический мониторинг» и «Мониторинг среды обитания» рассматриваются методы, применяемые в экологическом мониторинге для анализа почв, воздушной и водной среды. Даны необходимые студентам теоретические основы методов экологического мониторинга. Для лучшего усвоения теоретического материала в работе представлены методики проведения экологического мониторинга различными методами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1266" name="Picture 2" descr="C:\Users\tretyakova-nv\Desktop\ВИРТУАЛЬНЫЕ ВЫСТАВКИ\ИЮЛЬ\Инфра-М. 19.07.16\Изображение 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11" y="260648"/>
            <a:ext cx="4235124" cy="63367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044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540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Собгайда</a:t>
            </a:r>
            <a:r>
              <a:rPr lang="ru-RU" sz="1600" b="1" dirty="0">
                <a:solidFill>
                  <a:srgbClr val="002060"/>
                </a:solidFill>
                <a:latin typeface="Bookman Old Style" pitchFamily="18" charset="0"/>
              </a:rPr>
              <a:t>, Н.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Методы контроля качества окружающей среды </a:t>
            </a:r>
            <a:r>
              <a:rPr lang="ru-RU" sz="1600" dirty="0">
                <a:solidFill>
                  <a:srgbClr val="002060"/>
                </a:solidFill>
                <a:latin typeface="Bookman Old Style" pitchFamily="18" charset="0"/>
              </a:rPr>
              <a:t>[Текст] : учебное пособие* / Н. А. </a:t>
            </a:r>
            <a:r>
              <a:rPr lang="ru-RU" sz="1600" dirty="0" err="1">
                <a:solidFill>
                  <a:srgbClr val="002060"/>
                </a:solidFill>
                <a:latin typeface="Bookman Old Style" pitchFamily="18" charset="0"/>
              </a:rPr>
              <a:t>Собгайда</a:t>
            </a:r>
            <a:r>
              <a:rPr lang="ru-RU" sz="1600" dirty="0">
                <a:solidFill>
                  <a:srgbClr val="002060"/>
                </a:solidFill>
                <a:latin typeface="Bookman Old Style" pitchFamily="18" charset="0"/>
              </a:rPr>
              <a:t>. - Москва : ФОРУМ : ИНФРА-М, 2016. - 111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684564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27984" y="3152001"/>
            <a:ext cx="4608512" cy="212365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Пособие адресовано тем студентам специальности 080301 "Коммерция (торговое дело)" всех форм обучения, чьи интересы лежат в области организации коммерческой деятельности. Оно знакомит будущих специалистов с основными принципами коммерческой деятельности и особенностями организационно-правовых форм, в рамках которых эта деятельность осуществляется. Книга будет полезна не только студентам, но и преподавателям, а также руководителям и специалистам, занятым в малом и среднем бизнесе</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ИЮЛЬ\Инфра-М. 19.07.16\Изображение 0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38064"/>
            <a:ext cx="4420201" cy="635928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8064"/>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332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Денисова</a:t>
            </a:r>
            <a:r>
              <a:rPr lang="ru-RU" sz="1600" b="1" dirty="0">
                <a:solidFill>
                  <a:srgbClr val="002060"/>
                </a:solidFill>
                <a:latin typeface="Bookman Old Style" pitchFamily="18" charset="0"/>
              </a:rPr>
              <a:t>, Н.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Коммерческая деятельность предприятий торговли</a:t>
            </a:r>
            <a:r>
              <a:rPr lang="ru-RU" sz="1600" dirty="0">
                <a:solidFill>
                  <a:srgbClr val="002060"/>
                </a:solidFill>
                <a:latin typeface="Bookman Old Style" pitchFamily="18" charset="0"/>
              </a:rPr>
              <a:t> [Текст] : учебное пособие* / Н. И. Денисова. - Москва : Магистр : ИНФРА-М, 2016. - 478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8637730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знакомит будущих специалистов с содержанием и принципами коммерческой деятельности в оптовой торговле, с особенностями управления в этой сфере. Пособие дает полное и четкое представление о том, как организовывать и осуществлять коммерческую деятельность в оптовой торговле. Для студентов всех форм обучения для подготовки в области организации коммерческой деятельности. Может быть полезно преподавателям, руководителям и специалистам малого и среднего бизнеса в области коммерции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7170" name="Picture 2" descr="C:\Users\tretyakova-nv\Desktop\ВИРТУАЛЬНЫЕ ВЫСТАВКИ\ИЮЛЬ\Инфра-М. 19.07.16\Изображение 0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64" y="219117"/>
            <a:ext cx="4248111" cy="640648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9117"/>
            <a:ext cx="4896544" cy="2431435"/>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Д 509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Диянова</a:t>
            </a:r>
            <a:r>
              <a:rPr lang="ru-RU" sz="1600" b="1" dirty="0">
                <a:solidFill>
                  <a:srgbClr val="002060"/>
                </a:solidFill>
                <a:latin typeface="Bookman Old Style" pitchFamily="18" charset="0"/>
              </a:rPr>
              <a:t>, С.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Оптовая торговля. Организация и управление коммерческой деятельностью </a:t>
            </a:r>
            <a:r>
              <a:rPr lang="ru-RU" sz="1600" dirty="0">
                <a:solidFill>
                  <a:srgbClr val="002060"/>
                </a:solidFill>
                <a:latin typeface="Bookman Old Style" pitchFamily="18" charset="0"/>
              </a:rPr>
              <a:t>[Текст] : учебное пособие* / С. Н. </a:t>
            </a:r>
            <a:r>
              <a:rPr lang="ru-RU" sz="1600" dirty="0" err="1">
                <a:solidFill>
                  <a:srgbClr val="002060"/>
                </a:solidFill>
                <a:latin typeface="Bookman Old Style" pitchFamily="18" charset="0"/>
              </a:rPr>
              <a:t>Диянова</a:t>
            </a:r>
            <a:r>
              <a:rPr lang="ru-RU" sz="1600" dirty="0">
                <a:solidFill>
                  <a:srgbClr val="002060"/>
                </a:solidFill>
                <a:latin typeface="Bookman Old Style" pitchFamily="18" charset="0"/>
              </a:rPr>
              <a:t>, Н. И. Денисова. - Москва : Магистр : ИНФРА-М, 2016. - 382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043253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23165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показана взаимосвязь малого предпринимательства с экономикой страны в целом, изложен порядок создания и организации малого предприятия, раскрыта сущность инновационного предпринимательства и его проявление в малом бизнесе. Освещена практика малого предпринимательства не только в производстве и в инновационной деятельности, но и в сфере торговли и услуг. Раскрыта специфика управления персоналом в условиях малого предпринимательства, роль маркетинга как системы управления и планирования развитием малого бизнеса. Большое внимание уделено культуре и этике предпринимательства, особенностям финансирования, кредитования, учетно-аналитической деятельности и налогообложения малых предприятий. Для студентов, аспирантов, преподавателей вузов, всех интересующихся проблемами развития малого </a:t>
            </a:r>
            <a:r>
              <a:rPr lang="ru-RU" sz="1200" dirty="0" smtClean="0">
                <a:solidFill>
                  <a:srgbClr val="002060"/>
                </a:solidFill>
                <a:latin typeface="Bookman Old Style" pitchFamily="18" charset="0"/>
              </a:rPr>
              <a:t>предпринимательства.</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1026" name="Picture 2" descr="C:\Users\tretyakova-nv\Desktop\ВИРТУАЛЬНЫЕ ВЫСТАВКИ\ИЮЛЬ\Инфра-М. 19.07.16\Изображение 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58" y="218862"/>
            <a:ext cx="4317979"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1073"/>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197</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Малое </a:t>
            </a:r>
            <a:r>
              <a:rPr lang="ru-RU" sz="1600" b="1" dirty="0">
                <a:solidFill>
                  <a:srgbClr val="002060"/>
                </a:solidFill>
                <a:latin typeface="Bookman Old Style" pitchFamily="18" charset="0"/>
              </a:rPr>
              <a:t>предпринимательство: организация,</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управление, экономика </a:t>
            </a:r>
            <a:r>
              <a:rPr lang="ru-RU" sz="1600" dirty="0">
                <a:solidFill>
                  <a:srgbClr val="002060"/>
                </a:solidFill>
                <a:latin typeface="Bookman Old Style" pitchFamily="18" charset="0"/>
              </a:rPr>
              <a:t>[Текст] : учебное пособие* / В. Я. Горфинкель [и др.] ; ред. В. Я. Горфинкель. - Москва : Вузовский учебник : ИНФРА-М, 2015. - 348 с.</a:t>
            </a:r>
            <a:endParaRPr lang="ru-RU" sz="1600" b="1" dirty="0">
              <a:solidFill>
                <a:srgbClr val="002060"/>
              </a:solidFill>
              <a:latin typeface="Bookman Old Style" pitchFamily="18" charset="0"/>
            </a:endParaRPr>
          </a:p>
          <a:p>
            <a:pPr algn="r"/>
            <a:r>
              <a:rPr lang="ru-RU" sz="1600" b="1" dirty="0">
                <a:solidFill>
                  <a:srgbClr val="002060"/>
                </a:solidFill>
                <a:latin typeface="Bookman Old Style" pitchFamily="18" charset="0"/>
              </a:rPr>
              <a:t>Издание находится в:  </a:t>
            </a:r>
            <a:r>
              <a:rPr lang="ru-RU" sz="1600" b="1" dirty="0" err="1">
                <a:solidFill>
                  <a:srgbClr val="002060"/>
                </a:solidFill>
                <a:latin typeface="Bookman Old Style" pitchFamily="18" charset="0"/>
              </a:rPr>
              <a:t>чзлг</a:t>
            </a:r>
            <a:r>
              <a:rPr lang="ru-RU" sz="1600" b="1" dirty="0">
                <a:solidFill>
                  <a:srgbClr val="002060"/>
                </a:solidFill>
                <a:latin typeface="Bookman Old Style" pitchFamily="18" charset="0"/>
              </a:rPr>
              <a:t> (1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761892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содержание деятельности предпринимателя, этапы развития его карьеры и бизнеса, моделируются качества и компетенции. Для студентов экономических и технических специальностей, изучающих "Основы предпринимательства", "Бизнес-планирование" и другие дисциплины. Пособие может быть также использовано для самостоятельной инициативной работы студентов по подготовке своего бизнеса и как научно-методический практикум предпринимательской деятельности. </a:t>
            </a:r>
          </a:p>
        </p:txBody>
      </p:sp>
      <p:pic>
        <p:nvPicPr>
          <p:cNvPr id="22530" name="Picture 2" descr="C:\Users\tretyakova-nv\Desktop\ВИРТУАЛЬНЫЕ ВЫСТАВКИ\ИЮЛЬ\Инфра-М. 19.07.16\Изображение 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10" y="218863"/>
            <a:ext cx="4262586"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435"/>
            <a:ext cx="4896544" cy="2246769"/>
          </a:xfrm>
          <a:prstGeom prst="rect">
            <a:avLst/>
          </a:prstGeom>
          <a:noFill/>
        </p:spPr>
        <p:txBody>
          <a:bodyPr wrap="square" rtlCol="0">
            <a:spAutoFit/>
          </a:bodyPr>
          <a:lstStyle/>
          <a:p>
            <a:r>
              <a:rPr lang="ru-RU" sz="1400" b="1" dirty="0">
                <a:solidFill>
                  <a:srgbClr val="002060"/>
                </a:solidFill>
                <a:latin typeface="Bookman Old Style" pitchFamily="18" charset="0"/>
              </a:rPr>
              <a:t>У9(2)</a:t>
            </a:r>
            <a:br>
              <a:rPr lang="ru-RU" sz="1400" b="1" dirty="0">
                <a:solidFill>
                  <a:srgbClr val="002060"/>
                </a:solidFill>
                <a:latin typeface="Bookman Old Style" pitchFamily="18" charset="0"/>
              </a:rPr>
            </a:br>
            <a:r>
              <a:rPr lang="ru-RU" sz="1400" b="1" dirty="0">
                <a:solidFill>
                  <a:srgbClr val="002060"/>
                </a:solidFill>
                <a:latin typeface="Bookman Old Style" pitchFamily="18" charset="0"/>
              </a:rPr>
              <a:t>О-753</a:t>
            </a:r>
            <a:br>
              <a:rPr lang="ru-RU" sz="1400" b="1" dirty="0">
                <a:solidFill>
                  <a:srgbClr val="002060"/>
                </a:solidFill>
                <a:latin typeface="Bookman Old Style" pitchFamily="18" charset="0"/>
              </a:rPr>
            </a:br>
            <a:r>
              <a:rPr lang="ru-RU" sz="1400" b="1" dirty="0" smtClean="0">
                <a:solidFill>
                  <a:srgbClr val="002060"/>
                </a:solidFill>
                <a:latin typeface="Bookman Old Style" pitchFamily="18" charset="0"/>
              </a:rPr>
              <a:t>        Основы </a:t>
            </a:r>
            <a:r>
              <a:rPr lang="ru-RU" sz="1400" b="1" dirty="0">
                <a:solidFill>
                  <a:srgbClr val="002060"/>
                </a:solidFill>
                <a:latin typeface="Bookman Old Style" pitchFamily="18" charset="0"/>
              </a:rPr>
              <a:t>предпринимательской деятельности. Содержание деятельности, качества и компетенции, профессиональная карьера, личная организация предпринимателя </a:t>
            </a:r>
            <a:r>
              <a:rPr lang="ru-RU" sz="1400" dirty="0">
                <a:solidFill>
                  <a:srgbClr val="002060"/>
                </a:solidFill>
                <a:latin typeface="Bookman Old Style" pitchFamily="18" charset="0"/>
              </a:rPr>
              <a:t>[Текст] : учебное пособие* / С. Д. Резник [и др.] ; ред. С. Д. Резник. - 3-е изд., </a:t>
            </a:r>
            <a:r>
              <a:rPr lang="ru-RU" sz="1400" dirty="0" err="1">
                <a:solidFill>
                  <a:srgbClr val="002060"/>
                </a:solidFill>
                <a:latin typeface="Bookman Old Style" pitchFamily="18" charset="0"/>
              </a:rPr>
              <a:t>перераб</a:t>
            </a:r>
            <a:r>
              <a:rPr lang="ru-RU" sz="1400" dirty="0">
                <a:solidFill>
                  <a:srgbClr val="002060"/>
                </a:solidFill>
                <a:latin typeface="Bookman Old Style" pitchFamily="18" charset="0"/>
              </a:rPr>
              <a:t>. - Москва : ИНФРА-М, 2016. - 224 с. </a:t>
            </a:r>
            <a:endParaRPr lang="ru-RU" sz="1400" b="1" dirty="0">
              <a:solidFill>
                <a:srgbClr val="002060"/>
              </a:solidFill>
              <a:latin typeface="Bookman Old Style" pitchFamily="18" charset="0"/>
            </a:endParaRPr>
          </a:p>
          <a:p>
            <a:pPr algn="r"/>
            <a:r>
              <a:rPr lang="ru-RU" sz="1400" b="1" dirty="0">
                <a:solidFill>
                  <a:srgbClr val="002060"/>
                </a:solidFill>
                <a:latin typeface="Bookman Old Style" pitchFamily="18" charset="0"/>
              </a:rPr>
              <a:t>Издание находится в: </a:t>
            </a:r>
            <a:r>
              <a:rPr lang="ru-RU" sz="1400" b="1" dirty="0" err="1" smtClean="0">
                <a:solidFill>
                  <a:srgbClr val="002060"/>
                </a:solidFill>
                <a:latin typeface="Bookman Old Style" pitchFamily="18" charset="0"/>
              </a:rPr>
              <a:t>чз</a:t>
            </a:r>
            <a:r>
              <a:rPr lang="ru-RU" sz="1400" b="1" dirty="0" smtClean="0">
                <a:solidFill>
                  <a:srgbClr val="002060"/>
                </a:solidFill>
                <a:latin typeface="Bookman Old Style" pitchFamily="18" charset="0"/>
              </a:rPr>
              <a:t> </a:t>
            </a:r>
            <a:r>
              <a:rPr lang="ru-RU" sz="1400" b="1" dirty="0">
                <a:solidFill>
                  <a:srgbClr val="002060"/>
                </a:solidFill>
                <a:latin typeface="Bookman Old Style" pitchFamily="18" charset="0"/>
              </a:rPr>
              <a:t>(1</a:t>
            </a:r>
            <a:r>
              <a:rPr lang="ru-RU" sz="1400" b="1" dirty="0" smtClean="0">
                <a:solidFill>
                  <a:srgbClr val="002060"/>
                </a:solidFill>
                <a:latin typeface="Bookman Old Style" pitchFamily="18" charset="0"/>
              </a:rPr>
              <a:t>)</a:t>
            </a:r>
            <a:endParaRPr lang="ru-RU" sz="1400" b="1" dirty="0">
              <a:solidFill>
                <a:srgbClr val="002060"/>
              </a:solidFill>
              <a:latin typeface="Bookman Old Style" pitchFamily="18" charset="0"/>
            </a:endParaRPr>
          </a:p>
        </p:txBody>
      </p:sp>
    </p:spTree>
    <p:extLst>
      <p:ext uri="{BB962C8B-B14F-4D97-AF65-F5344CB8AC3E}">
        <p14:creationId xmlns:p14="http://schemas.microsoft.com/office/powerpoint/2010/main" val="3700868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излагаются вопросы прогнозирования и планирования в условиях рынка. Предложены методические подходы к осуществлению прогнозирования и планирования в современных условиях рынка, а также обобщены опыт развитых стран, опыт советского периода хозяйствования и показаны возможности для их применения в российских условиях. Достоинством учебного пособия является приведение в конце каждой главы практических тренировочных заданий, позволяющих читателю лучше усвоить материал. Для студентов, бакалавров и магистрантов экономических факультетов вузов, экономистов, работников предприятий и всех тех, кто интересуется основами прогнозирования и планирования в условиях рынка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18862"/>
            <a:ext cx="4308145"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7786"/>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П 783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Прогнозирование </a:t>
            </a:r>
            <a:r>
              <a:rPr lang="ru-RU" sz="1600" b="1" dirty="0">
                <a:solidFill>
                  <a:srgbClr val="002060"/>
                </a:solidFill>
                <a:latin typeface="Bookman Old Style" pitchFamily="18" charset="0"/>
              </a:rPr>
              <a:t>и планирование</a:t>
            </a:r>
            <a:r>
              <a:rPr lang="ru-RU" sz="1600" dirty="0">
                <a:solidFill>
                  <a:srgbClr val="002060"/>
                </a:solidFill>
                <a:latin typeface="Bookman Old Style" pitchFamily="18" charset="0"/>
              </a:rPr>
              <a:t> в </a:t>
            </a:r>
            <a:r>
              <a:rPr lang="ru-RU" sz="1600" b="1" dirty="0">
                <a:solidFill>
                  <a:srgbClr val="002060"/>
                </a:solidFill>
                <a:latin typeface="Bookman Old Style" pitchFamily="18" charset="0"/>
              </a:rPr>
              <a:t>условиях рынка </a:t>
            </a:r>
            <a:r>
              <a:rPr lang="ru-RU" sz="1600" dirty="0">
                <a:solidFill>
                  <a:srgbClr val="002060"/>
                </a:solidFill>
                <a:latin typeface="Bookman Old Style" pitchFamily="18" charset="0"/>
              </a:rPr>
              <a:t>[Текст] : учебное пособие* / Т. Н. Бабич [и др.]. - Москва : ИНФРА-М, 2016. - 336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3298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вопросы, связанные с применением действующего законодательства в области таможенного контроля, его принципы, основы нормативно-правового регулирования, субъекты, объекты, формы и порядок проведения. В сжатой доходчивой форме излагаются основные понятия, теоретические основы и механизм правового регулирования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42081"/>
            <a:ext cx="4328079" cy="6355272"/>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208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314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Сенотрусова</a:t>
            </a:r>
            <a:r>
              <a:rPr lang="ru-RU" sz="1600" b="1" dirty="0">
                <a:solidFill>
                  <a:srgbClr val="002060"/>
                </a:solidFill>
                <a:latin typeface="Bookman Old Style" pitchFamily="18" charset="0"/>
              </a:rPr>
              <a:t>, С.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Таможенный контроль </a:t>
            </a:r>
            <a:r>
              <a:rPr lang="ru-RU" sz="1600" dirty="0">
                <a:solidFill>
                  <a:srgbClr val="002060"/>
                </a:solidFill>
                <a:latin typeface="Bookman Old Style" pitchFamily="18" charset="0"/>
              </a:rPr>
              <a:t>[Текст] : учебное пособие* / С. В. Сенотрусова. - Москва : Магистр : ИНФРА-М, 2015. - 142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13897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все крупные отраслевые рынки и отдельные товарные рынки, где видное положение занимает Россия. Отображены товарная структура и специфика функционирования рынков, их динамика и изменение позиций ведущих стран в первом десятилетии 21 в., влияние глобального финансово-экономического кризиса и новейшие тенденции развития. Отдельно анализируются современные позиции России на мировых товарных рынках. Приведенный фактический материал и информационные источники могут служить основой для широкой самостоятельной работы. Для студентов, аспирантов, научных работников и преподавателей, изучающих мировую экономику и международную торговлю, товарные рынки и отрасли хозяйства</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9698" name="Picture 2" descr="C:\Users\tretyakova-nv\Desktop\ВИРТУАЛЬНЫЕ ВЫСТАВКИ\ИЮЛЬ\Инфра-М. 19.07.16\Изображение 1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104456" cy="6378490"/>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Х 862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Хохлов</a:t>
            </a:r>
            <a:r>
              <a:rPr lang="ru-RU" sz="1600" b="1" dirty="0">
                <a:solidFill>
                  <a:srgbClr val="002060"/>
                </a:solidFill>
                <a:latin typeface="Bookman Old Style" pitchFamily="18" charset="0"/>
              </a:rPr>
              <a:t>, А.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Мировые товарные рынки </a:t>
            </a:r>
            <a:r>
              <a:rPr lang="ru-RU" sz="1600" dirty="0">
                <a:solidFill>
                  <a:srgbClr val="002060"/>
                </a:solidFill>
                <a:latin typeface="Bookman Old Style" pitchFamily="18" charset="0"/>
              </a:rPr>
              <a:t>[Текст] : учебное пособие / А. В. Хохлов. - Москва : Магистр : ИНФРА-М, 2016. - 302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804059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Приводятся теоретико-методические основы инвестиционного бизнес-планирования и возможности их использования на практике при формировании бизнес-плана инвестиционного проекта с применением современных информационных технологий. Соответствует требованиям федерального государственного образовательного стандарта третьего поколения</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60" y="231768"/>
            <a:ext cx="4282023" cy="636558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3785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Ч-200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Чараева</a:t>
            </a:r>
            <a:r>
              <a:rPr lang="ru-RU" sz="1600" b="1" dirty="0">
                <a:solidFill>
                  <a:srgbClr val="002060"/>
                </a:solidFill>
                <a:latin typeface="Bookman Old Style" pitchFamily="18" charset="0"/>
              </a:rPr>
              <a:t>, М.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Инвестиционное бизнес-планирование</a:t>
            </a:r>
            <a:r>
              <a:rPr lang="ru-RU" sz="1600" dirty="0">
                <a:solidFill>
                  <a:srgbClr val="002060"/>
                </a:solidFill>
                <a:latin typeface="Bookman Old Style" pitchFamily="18" charset="0"/>
              </a:rPr>
              <a:t> [Текст] : учебное пособие* / М. В. </a:t>
            </a:r>
            <a:r>
              <a:rPr lang="ru-RU" sz="1600" dirty="0" err="1">
                <a:solidFill>
                  <a:srgbClr val="002060"/>
                </a:solidFill>
                <a:latin typeface="Bookman Old Style" pitchFamily="18" charset="0"/>
              </a:rPr>
              <a:t>Чараева</a:t>
            </a:r>
            <a:r>
              <a:rPr lang="ru-RU" sz="1600" dirty="0">
                <a:solidFill>
                  <a:srgbClr val="002060"/>
                </a:solidFill>
                <a:latin typeface="Bookman Old Style" pitchFamily="18" charset="0"/>
              </a:rPr>
              <a:t>, Г. М. </a:t>
            </a:r>
            <a:r>
              <a:rPr lang="ru-RU" sz="1600" dirty="0" err="1">
                <a:solidFill>
                  <a:srgbClr val="002060"/>
                </a:solidFill>
                <a:latin typeface="Bookman Old Style" pitchFamily="18" charset="0"/>
              </a:rPr>
              <a:t>Лапицкая</a:t>
            </a:r>
            <a:r>
              <a:rPr lang="ru-RU" sz="1600" dirty="0">
                <a:solidFill>
                  <a:srgbClr val="002060"/>
                </a:solidFill>
                <a:latin typeface="Bookman Old Style" pitchFamily="18" charset="0"/>
              </a:rPr>
              <a:t>, Н. В. </a:t>
            </a:r>
            <a:r>
              <a:rPr lang="ru-RU" sz="1600" dirty="0" err="1">
                <a:solidFill>
                  <a:srgbClr val="002060"/>
                </a:solidFill>
                <a:latin typeface="Bookman Old Style" pitchFamily="18" charset="0"/>
              </a:rPr>
              <a:t>Крашенникова</a:t>
            </a:r>
            <a:r>
              <a:rPr lang="ru-RU" sz="1600" dirty="0">
                <a:solidFill>
                  <a:srgbClr val="002060"/>
                </a:solidFill>
                <a:latin typeface="Bookman Old Style" pitchFamily="18" charset="0"/>
              </a:rPr>
              <a:t>. - Москва : Альфа-М : Инфра-М, 2016. - 173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6656951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1384995"/>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Рассмотрены основные теоретические подходы к исследованию экономической безопасности государства, региона, фирмы, домохозяйства и современные способы ее практического обеспечения на различных уровнях хозяйствования. Проанализированы роль и значение институтов в процессе обеспечения экономической безопасности России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050" name="Picture 2" descr="C:\Users\tretyakova-nv\Desktop\ВИРТУАЛЬНЫЕ ВЫСТАВКИ\ИЮЛЬ\Инфра-М. 19.07.16\Изображение 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252154"/>
            <a:ext cx="4294147" cy="634519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8097"/>
            <a:ext cx="4896544" cy="2062103"/>
          </a:xfrm>
          <a:prstGeom prst="rect">
            <a:avLst/>
          </a:prstGeom>
          <a:noFill/>
        </p:spPr>
        <p:txBody>
          <a:bodyPr wrap="square" rtlCol="0">
            <a:spAutoFit/>
          </a:bodyPr>
          <a:lstStyle/>
          <a:p>
            <a:r>
              <a:rPr lang="ru-RU" sz="1600" b="1" dirty="0">
                <a:solidFill>
                  <a:srgbClr val="002060"/>
                </a:solidFill>
                <a:latin typeface="Bookman Old Style" pitchFamily="18" charset="0"/>
              </a:rPr>
              <a:t>У9(2)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Э 400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Экономическая </a:t>
            </a:r>
            <a:r>
              <a:rPr lang="ru-RU" sz="1600" b="1" dirty="0">
                <a:solidFill>
                  <a:srgbClr val="002060"/>
                </a:solidFill>
                <a:latin typeface="Bookman Old Style" pitchFamily="18" charset="0"/>
              </a:rPr>
              <a:t>безопасность</a:t>
            </a:r>
            <a:r>
              <a:rPr lang="ru-RU" sz="1600" dirty="0">
                <a:solidFill>
                  <a:srgbClr val="002060"/>
                </a:solidFill>
                <a:latin typeface="Bookman Old Style" pitchFamily="18" charset="0"/>
              </a:rPr>
              <a:t> [Текст] : учебное пособие* / М. В. Попов [и др.] ; ред. Н. В. </a:t>
            </a:r>
            <a:r>
              <a:rPr lang="ru-RU" sz="1600" dirty="0" err="1">
                <a:solidFill>
                  <a:srgbClr val="002060"/>
                </a:solidFill>
                <a:latin typeface="Bookman Old Style" pitchFamily="18" charset="0"/>
              </a:rPr>
              <a:t>Манохина</a:t>
            </a:r>
            <a:r>
              <a:rPr lang="ru-RU" sz="1600" dirty="0">
                <a:solidFill>
                  <a:srgbClr val="002060"/>
                </a:solidFill>
                <a:latin typeface="Bookman Old Style" pitchFamily="18" charset="0"/>
              </a:rPr>
              <a:t>. - Москва : ИНФРА-М, 2016. - 320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032251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3046988"/>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Книга представляет собою наиболее сжатый и удобный для изучения на русском языке учебник для студентов бакалавриата по предмету "Инвестиции в реальные активы" (</a:t>
            </a:r>
            <a:r>
              <a:rPr lang="ru-RU" sz="1200" dirty="0" err="1">
                <a:solidFill>
                  <a:srgbClr val="002060"/>
                </a:solidFill>
                <a:latin typeface="Bookman Old Style" pitchFamily="18" charset="0"/>
              </a:rPr>
              <a:t>Capital</a:t>
            </a:r>
            <a:r>
              <a:rPr lang="ru-RU" sz="1200" dirty="0">
                <a:solidFill>
                  <a:srgbClr val="002060"/>
                </a:solidFill>
                <a:latin typeface="Bookman Old Style" pitchFamily="18" charset="0"/>
              </a:rPr>
              <a:t> </a:t>
            </a:r>
            <a:r>
              <a:rPr lang="ru-RU" sz="1200" dirty="0" err="1">
                <a:solidFill>
                  <a:srgbClr val="002060"/>
                </a:solidFill>
                <a:latin typeface="Bookman Old Style" pitchFamily="18" charset="0"/>
              </a:rPr>
              <a:t>Budgeting</a:t>
            </a:r>
            <a:r>
              <a:rPr lang="ru-RU" sz="1200" dirty="0">
                <a:solidFill>
                  <a:srgbClr val="002060"/>
                </a:solidFill>
                <a:latin typeface="Bookman Old Style" pitchFamily="18" charset="0"/>
              </a:rPr>
              <a:t>), входящему в обязательный набор курсов бизнес-обучения и прикладного экономического образования европейских и североамериканских университетов. Она также может служить пособием для специалистов фирм и предприятий, коммерческих банков и инвестиционно-финансовых организаций, занимающихся разработкой и оценкой инвестиционных проектов. Учебник написан двумя известными российскими экономистами, профессорами Национального исследовательского университета - Высшей школы экономики при Правительстве Российской Федерации И. В. </a:t>
            </a:r>
            <a:r>
              <a:rPr lang="ru-RU" sz="1200" dirty="0" err="1">
                <a:solidFill>
                  <a:srgbClr val="002060"/>
                </a:solidFill>
                <a:latin typeface="Bookman Old Style" pitchFamily="18" charset="0"/>
              </a:rPr>
              <a:t>Липсицем</a:t>
            </a:r>
            <a:r>
              <a:rPr lang="ru-RU" sz="1200" dirty="0">
                <a:solidFill>
                  <a:srgbClr val="002060"/>
                </a:solidFill>
                <a:latin typeface="Bookman Old Style" pitchFamily="18" charset="0"/>
              </a:rPr>
              <a:t> и В. В. </a:t>
            </a:r>
            <a:r>
              <a:rPr lang="ru-RU" sz="1200" dirty="0" err="1">
                <a:solidFill>
                  <a:srgbClr val="002060"/>
                </a:solidFill>
                <a:latin typeface="Bookman Old Style" pitchFamily="18" charset="0"/>
              </a:rPr>
              <a:t>Коссовым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ИЮЛЬ\Инфра-М. 19.07.16\Изображение 0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99" y="218863"/>
            <a:ext cx="4385692"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0443"/>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Л 618</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Липсиц</a:t>
            </a:r>
            <a:r>
              <a:rPr lang="ru-RU" sz="1600" b="1" dirty="0">
                <a:solidFill>
                  <a:srgbClr val="002060"/>
                </a:solidFill>
                <a:latin typeface="Bookman Old Style" pitchFamily="18" charset="0"/>
              </a:rPr>
              <a:t>, И. В.</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Инвестиционный анализ. Подготовка и оценка инвестиций в реальные активы</a:t>
            </a:r>
            <a:r>
              <a:rPr lang="ru-RU" sz="1600" dirty="0">
                <a:solidFill>
                  <a:srgbClr val="002060"/>
                </a:solidFill>
                <a:latin typeface="Bookman Old Style" pitchFamily="18" charset="0"/>
              </a:rPr>
              <a:t> [Текст] : учебник* / И. В. </a:t>
            </a:r>
            <a:r>
              <a:rPr lang="ru-RU" sz="1600" dirty="0" err="1">
                <a:solidFill>
                  <a:srgbClr val="002060"/>
                </a:solidFill>
                <a:latin typeface="Bookman Old Style" pitchFamily="18" charset="0"/>
              </a:rPr>
              <a:t>Липсиц</a:t>
            </a:r>
            <a:r>
              <a:rPr lang="ru-RU" sz="1600" dirty="0">
                <a:solidFill>
                  <a:srgbClr val="002060"/>
                </a:solidFill>
                <a:latin typeface="Bookman Old Style" pitchFamily="18" charset="0"/>
              </a:rPr>
              <a:t>, В. В. </a:t>
            </a:r>
            <a:r>
              <a:rPr lang="ru-RU" sz="1600" dirty="0" err="1">
                <a:solidFill>
                  <a:srgbClr val="002060"/>
                </a:solidFill>
                <a:latin typeface="Bookman Old Style" pitchFamily="18" charset="0"/>
              </a:rPr>
              <a:t>Коссов</a:t>
            </a:r>
            <a:r>
              <a:rPr lang="ru-RU" sz="1600" dirty="0">
                <a:solidFill>
                  <a:srgbClr val="002060"/>
                </a:solidFill>
                <a:latin typeface="Bookman Old Style" pitchFamily="18" charset="0"/>
              </a:rPr>
              <a:t>. - Москва : ИНФРА-М, 2016. - 320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752114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75432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Представлены основы теоретических знаний по стандартам качества окружающей среды. Дается характеристика основных понятий, методологии, принципов и нормативно-правовой базы. Приводятся структура стандартов качества окружающей среды и показатели, их характеризующие. Освещаются принципы, процедура организации и проведения государственной стандартизации, аудита и сертификации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8194" name="Picture 2" descr="C:\Users\tretyakova-nv\Desktop\ВИРТУАЛЬНЫЕ ВЫСТАВКИ\ИЮЛЬ\Инфра-М. 19.07.16\Изображение 0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67" y="222714"/>
            <a:ext cx="4347081" cy="6374637"/>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9725"/>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502</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С 764</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Стандарты </a:t>
            </a:r>
            <a:r>
              <a:rPr lang="ru-RU" sz="1600" b="1" dirty="0">
                <a:solidFill>
                  <a:srgbClr val="002060"/>
                </a:solidFill>
                <a:latin typeface="Bookman Old Style" pitchFamily="18" charset="0"/>
              </a:rPr>
              <a:t>качества окружающей</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среды</a:t>
            </a:r>
            <a:r>
              <a:rPr lang="ru-RU" sz="1600" dirty="0">
                <a:solidFill>
                  <a:srgbClr val="002060"/>
                </a:solidFill>
                <a:latin typeface="Bookman Old Style" pitchFamily="18" charset="0"/>
              </a:rPr>
              <a:t> [Текст] : учебное пособие* / ред. М. Г. </a:t>
            </a:r>
            <a:r>
              <a:rPr lang="ru-RU" sz="1600" dirty="0" err="1">
                <a:solidFill>
                  <a:srgbClr val="002060"/>
                </a:solidFill>
                <a:latin typeface="Bookman Old Style" pitchFamily="18" charset="0"/>
              </a:rPr>
              <a:t>Ясовеев</a:t>
            </a:r>
            <a:r>
              <a:rPr lang="ru-RU" sz="1600" dirty="0">
                <a:solidFill>
                  <a:srgbClr val="002060"/>
                </a:solidFill>
                <a:latin typeface="Bookman Old Style" pitchFamily="18" charset="0"/>
              </a:rPr>
              <a:t>. - Минск : Новое знание ; Москва : ИНФРА-М, 2015. - 155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70268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Работа содержит целостную систему методического обеспечения анализа денежных потоков коммерческих организаций, базирующуюся на взаимосвязи его методологии с процессами управления и прогнозирования. Предлагается концептуальный подход к эффективному функционированию системы стратегического анализа денежных потоков и ее информационно-аналитическому обеспечению. Особое внимание автор уделяет оперативному управлению и стратегическому бюджетированию денежных потоков коммерческих организаций. Для специалистов финансовых служб, аналитических отделов и подразделений внутреннего контроля коммерческих организаций, а также преподавателей, научных работников, аспирантов и студентов</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ИЮЛЬ\Инфра-М. 19.07.16\Изображение 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3866"/>
            <a:ext cx="4263776" cy="6363485"/>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6276"/>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133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Маевская</a:t>
            </a:r>
            <a:r>
              <a:rPr lang="ru-RU" sz="1600" b="1" dirty="0">
                <a:solidFill>
                  <a:srgbClr val="002060"/>
                </a:solidFill>
                <a:latin typeface="Bookman Old Style" pitchFamily="18" charset="0"/>
              </a:rPr>
              <a:t>, Е. Б.</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Стратегический анализ и бюджетирование денежных потоков коммерческих организаций</a:t>
            </a:r>
            <a:r>
              <a:rPr lang="ru-RU" sz="1600" dirty="0">
                <a:solidFill>
                  <a:srgbClr val="002060"/>
                </a:solidFill>
                <a:latin typeface="Bookman Old Style" pitchFamily="18" charset="0"/>
              </a:rPr>
              <a:t> [Текст] : монография / Е. Б. Маевская. - Москва : ИНФРА-М, 2016. - 107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кх</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9636839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41632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рассмотрены цели и концепции финансового менеджмента, выделены принципы, задачи и функции финансового менеджмента; сформулированы основные положения финансовой политики организации; подробно рассмотрены методы финансового менеджмента, включающие финансовый анализ, финансовое планирование, финансовый контроль; системно изложены основные направления финансового менеджмента: управление операционной, инвестиционной и финансовой деятельностью организации. Особое внимание уделено управлению финансовыми рисками в деятельности различных организаций. Издание предназначено для преподавателей, студентов, аспирантов, изучающих вопросы финансового менеджмента, а также специалистов и руководителей организаций, имеющих потребность в принятии рациональных управленческих решений</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026" name="Picture 2" descr="C:\Users\tretyakova-nv\Desktop\ВИРТУАЛЬНЫЕ ВЫСТАВКИ\ИЮЛЬ\Инфра-М. 19.07.16\Изображение 0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27331"/>
            <a:ext cx="4320480" cy="6373853"/>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733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800</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Морозко</a:t>
            </a:r>
            <a:r>
              <a:rPr lang="ru-RU" sz="1600" b="1" dirty="0">
                <a:solidFill>
                  <a:srgbClr val="002060"/>
                </a:solidFill>
                <a:latin typeface="Bookman Old Style" pitchFamily="18" charset="0"/>
              </a:rPr>
              <a:t>, Н.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Финансовый менеджмент</a:t>
            </a:r>
            <a:r>
              <a:rPr lang="ru-RU" sz="1600" dirty="0">
                <a:solidFill>
                  <a:srgbClr val="002060"/>
                </a:solidFill>
                <a:latin typeface="Bookman Old Style" pitchFamily="18" charset="0"/>
              </a:rPr>
              <a:t> [Текст] : учебное пособие* / Н. И. Морозко, В. Ю. Диденко. - Москва : ИНФРА-М, 2016. - 224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8938813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2677656"/>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государственные и муниципальные финансы рассматриваются как элемент финансово-кредитной системы. Раскрываются их особенности и роль, проанализированы такие их звенья, как бюджет, внебюджетные специальные фонды, государственный кредит, финансы государственных предприятий. Большое внимание уделено вопросам дефицита бюджета, государственного и муниципального долга, направлениям их сокращения и эффективного управления, принципам построения бюджетной системы, процессу составления, рассмотрения и исполнения бюджета, взаимосвязи уровней бюджетной системы, системе межбюджетных отношений в Российской Федерации</a:t>
            </a:r>
            <a:r>
              <a:rPr lang="ru-RU" sz="1200" dirty="0" smtClean="0"/>
              <a:t>.</a:t>
            </a:r>
            <a:endParaRPr lang="ru-RU" sz="1200" dirty="0">
              <a:solidFill>
                <a:srgbClr val="002060"/>
              </a:solidFill>
              <a:latin typeface="Bookman Old Style" pitchFamily="18" charset="0"/>
            </a:endParaRPr>
          </a:p>
        </p:txBody>
      </p:sp>
      <p:pic>
        <p:nvPicPr>
          <p:cNvPr id="4098" name="Picture 2" descr="C:\Users\tretyakova-nv\Desktop\ВИРТУАЛЬНЫЕ ВЫСТАВКИ\ИЮЛЬ\Инфра-М. 19.07.16\Изображение 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501"/>
            <a:ext cx="4320480" cy="630475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4081"/>
            <a:ext cx="4896544" cy="2308324"/>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М 953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Мысляева</a:t>
            </a:r>
            <a:r>
              <a:rPr lang="ru-RU" sz="1600" b="1" dirty="0">
                <a:solidFill>
                  <a:srgbClr val="002060"/>
                </a:solidFill>
                <a:latin typeface="Bookman Old Style" pitchFamily="18" charset="0"/>
              </a:rPr>
              <a:t>, И.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Государственные и муниципальные финансы </a:t>
            </a:r>
            <a:r>
              <a:rPr lang="ru-RU" sz="1600" dirty="0">
                <a:solidFill>
                  <a:srgbClr val="002060"/>
                </a:solidFill>
                <a:latin typeface="Bookman Old Style" pitchFamily="18" charset="0"/>
              </a:rPr>
              <a:t>[Текст] : учебник* / И. Н. </a:t>
            </a:r>
            <a:r>
              <a:rPr lang="ru-RU" sz="1600" dirty="0" err="1">
                <a:solidFill>
                  <a:srgbClr val="002060"/>
                </a:solidFill>
                <a:latin typeface="Bookman Old Style" pitchFamily="18" charset="0"/>
              </a:rPr>
              <a:t>Мысляева</a:t>
            </a:r>
            <a:r>
              <a:rPr lang="ru-RU" sz="1600" dirty="0">
                <a:solidFill>
                  <a:srgbClr val="002060"/>
                </a:solidFill>
                <a:latin typeface="Bookman Old Style" pitchFamily="18" charset="0"/>
              </a:rPr>
              <a:t>. - 3-е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2016. - 392 с.</a:t>
            </a:r>
            <a:endParaRPr lang="ru-RU" sz="1600" b="1" dirty="0">
              <a:solidFill>
                <a:srgbClr val="002060"/>
              </a:solidFill>
              <a:latin typeface="Bookman Old Style" pitchFamily="18" charset="0"/>
            </a:endParaRPr>
          </a:p>
          <a:p>
            <a:pPr algn="r"/>
            <a:endParaRPr lang="ru-RU" sz="16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939966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56966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Рассматриваются модели финансового рынка и прогнозирование в финансовой сфере. Отдельные темы посвящены финансовой математике, теории принятия рисковых решений, методам снижения риска, в том числе хеджированию риска с помощью опционов, а также анализу финансовой устойчивости и риска фирмы на основе эффекта рычага. По всем темам приведено большое число примеров с подробным решением. </a:t>
            </a:r>
          </a:p>
        </p:txBody>
      </p:sp>
      <p:pic>
        <p:nvPicPr>
          <p:cNvPr id="3074" name="Picture 2" descr="C:\Users\tretyakova-nv\Desktop\ВИРТУАЛЬНЫЕ ВЫСТАВКИ\ИЮЛЬ\Инфра-М. 19.07.16\Изображение 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4476"/>
            <a:ext cx="4236368" cy="640287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Н 731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Новиков</a:t>
            </a:r>
            <a:r>
              <a:rPr lang="ru-RU" sz="1600" b="1" dirty="0">
                <a:solidFill>
                  <a:srgbClr val="002060"/>
                </a:solidFill>
                <a:latin typeface="Bookman Old Style" pitchFamily="18" charset="0"/>
              </a:rPr>
              <a:t>, А. И.</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Модели финансового рынка и прогнозирование в финансовой сфере </a:t>
            </a:r>
            <a:r>
              <a:rPr lang="ru-RU" sz="1600" dirty="0">
                <a:solidFill>
                  <a:srgbClr val="002060"/>
                </a:solidFill>
                <a:latin typeface="Bookman Old Style" pitchFamily="18" charset="0"/>
              </a:rPr>
              <a:t>[Текст] : учебное пособие / А. И. Новиков. - Москва : ИНФРА-М, 2015. - 256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79719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3231654"/>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учебнике выделены основные понятия, характеризующие финансы, финансовую политику, финансовые ресурсы и рынок, его задачи и функции, виды выполняемых операций. Рассмотрены вопросы бюджетных отношений, бюджетной классификации, технологии разработки и утверждения бюджетов государства и его территориальных звеньев. Показаны задачи налоговой системы, приведены характеристики основных видов налогов. Обобщены задачи управления финансами компаний, вопросы финансового планирования, методы оценки финансового результата. Приведены характеристики кредитной системы, формы заемного капитала, особенности банковского кредитования, организации и регулирования денежного обращения дана оценка роли денег и других элементов денежной системы, форм и особенностей проведения безналичных расчетов</a:t>
            </a:r>
            <a:r>
              <a:rPr lang="ru-RU" sz="1200" dirty="0" smtClean="0">
                <a:solidFill>
                  <a:srgbClr val="002060"/>
                </a:solidFill>
                <a:latin typeface="Bookman Old Style" pitchFamily="18" charset="0"/>
              </a:rPr>
              <a:t>.</a:t>
            </a:r>
            <a:r>
              <a:rPr lang="ru-RU" sz="1200" b="1" dirty="0" smtClean="0">
                <a:solidFill>
                  <a:srgbClr val="002060"/>
                </a:solidFill>
                <a:latin typeface="Bookman Old Style" pitchFamily="18" charset="0"/>
              </a:rPr>
              <a:t> </a:t>
            </a:r>
            <a:endParaRPr lang="ru-RU" sz="1200" dirty="0">
              <a:solidFill>
                <a:srgbClr val="002060"/>
              </a:solidFill>
              <a:latin typeface="Bookman Old Style" pitchFamily="18" charset="0"/>
            </a:endParaRPr>
          </a:p>
        </p:txBody>
      </p:sp>
      <p:pic>
        <p:nvPicPr>
          <p:cNvPr id="5122" name="Picture 2" descr="C:\Users\tretyakova-nv\Desktop\ВИРТУАЛЬНЫЕ ВЫСТАВКИ\ИЮЛЬ\Инфра-М. 19.07.16\Изображение 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1" y="236986"/>
            <a:ext cx="4247816" cy="636036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24351"/>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Т 766</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Трошин</a:t>
            </a:r>
            <a:r>
              <a:rPr lang="ru-RU" sz="1600" b="1" dirty="0">
                <a:solidFill>
                  <a:srgbClr val="002060"/>
                </a:solidFill>
                <a:latin typeface="Bookman Old Style" pitchFamily="18" charset="0"/>
              </a:rPr>
              <a:t>, А. Н.</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Финансы и кредит </a:t>
            </a:r>
            <a:r>
              <a:rPr lang="ru-RU" sz="1600" dirty="0">
                <a:solidFill>
                  <a:srgbClr val="002060"/>
                </a:solidFill>
                <a:latin typeface="Bookman Old Style" pitchFamily="18" charset="0"/>
              </a:rPr>
              <a:t>[Текст] : учебник* / А. Н. Трошин, Т. Ю. Мазурина, В. И. Фомкина. - 2-е изд., доп. - Москва : ИНФРА-М, 2016. - 331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5083250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427984" y="3152001"/>
            <a:ext cx="4608512" cy="286232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Учебное пособие подготовлено в соответствии с действующим Государственным образовательным стандартом высшего профессионального образования. В необходимом объеме раскрыты вопросы курса "Деньги, кредит, банки", рассмотрены теоретические и практические аспекты функционирования денежной, кредитной и банковской систем в рыночных условиях. Отражены основные тенденции развития денежно-кредитной системы Российской Федерации на современном фактическом материале. Для студентов, обучающихся по экономическим специальностям, по программам подготовки бакалавров. Будет полезно для магистров, аспирантов и экономистов-практиков, интересующихся денежно-кредитными отношениями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23554" name="Picture 2" descr="C:\Users\tretyakova-nv\Desktop\ВИРТУАЛЬНЫЕ ВЫСТАВКИ\ИЮЛЬ\Инфра-М. 19.07.16\Изображение 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5448"/>
            <a:ext cx="4441178" cy="639190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03126"/>
            <a:ext cx="4896544" cy="1692771"/>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Ч-491</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Чернецов</a:t>
            </a:r>
            <a:r>
              <a:rPr lang="ru-RU" sz="1600" b="1" dirty="0">
                <a:solidFill>
                  <a:srgbClr val="002060"/>
                </a:solidFill>
                <a:latin typeface="Bookman Old Style" pitchFamily="18" charset="0"/>
              </a:rPr>
              <a:t>, С.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Деньги. Кредит. Банки </a:t>
            </a:r>
            <a:r>
              <a:rPr lang="ru-RU" sz="1600" dirty="0">
                <a:solidFill>
                  <a:srgbClr val="002060"/>
                </a:solidFill>
                <a:latin typeface="Bookman Old Style" pitchFamily="18" charset="0"/>
              </a:rPr>
              <a:t>[Текст] : учебное пособие* / С. А. Чернецов. - Москва : Магистр, 2016. - 493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8310891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2492990"/>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Излагаются теоретико-методологические и практические вопросы управления государственными и муниципальными финансами. Представлены основные разделы курса, в том числе вопросы изменения бюджетного планирования, обеспечения устойчивости бюджетной и налоговой систем, реформирования государственных (муниципальных) учреждений, использования финансового менеджмента в управлении бюджетными средствами. Содержание соответствует требованиям государственного образовательного стандарта высшего профессионального образования по специальности «Государственное и муниципальное управление» по различным профилям</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3074" name="Picture 2" descr="C:\Users\tretyakova-nv\Desktop\ВИРТУАЛЬНЫЕ ВЫСТАВКИ\ИЮЛЬ\Инфра-М. 19.07.16\Изображение 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4" y="218862"/>
            <a:ext cx="4259919"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Ш 619</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Шимширт</a:t>
            </a:r>
            <a:r>
              <a:rPr lang="ru-RU" sz="1600" b="1" dirty="0">
                <a:solidFill>
                  <a:srgbClr val="002060"/>
                </a:solidFill>
                <a:latin typeface="Bookman Old Style" pitchFamily="18" charset="0"/>
              </a:rPr>
              <a:t>, Н.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Управление государственными и муниципальными финансами</a:t>
            </a:r>
            <a:r>
              <a:rPr lang="ru-RU" sz="1600" dirty="0">
                <a:solidFill>
                  <a:srgbClr val="002060"/>
                </a:solidFill>
                <a:latin typeface="Bookman Old Style" pitchFamily="18" charset="0"/>
              </a:rPr>
              <a:t> [Текст] : учебник* / Н. Д. </a:t>
            </a:r>
            <a:r>
              <a:rPr lang="ru-RU" sz="1600" dirty="0" err="1">
                <a:solidFill>
                  <a:srgbClr val="002060"/>
                </a:solidFill>
                <a:latin typeface="Bookman Old Style" pitchFamily="18" charset="0"/>
              </a:rPr>
              <a:t>Шимширт</a:t>
            </a:r>
            <a:r>
              <a:rPr lang="ru-RU" sz="1600" dirty="0">
                <a:solidFill>
                  <a:srgbClr val="002060"/>
                </a:solidFill>
                <a:latin typeface="Bookman Old Style" pitchFamily="18" charset="0"/>
              </a:rPr>
              <a:t>, Н. В. </a:t>
            </a:r>
            <a:r>
              <a:rPr lang="ru-RU" sz="1600" dirty="0" err="1">
                <a:solidFill>
                  <a:srgbClr val="002060"/>
                </a:solidFill>
                <a:latin typeface="Bookman Old Style" pitchFamily="18" charset="0"/>
              </a:rPr>
              <a:t>Крашенникова</a:t>
            </a:r>
            <a:r>
              <a:rPr lang="ru-RU" sz="1600" dirty="0">
                <a:solidFill>
                  <a:srgbClr val="002060"/>
                </a:solidFill>
                <a:latin typeface="Bookman Old Style" pitchFamily="18" charset="0"/>
              </a:rPr>
              <a:t>. - Москва : Альфа-М : Инфра-М, 2016. - 350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3956352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83968" y="3152001"/>
            <a:ext cx="4752528" cy="3508653"/>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050" dirty="0">
                <a:latin typeface="Bookman Old Style" pitchFamily="18" charset="0"/>
              </a:rPr>
              <a:t>Учебное пособие состоит из трех частей. В первой части раскрываются: сущность, объективная необходимость, основные понятия и термины страхования (и перестрахования) имущественных интересов граждан и юридических лиц от различных рисков; принципы, организационно-правовые и экономические механизмы установления страховых отношений; содержание основных документов, применяемых в страховании. Освещаются также подходы к классификации, выделению форм и структур страхования. Во второй части рассматриваются: российский страховой рынок, его состояние и развитие; вопросы создания, лицензирования и прекращения деятельности страховщика, принципы и экономические основы ее организации; формирование и размещение страховых резервов и собственных средств страховщика, методы определения и обеспечения финансовой устойчивости и эффективности его деятельности. В третьей части освещаются организационные, правовые, экономические основы и механизмы осуществления страхования по всем основным его видам. Для студентов, аспирантов и преподавателей высших учебных заведений, специалистов, руководителей организаций и всех интересующихся вопросами страхования. </a:t>
            </a:r>
            <a:endParaRPr lang="ru-RU" sz="1050" dirty="0">
              <a:solidFill>
                <a:srgbClr val="002060"/>
              </a:solidFill>
              <a:latin typeface="Bookman Old Style" pitchFamily="18" charset="0"/>
            </a:endParaRPr>
          </a:p>
        </p:txBody>
      </p:sp>
      <p:pic>
        <p:nvPicPr>
          <p:cNvPr id="28674" name="Picture 2" descr="C:\Users\tretyakova-nv\Desktop\ВИРТУАЛЬНЫЕ ВЫСТАВКИ\ИЮЛЬ\Инфра-М. 19.07.16\Изображение 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70150"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43277"/>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У9(2)26</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Ш 653</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Шихов</a:t>
            </a:r>
            <a:r>
              <a:rPr lang="ru-RU" sz="1600" b="1" dirty="0">
                <a:solidFill>
                  <a:srgbClr val="002060"/>
                </a:solidFill>
                <a:latin typeface="Bookman Old Style" pitchFamily="18" charset="0"/>
              </a:rPr>
              <a:t>, А. К.</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Страхование</a:t>
            </a:r>
            <a:r>
              <a:rPr lang="ru-RU" sz="1600" dirty="0">
                <a:solidFill>
                  <a:srgbClr val="002060"/>
                </a:solidFill>
                <a:latin typeface="Bookman Old Style" pitchFamily="18" charset="0"/>
              </a:rPr>
              <a:t> [Текст] : учебное пособие* / А. К. </a:t>
            </a:r>
            <a:r>
              <a:rPr lang="ru-RU" sz="1600" dirty="0" err="1">
                <a:solidFill>
                  <a:srgbClr val="002060"/>
                </a:solidFill>
                <a:latin typeface="Bookman Old Style" pitchFamily="18" charset="0"/>
              </a:rPr>
              <a:t>Шихов</a:t>
            </a:r>
            <a:r>
              <a:rPr lang="ru-RU" sz="1600" dirty="0">
                <a:solidFill>
                  <a:srgbClr val="002060"/>
                </a:solidFill>
                <a:latin typeface="Bookman Old Style" pitchFamily="18" charset="0"/>
              </a:rPr>
              <a:t>. - 2-е изд., </a:t>
            </a:r>
            <a:r>
              <a:rPr lang="ru-RU" sz="1600" dirty="0" err="1">
                <a:solidFill>
                  <a:srgbClr val="002060"/>
                </a:solidFill>
                <a:latin typeface="Bookman Old Style" pitchFamily="18" charset="0"/>
              </a:rPr>
              <a:t>перераб</a:t>
            </a:r>
            <a:r>
              <a:rPr lang="ru-RU" sz="1600" dirty="0">
                <a:solidFill>
                  <a:srgbClr val="002060"/>
                </a:solidFill>
                <a:latin typeface="Bookman Old Style" pitchFamily="18" charset="0"/>
              </a:rPr>
              <a:t>. и доп. - Москва : ИНФРА-М : КУРС, 2016. - 367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чзлг</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25828619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355976" y="3152001"/>
            <a:ext cx="4680520" cy="1938992"/>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В учебном пособии изложены сущность и стратегия развития бухгалтерского учета как сферы профессиональной деятельности. Раскрыты концепция и стандарты подготовки бухгалтеров, организация и технология обучения, основы вхождения в учебный процесс. Большое внимание уделено вопросам формирования и реализации установки студента на получение качественного образования, воспитания необходимых личностных качеств, построения успешной карьеры</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5122" name="Picture 2" descr="C:\Users\tretyakova-nv\Desktop\ВИРТУАЛЬНЫЕ ВЫСТАВКИ\ИЮЛЬ\Инфра-М. 19.07.16\Изображение 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3"/>
            <a:ext cx="4392488" cy="637231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3"/>
            <a:ext cx="4896544" cy="1938992"/>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А 655</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Андреев</a:t>
            </a:r>
            <a:r>
              <a:rPr lang="ru-RU" sz="1600" b="1" dirty="0">
                <a:solidFill>
                  <a:srgbClr val="002060"/>
                </a:solidFill>
                <a:latin typeface="Bookman Old Style" pitchFamily="18" charset="0"/>
              </a:rPr>
              <a:t>, В. Д.</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Введение в профессию бухгалтера</a:t>
            </a:r>
            <a:r>
              <a:rPr lang="ru-RU" sz="1600" dirty="0">
                <a:solidFill>
                  <a:srgbClr val="002060"/>
                </a:solidFill>
                <a:latin typeface="Bookman Old Style" pitchFamily="18" charset="0"/>
              </a:rPr>
              <a:t> : учебное пособие / В. Д. Андреев, И. В. Лисихина. - Москва : Магистр : ИНФРА-М, 2016. - 190 с.</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a:t>
            </a:r>
            <a:r>
              <a:rPr lang="ru-RU" sz="1600" b="1" dirty="0" smtClean="0">
                <a:solidFill>
                  <a:srgbClr val="002060"/>
                </a:solidFill>
                <a:latin typeface="Bookman Old Style" pitchFamily="18" charset="0"/>
              </a:rPr>
              <a:t>: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723552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8" y="0"/>
            <a:ext cx="9128111"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211960" y="3152001"/>
            <a:ext cx="4824536" cy="1200329"/>
          </a:xfrm>
          <a:prstGeom prst="rect">
            <a:avLst/>
          </a:prstGeom>
          <a:noFill/>
        </p:spPr>
        <p:txBody>
          <a:bodyPr wrap="square" rtlCol="0">
            <a:spAutoFit/>
          </a:bodyPr>
          <a:lstStyle/>
          <a:p>
            <a:pPr algn="ctr"/>
            <a:r>
              <a:rPr lang="ru-RU" sz="1200" b="1" dirty="0">
                <a:solidFill>
                  <a:srgbClr val="002060"/>
                </a:solidFill>
                <a:latin typeface="Bookman Old Style" pitchFamily="18" charset="0"/>
              </a:rPr>
              <a:t>Аннотация</a:t>
            </a:r>
            <a:r>
              <a:rPr lang="ru-RU" sz="1200" b="1" dirty="0" smtClean="0">
                <a:solidFill>
                  <a:srgbClr val="002060"/>
                </a:solidFill>
                <a:latin typeface="Bookman Old Style" pitchFamily="18" charset="0"/>
              </a:rPr>
              <a:t>: </a:t>
            </a:r>
            <a:r>
              <a:rPr lang="ru-RU" sz="1200" dirty="0">
                <a:solidFill>
                  <a:srgbClr val="002060"/>
                </a:solidFill>
                <a:latin typeface="Bookman Old Style" pitchFamily="18" charset="0"/>
              </a:rPr>
              <a:t>Раскрываются теоретические и исторические аспекты процесса стандартизации бухгалтерского учета и финансовой отчетности, описываются особенности как международных, так и национальных стандартов бухгалтерского учета и отчетности, в том числе РСБУ и ГААП США, их взаимного влияния и интеграции</a:t>
            </a:r>
            <a:r>
              <a:rPr lang="ru-RU" sz="1200" dirty="0" smtClean="0">
                <a:solidFill>
                  <a:srgbClr val="002060"/>
                </a:solidFill>
                <a:latin typeface="Bookman Old Style" pitchFamily="18" charset="0"/>
              </a:rPr>
              <a:t>.</a:t>
            </a:r>
            <a:endParaRPr lang="ru-RU" sz="1200" dirty="0">
              <a:solidFill>
                <a:srgbClr val="002060"/>
              </a:solidFill>
              <a:latin typeface="Bookman Old Style" pitchFamily="18" charset="0"/>
            </a:endParaRPr>
          </a:p>
        </p:txBody>
      </p:sp>
      <p:pic>
        <p:nvPicPr>
          <p:cNvPr id="16386" name="Picture 2" descr="C:\Users\tretyakova-nv\Desktop\ВИРТУАЛЬНЫЕ ВЫСТАВКИ\ИЮЛЬ\Инфра-М. 19.07.16\Изображение 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18862"/>
            <a:ext cx="4252326" cy="6378489"/>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
        <p:nvSpPr>
          <p:cNvPr id="4" name="Блок-схема: документ 3"/>
          <p:cNvSpPr/>
          <p:nvPr/>
        </p:nvSpPr>
        <p:spPr>
          <a:xfrm flipH="1">
            <a:off x="3998694" y="116632"/>
            <a:ext cx="5040560" cy="3024336"/>
          </a:xfrm>
          <a:prstGeom prst="flowChartDocument">
            <a:avLst/>
          </a:prstGeom>
          <a:solidFill>
            <a:schemeClr val="bg1"/>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4070702" y="218862"/>
            <a:ext cx="4896544" cy="2185214"/>
          </a:xfrm>
          <a:prstGeom prst="rect">
            <a:avLst/>
          </a:prstGeom>
          <a:noFill/>
        </p:spPr>
        <p:txBody>
          <a:bodyPr wrap="square" rtlCol="0">
            <a:spAutoFit/>
          </a:bodyPr>
          <a:lstStyle/>
          <a:p>
            <a:r>
              <a:rPr lang="ru-RU" sz="1600" b="1" dirty="0">
                <a:solidFill>
                  <a:srgbClr val="002060"/>
                </a:solidFill>
                <a:latin typeface="Bookman Old Style" pitchFamily="18" charset="0"/>
              </a:rPr>
              <a:t>657</a:t>
            </a:r>
            <a:br>
              <a:rPr lang="ru-RU" sz="1600" b="1" dirty="0">
                <a:solidFill>
                  <a:srgbClr val="002060"/>
                </a:solidFill>
                <a:latin typeface="Bookman Old Style" pitchFamily="18" charset="0"/>
              </a:rPr>
            </a:br>
            <a:r>
              <a:rPr lang="ru-RU" sz="1600" b="1" dirty="0">
                <a:solidFill>
                  <a:srgbClr val="002060"/>
                </a:solidFill>
                <a:latin typeface="Bookman Old Style" pitchFamily="18" charset="0"/>
              </a:rPr>
              <a:t>Б 532</a:t>
            </a:r>
            <a:br>
              <a:rPr lang="ru-RU" sz="1600" b="1" dirty="0">
                <a:solidFill>
                  <a:srgbClr val="002060"/>
                </a:solidFill>
                <a:latin typeface="Bookman Old Style" pitchFamily="18" charset="0"/>
              </a:rPr>
            </a:br>
            <a:r>
              <a:rPr lang="ru-RU" sz="1600" b="1" dirty="0" smtClean="0">
                <a:solidFill>
                  <a:srgbClr val="002060"/>
                </a:solidFill>
                <a:latin typeface="Bookman Old Style" pitchFamily="18" charset="0"/>
              </a:rPr>
              <a:t>        Бескоровайная</a:t>
            </a:r>
            <a:r>
              <a:rPr lang="ru-RU" sz="1600" b="1" dirty="0">
                <a:solidFill>
                  <a:srgbClr val="002060"/>
                </a:solidFill>
                <a:latin typeface="Bookman Old Style" pitchFamily="18" charset="0"/>
              </a:rPr>
              <a:t>, С. А.</a:t>
            </a:r>
            <a:r>
              <a:rPr lang="ru-RU" sz="1600" dirty="0">
                <a:solidFill>
                  <a:srgbClr val="002060"/>
                </a:solidFill>
                <a:latin typeface="Bookman Old Style" pitchFamily="18" charset="0"/>
              </a:rPr>
              <a:t> </a:t>
            </a:r>
            <a:r>
              <a:rPr lang="ru-RU" sz="1600" b="1" dirty="0">
                <a:solidFill>
                  <a:srgbClr val="002060"/>
                </a:solidFill>
                <a:latin typeface="Bookman Old Style" pitchFamily="18" charset="0"/>
              </a:rPr>
              <a:t>Стандартизация бухгалтерского учета и финансовой отчетности</a:t>
            </a:r>
            <a:r>
              <a:rPr lang="ru-RU" sz="1600" dirty="0">
                <a:solidFill>
                  <a:srgbClr val="002060"/>
                </a:solidFill>
                <a:latin typeface="Bookman Old Style" pitchFamily="18" charset="0"/>
              </a:rPr>
              <a:t> : учебное пособие* / С. А. Бескоровайная. - Москва : ИНФРА-М, 2016. - 276 с. </a:t>
            </a:r>
            <a:endParaRPr lang="ru-RU" sz="1600" b="1" dirty="0">
              <a:solidFill>
                <a:srgbClr val="002060"/>
              </a:solidFill>
              <a:latin typeface="Bookman Old Style" pitchFamily="18" charset="0"/>
            </a:endParaRPr>
          </a:p>
          <a:p>
            <a:pPr algn="r"/>
            <a:endParaRPr lang="ru-RU" sz="800" b="1" dirty="0" smtClean="0">
              <a:solidFill>
                <a:srgbClr val="002060"/>
              </a:solidFill>
              <a:latin typeface="Bookman Old Style" pitchFamily="18" charset="0"/>
            </a:endParaRPr>
          </a:p>
          <a:p>
            <a:pPr algn="r"/>
            <a:r>
              <a:rPr lang="ru-RU" sz="1600" b="1" dirty="0" smtClean="0">
                <a:solidFill>
                  <a:srgbClr val="002060"/>
                </a:solidFill>
                <a:latin typeface="Bookman Old Style" pitchFamily="18" charset="0"/>
              </a:rPr>
              <a:t>Издание </a:t>
            </a:r>
            <a:r>
              <a:rPr lang="ru-RU" sz="1600" b="1" dirty="0">
                <a:solidFill>
                  <a:srgbClr val="002060"/>
                </a:solidFill>
                <a:latin typeface="Bookman Old Style" pitchFamily="18" charset="0"/>
              </a:rPr>
              <a:t>находится в: </a:t>
            </a:r>
            <a:r>
              <a:rPr lang="ru-RU" sz="1600" b="1" dirty="0" err="1" smtClean="0">
                <a:solidFill>
                  <a:srgbClr val="002060"/>
                </a:solidFill>
                <a:latin typeface="Bookman Old Style" pitchFamily="18" charset="0"/>
              </a:rPr>
              <a:t>чз</a:t>
            </a:r>
            <a:r>
              <a:rPr lang="ru-RU" sz="1600" b="1" dirty="0" smtClean="0">
                <a:solidFill>
                  <a:srgbClr val="002060"/>
                </a:solidFill>
                <a:latin typeface="Bookman Old Style" pitchFamily="18" charset="0"/>
              </a:rPr>
              <a:t> </a:t>
            </a:r>
            <a:r>
              <a:rPr lang="ru-RU" sz="1600" b="1" dirty="0">
                <a:solidFill>
                  <a:srgbClr val="002060"/>
                </a:solidFill>
                <a:latin typeface="Bookman Old Style" pitchFamily="18" charset="0"/>
              </a:rPr>
              <a:t>(1</a:t>
            </a:r>
            <a:r>
              <a:rPr lang="ru-RU" sz="1600" b="1" dirty="0" smtClean="0">
                <a:solidFill>
                  <a:srgbClr val="002060"/>
                </a:solidFill>
                <a:latin typeface="Bookman Old Style" pitchFamily="18" charset="0"/>
              </a:rPr>
              <a:t>)</a:t>
            </a:r>
            <a:endParaRPr lang="ru-RU" sz="1600" b="1" dirty="0">
              <a:solidFill>
                <a:srgbClr val="002060"/>
              </a:solidFill>
              <a:latin typeface="Bookman Old Style" pitchFamily="18" charset="0"/>
            </a:endParaRPr>
          </a:p>
        </p:txBody>
      </p:sp>
    </p:spTree>
    <p:extLst>
      <p:ext uri="{BB962C8B-B14F-4D97-AF65-F5344CB8AC3E}">
        <p14:creationId xmlns:p14="http://schemas.microsoft.com/office/powerpoint/2010/main" val="1033515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8773</TotalTime>
  <Words>8915</Words>
  <Application>Microsoft Office PowerPoint</Application>
  <PresentationFormat>Экран (4:3)</PresentationFormat>
  <Paragraphs>533</Paragraphs>
  <Slides>138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138</vt:i4>
      </vt:variant>
    </vt:vector>
  </HeadingPairs>
  <TitlesOfParts>
    <vt:vector size="139"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Третьякова Наталья Вениаминовна</dc:creator>
  <cp:lastModifiedBy>Третьякова Наталья Вениаминовна</cp:lastModifiedBy>
  <cp:revision>510</cp:revision>
  <dcterms:created xsi:type="dcterms:W3CDTF">2015-11-19T07:52:30Z</dcterms:created>
  <dcterms:modified xsi:type="dcterms:W3CDTF">2016-12-05T10:24:07Z</dcterms:modified>
</cp:coreProperties>
</file>