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1"/>
  </p:handoutMasterIdLst>
  <p:sldIdLst>
    <p:sldId id="256" r:id="rId2"/>
    <p:sldId id="313" r:id="rId3"/>
    <p:sldId id="339" r:id="rId4"/>
    <p:sldId id="905" r:id="rId5"/>
    <p:sldId id="908" r:id="rId6"/>
    <p:sldId id="896" r:id="rId7"/>
    <p:sldId id="914" r:id="rId8"/>
    <p:sldId id="897" r:id="rId9"/>
    <p:sldId id="314" r:id="rId10"/>
    <p:sldId id="915" r:id="rId11"/>
    <p:sldId id="901" r:id="rId12"/>
    <p:sldId id="315" r:id="rId13"/>
    <p:sldId id="907" r:id="rId14"/>
    <p:sldId id="895" r:id="rId15"/>
    <p:sldId id="894" r:id="rId16"/>
    <p:sldId id="916" r:id="rId17"/>
    <p:sldId id="917" r:id="rId18"/>
    <p:sldId id="904" r:id="rId19"/>
    <p:sldId id="913" r:id="rId20"/>
    <p:sldId id="909" r:id="rId21"/>
    <p:sldId id="912" r:id="rId22"/>
    <p:sldId id="316" r:id="rId23"/>
    <p:sldId id="349" r:id="rId24"/>
    <p:sldId id="902" r:id="rId25"/>
    <p:sldId id="903" r:id="rId26"/>
    <p:sldId id="919" r:id="rId27"/>
    <p:sldId id="918" r:id="rId28"/>
    <p:sldId id="874" r:id="rId29"/>
    <p:sldId id="892" r:id="rId30"/>
    <p:sldId id="900" r:id="rId31"/>
    <p:sldId id="898" r:id="rId32"/>
    <p:sldId id="899" r:id="rId33"/>
    <p:sldId id="906" r:id="rId34"/>
    <p:sldId id="880" r:id="rId35"/>
    <p:sldId id="893" r:id="rId36"/>
    <p:sldId id="910" r:id="rId37"/>
    <p:sldId id="884" r:id="rId38"/>
    <p:sldId id="888" r:id="rId39"/>
    <p:sldId id="891"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Третьякова Наталья Вениаминовна" initials="ТНВ"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90" d="100"/>
          <a:sy n="90" d="100"/>
        </p:scale>
        <p:origin x="-2244"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FE8B8F-9EA0-4F42-8180-219B7C79EA6D}" type="datetimeFigureOut">
              <a:rPr lang="ru-RU" smtClean="0"/>
              <a:t>01.10.2019</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2234CF-72E4-47E8-9924-5A32F8BF30BD}" type="slidenum">
              <a:rPr lang="ru-RU" smtClean="0"/>
              <a:t>‹#›</a:t>
            </a:fld>
            <a:endParaRPr lang="ru-RU"/>
          </a:p>
        </p:txBody>
      </p:sp>
    </p:spTree>
    <p:extLst>
      <p:ext uri="{BB962C8B-B14F-4D97-AF65-F5344CB8AC3E}">
        <p14:creationId xmlns:p14="http://schemas.microsoft.com/office/powerpoint/2010/main" val="39618479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3.xml"/><Relationship Id="rId7" Type="http://schemas.openxmlformats.org/officeDocument/2006/relationships/slide" Target="slide2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slide" Target="slide12.xml"/><Relationship Id="rId4" Type="http://schemas.openxmlformats.org/officeDocument/2006/relationships/slide" Target="slide9.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8.wdp"/></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9.wdp"/></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0.wdp"/></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15888" y="0"/>
            <a:ext cx="9164624" cy="6858000"/>
            <a:chOff x="15888" y="0"/>
            <a:chExt cx="9164624" cy="685800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4" name="Picture 10" descr="http://www.jumpintoabook.com/wp-content/uploads/2013/01/book-pile.png"/>
            <p:cNvPicPr>
              <a:picLocks noChangeAspect="1" noChangeArrowheads="1"/>
            </p:cNvPicPr>
            <p:nvPr/>
          </p:nvPicPr>
          <p:blipFill rotWithShape="1">
            <a:blip r:embed="rId3">
              <a:extLst>
                <a:ext uri="{28A0092B-C50C-407E-A947-70E740481C1C}">
                  <a14:useLocalDpi xmlns:a14="http://schemas.microsoft.com/office/drawing/2010/main" val="0"/>
                </a:ext>
              </a:extLst>
            </a:blip>
            <a:srcRect l="18066" r="13157"/>
            <a:stretch/>
          </p:blipFill>
          <p:spPr bwMode="auto">
            <a:xfrm>
              <a:off x="73766" y="332656"/>
              <a:ext cx="3418114" cy="6480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03848" y="2272804"/>
              <a:ext cx="5976664" cy="2862322"/>
            </a:xfrm>
            <a:prstGeom prst="rect">
              <a:avLst/>
            </a:prstGeom>
            <a:noFill/>
          </p:spPr>
          <p:txBody>
            <a:bodyPr wrap="square" rtlCol="0">
              <a:spAutoFit/>
              <a:scene3d>
                <a:camera prst="perspectiveBelow"/>
                <a:lightRig rig="threePt" dir="t"/>
              </a:scene3d>
              <a:sp3d extrusionH="57150">
                <a:bevelT w="38100" h="38100" prst="angle"/>
              </a:sp3d>
            </a:bodyPr>
            <a:lstStyle/>
            <a:p>
              <a:pPr algn="ctr">
                <a:lnSpc>
                  <a:spcPct val="150000"/>
                </a:lnSpc>
              </a:pPr>
              <a:r>
                <a:rPr lang="ru-RU" sz="2400" b="1" dirty="0" smtClean="0">
                  <a:solidFill>
                    <a:srgbClr val="C00000"/>
                  </a:solidFill>
                  <a:latin typeface="Bookman Old Style" pitchFamily="18" charset="0"/>
                </a:rPr>
                <a:t>НОВЫЕ КНИГИ, ПОСТУПИВШИЕ</a:t>
              </a:r>
            </a:p>
            <a:p>
              <a:pPr algn="ctr">
                <a:lnSpc>
                  <a:spcPct val="150000"/>
                </a:lnSpc>
              </a:pPr>
              <a:r>
                <a:rPr lang="ru-RU" sz="2400" b="1" dirty="0" smtClean="0">
                  <a:solidFill>
                    <a:srgbClr val="C00000"/>
                  </a:solidFill>
                  <a:latin typeface="Bookman Old Style" pitchFamily="18" charset="0"/>
                </a:rPr>
                <a:t>В НАУЧНУЮ БИБЛИОТЕКУ ПЕРМСКОГО ГАТУ</a:t>
              </a:r>
            </a:p>
            <a:p>
              <a:pPr algn="ctr">
                <a:lnSpc>
                  <a:spcPct val="150000"/>
                </a:lnSpc>
              </a:pPr>
              <a:r>
                <a:rPr lang="ru-RU" sz="2400" b="1" dirty="0" smtClean="0">
                  <a:solidFill>
                    <a:srgbClr val="C00000"/>
                  </a:solidFill>
                  <a:latin typeface="Bookman Old Style" pitchFamily="18" charset="0"/>
                </a:rPr>
                <a:t>В </a:t>
              </a:r>
            </a:p>
            <a:p>
              <a:pPr algn="ctr">
                <a:lnSpc>
                  <a:spcPct val="150000"/>
                </a:lnSpc>
              </a:pPr>
              <a:r>
                <a:rPr lang="ru-RU" sz="2400" b="1" dirty="0" smtClean="0">
                  <a:solidFill>
                    <a:srgbClr val="C00000"/>
                  </a:solidFill>
                  <a:latin typeface="Bookman Old Style" pitchFamily="18" charset="0"/>
                </a:rPr>
                <a:t>СЕНТЯБРЕ 201</a:t>
              </a:r>
              <a:r>
                <a:rPr lang="en-US" sz="2400" b="1" dirty="0" smtClean="0">
                  <a:solidFill>
                    <a:srgbClr val="C00000"/>
                  </a:solidFill>
                  <a:latin typeface="Bookman Old Style" pitchFamily="18" charset="0"/>
                </a:rPr>
                <a:t>9</a:t>
              </a:r>
              <a:r>
                <a:rPr lang="ru-RU" sz="2400" b="1" dirty="0" smtClean="0">
                  <a:solidFill>
                    <a:srgbClr val="C00000"/>
                  </a:solidFill>
                  <a:latin typeface="Bookman Old Style" pitchFamily="18" charset="0"/>
                </a:rPr>
                <a:t> ГОДА</a:t>
              </a:r>
            </a:p>
          </p:txBody>
        </p:sp>
        <p:grpSp>
          <p:nvGrpSpPr>
            <p:cNvPr id="4" name="Группа 3"/>
            <p:cNvGrpSpPr/>
            <p:nvPr/>
          </p:nvGrpSpPr>
          <p:grpSpPr>
            <a:xfrm>
              <a:off x="251520" y="144016"/>
              <a:ext cx="5544616" cy="620688"/>
              <a:chOff x="251520" y="144016"/>
              <a:chExt cx="5544616" cy="620688"/>
            </a:xfrm>
          </p:grpSpPr>
          <p:pic>
            <p:nvPicPr>
              <p:cNvPr id="1026" name="Picture 2" descr="sitehead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505"/>
              <a:stretch/>
            </p:blipFill>
            <p:spPr bwMode="auto">
              <a:xfrm>
                <a:off x="251520" y="144016"/>
                <a:ext cx="703741" cy="6206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260648"/>
                <a:ext cx="4896544" cy="307777"/>
              </a:xfrm>
              <a:prstGeom prst="rect">
                <a:avLst/>
              </a:prstGeom>
              <a:noFill/>
            </p:spPr>
            <p:txBody>
              <a:bodyPr wrap="square" rtlCol="0">
                <a:spAutoFit/>
              </a:bodyPr>
              <a:lstStyle/>
              <a:p>
                <a:r>
                  <a:rPr lang="ru-RU" sz="1400" b="1" dirty="0" smtClean="0">
                    <a:solidFill>
                      <a:srgbClr val="002060"/>
                    </a:solidFill>
                    <a:latin typeface="Bookman Old Style" pitchFamily="18" charset="0"/>
                  </a:rPr>
                  <a:t>Научная библиотека Пермского ГАТУ</a:t>
                </a:r>
                <a:endParaRPr lang="ru-RU" sz="1400" b="1" dirty="0">
                  <a:solidFill>
                    <a:srgbClr val="002060"/>
                  </a:solidFill>
                  <a:latin typeface="Bookman Old Style" pitchFamily="18" charset="0"/>
                </a:endParaRPr>
              </a:p>
            </p:txBody>
          </p:sp>
        </p:grpSp>
      </p:grpSp>
    </p:spTree>
    <p:extLst>
      <p:ext uri="{BB962C8B-B14F-4D97-AF65-F5344CB8AC3E}">
        <p14:creationId xmlns:p14="http://schemas.microsoft.com/office/powerpoint/2010/main" val="1847895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11961" y="3422164"/>
            <a:ext cx="4824535" cy="1384995"/>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Монография посвящена проблемам эксплуатации кузовных мусоровозов. Рассмотрены вопросы повышения надежности исполнительных механизмов с гидравлическим приводом, нормирования расхода топлива в различных режимах работы мусоровозов. Разработаны практические рекомендации по повышению эффективности эксплуатации.</a:t>
            </a:r>
          </a:p>
        </p:txBody>
      </p:sp>
      <p:sp>
        <p:nvSpPr>
          <p:cNvPr id="4" name="Блок-схема: документ 3"/>
          <p:cNvSpPr/>
          <p:nvPr/>
        </p:nvSpPr>
        <p:spPr>
          <a:xfrm flipH="1">
            <a:off x="3995936" y="116632"/>
            <a:ext cx="5040560" cy="3305532"/>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893100"/>
          </a:xfrm>
          <a:prstGeom prst="rect">
            <a:avLst/>
          </a:prstGeom>
          <a:noFill/>
        </p:spPr>
        <p:txBody>
          <a:bodyPr wrap="square" rtlCol="0">
            <a:spAutoFit/>
          </a:bodyPr>
          <a:lstStyle/>
          <a:p>
            <a:r>
              <a:rPr lang="ru-RU" sz="1400" b="1" dirty="0">
                <a:solidFill>
                  <a:srgbClr val="002060"/>
                </a:solidFill>
                <a:latin typeface="Bookman Old Style" pitchFamily="18" charset="0"/>
              </a:rPr>
              <a:t>629.3</a:t>
            </a:r>
            <a:br>
              <a:rPr lang="ru-RU" sz="1400" b="1" dirty="0">
                <a:solidFill>
                  <a:srgbClr val="002060"/>
                </a:solidFill>
                <a:latin typeface="Bookman Old Style" pitchFamily="18" charset="0"/>
              </a:rPr>
            </a:br>
            <a:r>
              <a:rPr lang="ru-RU" sz="1400" b="1" dirty="0">
                <a:solidFill>
                  <a:srgbClr val="002060"/>
                </a:solidFill>
                <a:latin typeface="Bookman Old Style" pitchFamily="18" charset="0"/>
              </a:rPr>
              <a:t>М 215</a:t>
            </a:r>
            <a:br>
              <a:rPr lang="ru-RU" sz="1400" b="1" dirty="0">
                <a:solidFill>
                  <a:srgbClr val="002060"/>
                </a:solidFill>
                <a:latin typeface="Bookman Old Style" pitchFamily="18" charset="0"/>
              </a:rPr>
            </a:br>
            <a:r>
              <a:rPr lang="ru-RU" sz="1400" b="1" dirty="0" smtClean="0">
                <a:solidFill>
                  <a:srgbClr val="002060"/>
                </a:solidFill>
                <a:latin typeface="Bookman Old Style" pitchFamily="18" charset="0"/>
              </a:rPr>
              <a:t>        Мальцев</a:t>
            </a:r>
            <a:r>
              <a:rPr lang="ru-RU" sz="1400" b="1" dirty="0">
                <a:solidFill>
                  <a:srgbClr val="002060"/>
                </a:solidFill>
                <a:latin typeface="Bookman Old Style" pitchFamily="18" charset="0"/>
              </a:rPr>
              <a:t>, Д. В.</a:t>
            </a:r>
            <a:r>
              <a:rPr lang="ru-RU" sz="1400" dirty="0">
                <a:solidFill>
                  <a:srgbClr val="002060"/>
                </a:solidFill>
                <a:latin typeface="Bookman Old Style" pitchFamily="18" charset="0"/>
              </a:rPr>
              <a:t> </a:t>
            </a:r>
            <a:r>
              <a:rPr lang="ru-RU" sz="1400" b="1" dirty="0">
                <a:solidFill>
                  <a:srgbClr val="002060"/>
                </a:solidFill>
                <a:latin typeface="Bookman Old Style" pitchFamily="18" charset="0"/>
              </a:rPr>
              <a:t>Повышение эффективности эксплуатации кузовных мусоровозов </a:t>
            </a:r>
            <a:r>
              <a:rPr lang="ru-RU" sz="1400" dirty="0">
                <a:solidFill>
                  <a:srgbClr val="002060"/>
                </a:solidFill>
                <a:latin typeface="Bookman Old Style" pitchFamily="18" charset="0"/>
              </a:rPr>
              <a:t>: монография / Д. В. Мальцев, Е. М. </a:t>
            </a:r>
            <a:r>
              <a:rPr lang="ru-RU" sz="1400" dirty="0" err="1">
                <a:solidFill>
                  <a:srgbClr val="002060"/>
                </a:solidFill>
                <a:latin typeface="Bookman Old Style" pitchFamily="18" charset="0"/>
              </a:rPr>
              <a:t>Генсон</a:t>
            </a:r>
            <a:r>
              <a:rPr lang="ru-RU" sz="1400" dirty="0">
                <a:solidFill>
                  <a:srgbClr val="002060"/>
                </a:solidFill>
                <a:latin typeface="Bookman Old Style" pitchFamily="18" charset="0"/>
              </a:rPr>
              <a:t> ; Министерство сельского хозяйства Российской Федерации, Пермский государственный аграрно-технологический университет имени академика Д. Н. Прянишникова. - Пермь : </a:t>
            </a:r>
            <a:r>
              <a:rPr lang="ru-RU" sz="1400" dirty="0" err="1">
                <a:solidFill>
                  <a:srgbClr val="002060"/>
                </a:solidFill>
                <a:latin typeface="Bookman Old Style" pitchFamily="18" charset="0"/>
              </a:rPr>
              <a:t>Прокростъ</a:t>
            </a:r>
            <a:r>
              <a:rPr lang="ru-RU" sz="1400" dirty="0">
                <a:solidFill>
                  <a:srgbClr val="002060"/>
                </a:solidFill>
                <a:latin typeface="Bookman Old Style" pitchFamily="18" charset="0"/>
              </a:rPr>
              <a:t>, 2019. - 144 с.</a:t>
            </a:r>
            <a:endParaRPr lang="en-US" sz="1400" b="1" dirty="0" smtClean="0">
              <a:solidFill>
                <a:srgbClr val="002060"/>
              </a:solidFill>
              <a:latin typeface="Bookman Old Style" pitchFamily="18" charset="0"/>
            </a:endParaRPr>
          </a:p>
          <a:p>
            <a:pPr algn="r"/>
            <a:r>
              <a:rPr lang="ru-RU" sz="1400" b="1" dirty="0" smtClean="0">
                <a:solidFill>
                  <a:srgbClr val="002060"/>
                </a:solidFill>
                <a:latin typeface="Bookman Old Style" pitchFamily="18" charset="0"/>
              </a:rPr>
              <a:t>Издание </a:t>
            </a:r>
            <a:r>
              <a:rPr lang="ru-RU" sz="1400" b="1" dirty="0">
                <a:solidFill>
                  <a:srgbClr val="002060"/>
                </a:solidFill>
                <a:latin typeface="Bookman Old Style" pitchFamily="18" charset="0"/>
              </a:rPr>
              <a:t>находится в</a:t>
            </a:r>
            <a:r>
              <a:rPr lang="ru-RU" sz="1400" b="1" dirty="0" smtClean="0">
                <a:solidFill>
                  <a:srgbClr val="002060"/>
                </a:solidFill>
                <a:latin typeface="Bookman Old Style" pitchFamily="18" charset="0"/>
              </a:rPr>
              <a:t>: </a:t>
            </a:r>
          </a:p>
          <a:p>
            <a:pPr algn="r"/>
            <a:r>
              <a:rPr lang="ru-RU" sz="1400" b="1" dirty="0" err="1" smtClean="0">
                <a:solidFill>
                  <a:srgbClr val="002060"/>
                </a:solidFill>
                <a:latin typeface="Bookman Old Style" pitchFamily="18" charset="0"/>
              </a:rPr>
              <a:t>кх</a:t>
            </a:r>
            <a:r>
              <a:rPr lang="ru-RU" sz="1400" b="1" dirty="0" smtClean="0">
                <a:solidFill>
                  <a:srgbClr val="002060"/>
                </a:solidFill>
                <a:latin typeface="Bookman Old Style" pitchFamily="18" charset="0"/>
              </a:rPr>
              <a:t> (1), </a:t>
            </a:r>
            <a:r>
              <a:rPr lang="ru-RU" sz="1400" b="1" dirty="0" err="1" smtClean="0">
                <a:solidFill>
                  <a:srgbClr val="002060"/>
                </a:solidFill>
                <a:latin typeface="Bookman Old Style" pitchFamily="18" charset="0"/>
              </a:rPr>
              <a:t>чзлг</a:t>
            </a:r>
            <a:r>
              <a:rPr lang="ru-RU" sz="1400" b="1" dirty="0" smtClean="0">
                <a:solidFill>
                  <a:srgbClr val="002060"/>
                </a:solidFill>
                <a:latin typeface="Bookman Old Style" pitchFamily="18" charset="0"/>
              </a:rPr>
              <a:t> </a:t>
            </a:r>
            <a:r>
              <a:rPr lang="ru-RU" sz="1400" b="1" dirty="0">
                <a:solidFill>
                  <a:srgbClr val="002060"/>
                </a:solidFill>
                <a:latin typeface="Bookman Old Style" pitchFamily="18" charset="0"/>
              </a:rPr>
              <a:t>(1</a:t>
            </a:r>
            <a:r>
              <a:rPr lang="ru-RU" sz="1400" b="1" dirty="0" smtClean="0">
                <a:solidFill>
                  <a:srgbClr val="002060"/>
                </a:solidFill>
                <a:latin typeface="Bookman Old Style" pitchFamily="18" charset="0"/>
              </a:rPr>
              <a:t>), </a:t>
            </a:r>
          </a:p>
          <a:p>
            <a:pPr algn="r"/>
            <a:r>
              <a:rPr lang="ru-RU" sz="1400" b="1" dirty="0" err="1" smtClean="0">
                <a:solidFill>
                  <a:srgbClr val="002060"/>
                </a:solidFill>
                <a:latin typeface="Bookman Old Style" pitchFamily="18" charset="0"/>
              </a:rPr>
              <a:t>аблг</a:t>
            </a:r>
            <a:r>
              <a:rPr lang="ru-RU" sz="1400" b="1" dirty="0" smtClean="0">
                <a:solidFill>
                  <a:srgbClr val="002060"/>
                </a:solidFill>
                <a:latin typeface="Bookman Old Style" pitchFamily="18" charset="0"/>
              </a:rPr>
              <a:t> (1), </a:t>
            </a:r>
            <a:r>
              <a:rPr lang="ru-RU" sz="1400" b="1" dirty="0" err="1" smtClean="0">
                <a:solidFill>
                  <a:srgbClr val="002060"/>
                </a:solidFill>
                <a:latin typeface="Bookman Old Style" pitchFamily="18" charset="0"/>
              </a:rPr>
              <a:t>золг</a:t>
            </a:r>
            <a:r>
              <a:rPr lang="ru-RU" sz="1400" b="1" dirty="0" smtClean="0">
                <a:solidFill>
                  <a:srgbClr val="002060"/>
                </a:solidFill>
                <a:latin typeface="Bookman Old Style" pitchFamily="18" charset="0"/>
              </a:rPr>
              <a:t> (1)</a:t>
            </a:r>
            <a:endParaRPr lang="ru-RU" sz="1400" b="1" dirty="0">
              <a:solidFill>
                <a:srgbClr val="002060"/>
              </a:solidFill>
              <a:latin typeface="Bookman Old Style" pitchFamily="18" charset="0"/>
            </a:endParaRPr>
          </a:p>
        </p:txBody>
      </p:sp>
      <p:pic>
        <p:nvPicPr>
          <p:cNvPr id="14338" name="Picture 2" descr="C:\Users\Adult\Desktop\ВИРТУАЛЬНЫЕ ВЫСТАВКИ\2019\ксу43\20190912_161929.jpg"/>
          <p:cNvPicPr>
            <a:picLocks noChangeAspect="1" noChangeArrowheads="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176"/>
          <a:stretch/>
        </p:blipFill>
        <p:spPr bwMode="auto">
          <a:xfrm>
            <a:off x="-913" y="181909"/>
            <a:ext cx="4212874" cy="6487451"/>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6013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83968" y="3717032"/>
            <a:ext cx="4785855" cy="2492990"/>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Приведена краткая историческая справка создания артиллерийских орудий, предназначенных для </a:t>
            </a:r>
            <a:r>
              <a:rPr lang="ru-RU" sz="1200" dirty="0" err="1">
                <a:solidFill>
                  <a:srgbClr val="002060"/>
                </a:solidFill>
                <a:latin typeface="Bookman Old Style" pitchFamily="18" charset="0"/>
              </a:rPr>
              <a:t>застреливания</a:t>
            </a:r>
            <a:r>
              <a:rPr lang="ru-RU" sz="1200" dirty="0">
                <a:solidFill>
                  <a:srgbClr val="002060"/>
                </a:solidFill>
                <a:latin typeface="Bookman Old Style" pitchFamily="18" charset="0"/>
              </a:rPr>
              <a:t> строительных элементов в грунт. Описаны технологии использования пушек при решении задач строительства. На основе математических моделей предложены принципиальные пути конструкторских решений строительных артиллерийских орудий. Приведены тексты патентов РФ на изобретения, посвященные конструкциям строительных пушек. Приведены акты о внедрении строительных орудий в промышленность СССР и РФ. Издание предназначено для специалистов, занимающихся разработкой пороховых машин для гражданской </a:t>
            </a:r>
            <a:r>
              <a:rPr lang="ru-RU" sz="1200" dirty="0" smtClean="0">
                <a:solidFill>
                  <a:srgbClr val="002060"/>
                </a:solidFill>
                <a:latin typeface="Bookman Old Style" pitchFamily="18" charset="0"/>
              </a:rPr>
              <a:t>практики.</a:t>
            </a:r>
            <a:endParaRPr lang="ru-RU" sz="1200" dirty="0">
              <a:solidFill>
                <a:srgbClr val="002060"/>
              </a:solidFill>
              <a:latin typeface="Bookman Old Style" pitchFamily="18" charset="0"/>
            </a:endParaRPr>
          </a:p>
        </p:txBody>
      </p:sp>
      <p:sp>
        <p:nvSpPr>
          <p:cNvPr id="4" name="Блок-схема: документ 3"/>
          <p:cNvSpPr/>
          <p:nvPr/>
        </p:nvSpPr>
        <p:spPr>
          <a:xfrm flipH="1">
            <a:off x="3995936" y="116632"/>
            <a:ext cx="5040560" cy="3456384"/>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893100"/>
          </a:xfrm>
          <a:prstGeom prst="rect">
            <a:avLst/>
          </a:prstGeom>
          <a:noFill/>
        </p:spPr>
        <p:txBody>
          <a:bodyPr wrap="square" rtlCol="0">
            <a:spAutoFit/>
          </a:bodyPr>
          <a:lstStyle/>
          <a:p>
            <a:r>
              <a:rPr lang="ru-RU" sz="1400" b="1" dirty="0">
                <a:solidFill>
                  <a:srgbClr val="002060"/>
                </a:solidFill>
                <a:latin typeface="Bookman Old Style" pitchFamily="18" charset="0"/>
              </a:rPr>
              <a:t>69</a:t>
            </a:r>
            <a:br>
              <a:rPr lang="ru-RU" sz="1400" b="1" dirty="0">
                <a:solidFill>
                  <a:srgbClr val="002060"/>
                </a:solidFill>
                <a:latin typeface="Bookman Old Style" pitchFamily="18" charset="0"/>
              </a:rPr>
            </a:br>
            <a:r>
              <a:rPr lang="ru-RU" sz="1400" b="1" dirty="0">
                <a:solidFill>
                  <a:srgbClr val="002060"/>
                </a:solidFill>
                <a:latin typeface="Bookman Old Style" pitchFamily="18" charset="0"/>
              </a:rPr>
              <a:t>П 253</a:t>
            </a:r>
            <a:br>
              <a:rPr lang="ru-RU" sz="1400" b="1" dirty="0">
                <a:solidFill>
                  <a:srgbClr val="002060"/>
                </a:solidFill>
                <a:latin typeface="Bookman Old Style" pitchFamily="18" charset="0"/>
              </a:rPr>
            </a:br>
            <a:r>
              <a:rPr lang="ru-RU" sz="1400" b="1" dirty="0" smtClean="0">
                <a:solidFill>
                  <a:srgbClr val="002060"/>
                </a:solidFill>
                <a:latin typeface="Bookman Old Style" pitchFamily="18" charset="0"/>
              </a:rPr>
              <a:t>       </a:t>
            </a:r>
            <a:r>
              <a:rPr lang="ru-RU" sz="1400" b="1" dirty="0" err="1" smtClean="0">
                <a:solidFill>
                  <a:srgbClr val="002060"/>
                </a:solidFill>
                <a:latin typeface="Bookman Old Style" pitchFamily="18" charset="0"/>
              </a:rPr>
              <a:t>Пенский</a:t>
            </a:r>
            <a:r>
              <a:rPr lang="ru-RU" sz="1400" b="1" dirty="0">
                <a:solidFill>
                  <a:srgbClr val="002060"/>
                </a:solidFill>
                <a:latin typeface="Bookman Old Style" pitchFamily="18" charset="0"/>
              </a:rPr>
              <a:t>, О. Г.</a:t>
            </a:r>
            <a:r>
              <a:rPr lang="ru-RU" sz="1400" dirty="0">
                <a:solidFill>
                  <a:srgbClr val="002060"/>
                </a:solidFill>
                <a:latin typeface="Bookman Old Style" pitchFamily="18" charset="0"/>
              </a:rPr>
              <a:t> </a:t>
            </a:r>
            <a:r>
              <a:rPr lang="ru-RU" sz="1400" b="1" dirty="0">
                <a:solidFill>
                  <a:srgbClr val="002060"/>
                </a:solidFill>
                <a:latin typeface="Bookman Old Style" pitchFamily="18" charset="0"/>
              </a:rPr>
              <a:t>Технические решения строительных артиллерийских орудий </a:t>
            </a:r>
            <a:r>
              <a:rPr lang="ru-RU" sz="1400" dirty="0">
                <a:solidFill>
                  <a:srgbClr val="002060"/>
                </a:solidFill>
                <a:latin typeface="Bookman Old Style" pitchFamily="18" charset="0"/>
              </a:rPr>
              <a:t>: монография / О. Г. </a:t>
            </a:r>
            <a:r>
              <a:rPr lang="ru-RU" sz="1400" dirty="0" err="1">
                <a:solidFill>
                  <a:srgbClr val="002060"/>
                </a:solidFill>
                <a:latin typeface="Bookman Old Style" pitchFamily="18" charset="0"/>
              </a:rPr>
              <a:t>Пенский</a:t>
            </a:r>
            <a:r>
              <a:rPr lang="ru-RU" sz="1400" dirty="0">
                <a:solidFill>
                  <a:srgbClr val="002060"/>
                </a:solidFill>
                <a:latin typeface="Bookman Old Style" pitchFamily="18" charset="0"/>
              </a:rPr>
              <a:t> ; Пермский государственный национальный исследовательский университет, Пермский государственный аграрно-технологический университет имени академика Д. Н. Прянишникова. - Пермь : Издательство ПГНИУ, 2018. - 123 с.</a:t>
            </a:r>
            <a:endParaRPr lang="en-US" sz="1400" b="1" dirty="0" smtClean="0">
              <a:solidFill>
                <a:srgbClr val="002060"/>
              </a:solidFill>
              <a:latin typeface="Bookman Old Style" pitchFamily="18" charset="0"/>
            </a:endParaRPr>
          </a:p>
          <a:p>
            <a:pPr algn="r"/>
            <a:r>
              <a:rPr lang="ru-RU" sz="1400" b="1" dirty="0" smtClean="0">
                <a:solidFill>
                  <a:srgbClr val="002060"/>
                </a:solidFill>
                <a:latin typeface="Bookman Old Style" pitchFamily="18" charset="0"/>
              </a:rPr>
              <a:t>Издание </a:t>
            </a:r>
            <a:r>
              <a:rPr lang="ru-RU" sz="1400" b="1" dirty="0">
                <a:solidFill>
                  <a:srgbClr val="002060"/>
                </a:solidFill>
                <a:latin typeface="Bookman Old Style" pitchFamily="18" charset="0"/>
              </a:rPr>
              <a:t>находится в</a:t>
            </a:r>
            <a:r>
              <a:rPr lang="ru-RU" sz="1400" b="1" dirty="0" smtClean="0">
                <a:solidFill>
                  <a:srgbClr val="002060"/>
                </a:solidFill>
                <a:latin typeface="Bookman Old Style" pitchFamily="18" charset="0"/>
              </a:rPr>
              <a:t>: </a:t>
            </a:r>
          </a:p>
          <a:p>
            <a:pPr algn="r"/>
            <a:r>
              <a:rPr lang="ru-RU" sz="1400" b="1" dirty="0" err="1" smtClean="0">
                <a:solidFill>
                  <a:srgbClr val="002060"/>
                </a:solidFill>
                <a:latin typeface="Bookman Old Style" pitchFamily="18" charset="0"/>
              </a:rPr>
              <a:t>чз</a:t>
            </a:r>
            <a:r>
              <a:rPr lang="ru-RU" sz="1400" b="1" dirty="0" smtClean="0">
                <a:solidFill>
                  <a:srgbClr val="002060"/>
                </a:solidFill>
                <a:latin typeface="Bookman Old Style" pitchFamily="18" charset="0"/>
              </a:rPr>
              <a:t> (1), </a:t>
            </a:r>
            <a:r>
              <a:rPr lang="ru-RU" sz="1400" b="1" dirty="0" err="1" smtClean="0">
                <a:solidFill>
                  <a:srgbClr val="002060"/>
                </a:solidFill>
                <a:latin typeface="Bookman Old Style" pitchFamily="18" charset="0"/>
              </a:rPr>
              <a:t>чзлг</a:t>
            </a:r>
            <a:r>
              <a:rPr lang="ru-RU" sz="1400" b="1" dirty="0" smtClean="0">
                <a:solidFill>
                  <a:srgbClr val="002060"/>
                </a:solidFill>
                <a:latin typeface="Bookman Old Style" pitchFamily="18" charset="0"/>
              </a:rPr>
              <a:t> </a:t>
            </a:r>
            <a:r>
              <a:rPr lang="ru-RU" sz="1400" b="1" dirty="0">
                <a:solidFill>
                  <a:srgbClr val="002060"/>
                </a:solidFill>
                <a:latin typeface="Bookman Old Style" pitchFamily="18" charset="0"/>
              </a:rPr>
              <a:t>(1</a:t>
            </a:r>
            <a:r>
              <a:rPr lang="ru-RU" sz="1400" b="1" dirty="0" smtClean="0">
                <a:solidFill>
                  <a:srgbClr val="002060"/>
                </a:solidFill>
                <a:latin typeface="Bookman Old Style" pitchFamily="18" charset="0"/>
              </a:rPr>
              <a:t>), </a:t>
            </a:r>
          </a:p>
          <a:p>
            <a:pPr algn="r"/>
            <a:r>
              <a:rPr lang="ru-RU" sz="1400" b="1" dirty="0" err="1" smtClean="0">
                <a:solidFill>
                  <a:srgbClr val="002060"/>
                </a:solidFill>
                <a:latin typeface="Bookman Old Style" pitchFamily="18" charset="0"/>
              </a:rPr>
              <a:t>кх</a:t>
            </a:r>
            <a:r>
              <a:rPr lang="ru-RU" sz="1400" b="1" dirty="0" smtClean="0">
                <a:solidFill>
                  <a:srgbClr val="002060"/>
                </a:solidFill>
                <a:latin typeface="Bookman Old Style" pitchFamily="18" charset="0"/>
              </a:rPr>
              <a:t> (1), </a:t>
            </a:r>
            <a:r>
              <a:rPr lang="ru-RU" sz="1400" b="1" dirty="0" err="1" smtClean="0">
                <a:solidFill>
                  <a:srgbClr val="002060"/>
                </a:solidFill>
                <a:latin typeface="Bookman Old Style" pitchFamily="18" charset="0"/>
              </a:rPr>
              <a:t>золг</a:t>
            </a:r>
            <a:r>
              <a:rPr lang="ru-RU" sz="1400" b="1" dirty="0" smtClean="0">
                <a:solidFill>
                  <a:srgbClr val="002060"/>
                </a:solidFill>
                <a:latin typeface="Bookman Old Style" pitchFamily="18" charset="0"/>
              </a:rPr>
              <a:t> (1), </a:t>
            </a:r>
            <a:r>
              <a:rPr lang="ru-RU" sz="1400" b="1" dirty="0" err="1" smtClean="0">
                <a:solidFill>
                  <a:srgbClr val="002060"/>
                </a:solidFill>
                <a:latin typeface="Bookman Old Style" pitchFamily="18" charset="0"/>
              </a:rPr>
              <a:t>аблг</a:t>
            </a:r>
            <a:r>
              <a:rPr lang="ru-RU" sz="1400" b="1" dirty="0" smtClean="0">
                <a:solidFill>
                  <a:srgbClr val="002060"/>
                </a:solidFill>
                <a:latin typeface="Bookman Old Style" pitchFamily="18" charset="0"/>
              </a:rPr>
              <a:t> (1)</a:t>
            </a:r>
            <a:endParaRPr lang="ru-RU" sz="1400" b="1" dirty="0">
              <a:solidFill>
                <a:srgbClr val="002060"/>
              </a:solidFill>
              <a:latin typeface="Bookman Old Style" pitchFamily="18" charset="0"/>
            </a:endParaRPr>
          </a:p>
        </p:txBody>
      </p:sp>
      <p:pic>
        <p:nvPicPr>
          <p:cNvPr id="2050" name="Picture 2" descr="C:\Users\Adult\Desktop\ВИРТУАЛЬНЫЕ ВЫСТАВКИ\2019\ксу34\20190912_155919.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3565" t="19931" r="15051" b="23543"/>
          <a:stretch/>
        </p:blipFill>
        <p:spPr bwMode="auto">
          <a:xfrm>
            <a:off x="-13440" y="215825"/>
            <a:ext cx="4225400" cy="6381528"/>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488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4516" name="Picture 4" descr="http://vps-1028306-6795.host4g.ru/uploads/posts/2013-03/1363933711_makovskiy-k.e.-krestyanskiy-obed.jpg"/>
          <p:cNvPicPr>
            <a:picLocks noChangeAspect="1" noChangeArrowheads="1"/>
          </p:cNvPicPr>
          <p:nvPr/>
        </p:nvPicPr>
        <p:blipFill rotWithShape="1">
          <a:blip r:embed="rId3">
            <a:extLst>
              <a:ext uri="{28A0092B-C50C-407E-A947-70E740481C1C}">
                <a14:useLocalDpi xmlns:a14="http://schemas.microsoft.com/office/drawing/2010/main" val="0"/>
              </a:ext>
            </a:extLst>
          </a:blip>
          <a:srcRect r="17294"/>
          <a:stretch/>
        </p:blipFill>
        <p:spPr bwMode="auto">
          <a:xfrm>
            <a:off x="0" y="0"/>
            <a:ext cx="9169959" cy="6833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 y="367069"/>
            <a:ext cx="9144000" cy="81748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5889" y="476672"/>
            <a:ext cx="9128110" cy="707886"/>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3. ЛЕСНОЕ ХОЗЯЙСТВО.</a:t>
            </a:r>
          </a:p>
          <a:p>
            <a:pPr algn="ctr"/>
            <a:r>
              <a:rPr lang="ru-RU" sz="2000" b="1" dirty="0" smtClean="0">
                <a:solidFill>
                  <a:srgbClr val="C00000"/>
                </a:solidFill>
                <a:latin typeface="Bookman Old Style" pitchFamily="18" charset="0"/>
              </a:rPr>
              <a:t>СЕЛЬСКОЕ ХОЗЯЙСТВО. ВЕТЕРИНАРИЯ</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2655306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923927" y="3068960"/>
            <a:ext cx="5328593" cy="4016484"/>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900" dirty="0">
                <a:solidFill>
                  <a:srgbClr val="002060"/>
                </a:solidFill>
                <a:latin typeface="Bookman Old Style" pitchFamily="18" charset="0"/>
              </a:rPr>
              <a:t>Представлены материалы мероприятий, проведенных в рамках 20-й Российской агропромышленной выставки «Золотая осень-2018»: экспозиций Министерства сельского хозяйства Российской Федерации и разделов «Регионы России. Зарубежные страны», «Сельскохозяйственная техника и оборудование для АПК», «Животноводство и племенное дело», конкурсной программы; эффективности выставки; программы деловых мероприятий (</a:t>
            </a:r>
            <a:r>
              <a:rPr lang="ru-RU" sz="900" dirty="0" err="1">
                <a:solidFill>
                  <a:srgbClr val="002060"/>
                </a:solidFill>
                <a:latin typeface="Bookman Old Style" pitchFamily="18" charset="0"/>
              </a:rPr>
              <a:t>Агробизнесфорум</a:t>
            </a:r>
            <a:r>
              <a:rPr lang="ru-RU" sz="900" dirty="0">
                <a:solidFill>
                  <a:srgbClr val="002060"/>
                </a:solidFill>
                <a:latin typeface="Bookman Old Style" pitchFamily="18" charset="0"/>
              </a:rPr>
              <a:t> «АПК 2.0: экспорт как драйвер модернизации отрасли», Клуба инвесторов «Фокус на инновациях </a:t>
            </a:r>
            <a:r>
              <a:rPr lang="ru-RU" sz="900" dirty="0" err="1">
                <a:solidFill>
                  <a:srgbClr val="002060"/>
                </a:solidFill>
                <a:latin typeface="Bookman Old Style" pitchFamily="18" charset="0"/>
              </a:rPr>
              <a:t>AgTech</a:t>
            </a:r>
            <a:r>
              <a:rPr lang="ru-RU" sz="900" dirty="0">
                <a:solidFill>
                  <a:srgbClr val="002060"/>
                </a:solidFill>
                <a:latin typeface="Bookman Old Style" pitchFamily="18" charset="0"/>
              </a:rPr>
              <a:t>», специального мероприятия «Экспортная повестка АПК: новые инвестиционные возможности», форума «Экспорт российской продукции АПК. Достижения и проблемные вопросы», Х Всероссийского форума сельской молодежи «Свое дело в селе – смело!», сессии «Экспорт готовой продукции: новые вызовы для российского АПК», «Новая наука 2.0: курс на спрос», «Опережающее развитие регионального экспорта продукции агропромышленного комплекса Российской Федерации: проблемы и перспективы» и др., саммита «Аграрная политика России. Протеин: вчера, сегодня, завтра. Эволюция белковых ресурсов животного и растительного происхождения. Еда будущего», Международной научно-практической конференции «Стратегия социально-экономического развития АПК России: от </a:t>
            </a:r>
            <a:r>
              <a:rPr lang="ru-RU" sz="900" dirty="0" err="1">
                <a:solidFill>
                  <a:srgbClr val="002060"/>
                </a:solidFill>
                <a:latin typeface="Bookman Old Style" pitchFamily="18" charset="0"/>
              </a:rPr>
              <a:t>импортозамещения</a:t>
            </a:r>
            <a:r>
              <a:rPr lang="ru-RU" sz="900" dirty="0">
                <a:solidFill>
                  <a:srgbClr val="002060"/>
                </a:solidFill>
                <a:latin typeface="Bookman Old Style" pitchFamily="18" charset="0"/>
              </a:rPr>
              <a:t> к экспортно-ориентированной экономике», Всероссийской конференции «Международное сотрудничество образовательных и научных учреждений в рамках развития трансфера технологий на внешний рынок», семинаров, круглых столов и др. Мероприятия выставки отражают важнейшие направления и перспективы развития внутреннего продовольственного рынка России, агропромышленного комплекса с учетом </a:t>
            </a:r>
            <a:r>
              <a:rPr lang="ru-RU" sz="900" dirty="0" err="1">
                <a:solidFill>
                  <a:srgbClr val="002060"/>
                </a:solidFill>
                <a:latin typeface="Bookman Old Style" pitchFamily="18" charset="0"/>
              </a:rPr>
              <a:t>импортозамещения</a:t>
            </a:r>
            <a:r>
              <a:rPr lang="ru-RU" sz="900" dirty="0">
                <a:solidFill>
                  <a:srgbClr val="002060"/>
                </a:solidFill>
                <a:latin typeface="Bookman Old Style" pitchFamily="18" charset="0"/>
              </a:rPr>
              <a:t>, реализации Государственной программы развития сельского хозяйства и регулирования рынков сельскохозяйственной продукции, сырья и продовольствия на 2013-2020 годы, Федеральной научно-технической программы развития сельского хозяйства на 2017-2025 годы, программы «Цифровая экономика Российской Федерации»</a:t>
            </a: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677656"/>
          </a:xfrm>
          <a:prstGeom prst="rect">
            <a:avLst/>
          </a:prstGeom>
          <a:noFill/>
        </p:spPr>
        <p:txBody>
          <a:bodyPr wrap="square" rtlCol="0">
            <a:spAutoFit/>
          </a:bodyPr>
          <a:lstStyle/>
          <a:p>
            <a:r>
              <a:rPr lang="ru-RU" sz="1400" b="1" dirty="0">
                <a:solidFill>
                  <a:srgbClr val="002060"/>
                </a:solidFill>
                <a:latin typeface="Bookman Old Style" pitchFamily="18" charset="0"/>
              </a:rPr>
              <a:t>631</a:t>
            </a:r>
            <a:br>
              <a:rPr lang="ru-RU" sz="1400" b="1" dirty="0">
                <a:solidFill>
                  <a:srgbClr val="002060"/>
                </a:solidFill>
                <a:latin typeface="Bookman Old Style" pitchFamily="18" charset="0"/>
              </a:rPr>
            </a:br>
            <a:r>
              <a:rPr lang="ru-RU" sz="1400" b="1" dirty="0">
                <a:solidFill>
                  <a:srgbClr val="002060"/>
                </a:solidFill>
                <a:latin typeface="Bookman Old Style" pitchFamily="18" charset="0"/>
              </a:rPr>
              <a:t>З-805</a:t>
            </a:r>
            <a:br>
              <a:rPr lang="ru-RU" sz="1400" b="1" dirty="0">
                <a:solidFill>
                  <a:srgbClr val="002060"/>
                </a:solidFill>
                <a:latin typeface="Bookman Old Style" pitchFamily="18" charset="0"/>
              </a:rPr>
            </a:br>
            <a:r>
              <a:rPr lang="ru-RU" sz="1400" b="1" dirty="0" smtClean="0">
                <a:solidFill>
                  <a:srgbClr val="002060"/>
                </a:solidFill>
                <a:latin typeface="Bookman Old Style" pitchFamily="18" charset="0"/>
              </a:rPr>
              <a:t>       Золотая </a:t>
            </a:r>
            <a:r>
              <a:rPr lang="ru-RU" sz="1400" b="1" dirty="0">
                <a:solidFill>
                  <a:srgbClr val="002060"/>
                </a:solidFill>
                <a:latin typeface="Bookman Old Style" pitchFamily="18" charset="0"/>
              </a:rPr>
              <a:t>осень -</a:t>
            </a:r>
            <a:r>
              <a:rPr lang="ru-RU" sz="1400" dirty="0">
                <a:solidFill>
                  <a:srgbClr val="002060"/>
                </a:solidFill>
                <a:latin typeface="Bookman Old Style" pitchFamily="18" charset="0"/>
              </a:rPr>
              <a:t> </a:t>
            </a:r>
            <a:r>
              <a:rPr lang="ru-RU" sz="1400" b="1" dirty="0">
                <a:solidFill>
                  <a:srgbClr val="002060"/>
                </a:solidFill>
                <a:latin typeface="Bookman Old Style" pitchFamily="18" charset="0"/>
              </a:rPr>
              <a:t>главный аграрный форум России : [сборник материалов мероприятий 20-й Российской агропромышленной выставки "Золотая осень-2018" (10-13 октября 2018 г., Москва, ВДНХ)] </a:t>
            </a:r>
            <a:r>
              <a:rPr lang="ru-RU" sz="1400" dirty="0">
                <a:solidFill>
                  <a:srgbClr val="002060"/>
                </a:solidFill>
                <a:latin typeface="Bookman Old Style" pitchFamily="18" charset="0"/>
              </a:rPr>
              <a:t>/ Министерство сельского хозяйства Российской Федерации ; подготовили: В. Ф. Федоренко [и др.]. - Москва : </a:t>
            </a:r>
            <a:r>
              <a:rPr lang="ru-RU" sz="1400" dirty="0" err="1">
                <a:solidFill>
                  <a:srgbClr val="002060"/>
                </a:solidFill>
                <a:latin typeface="Bookman Old Style" pitchFamily="18" charset="0"/>
              </a:rPr>
              <a:t>Росинформагротех</a:t>
            </a:r>
            <a:r>
              <a:rPr lang="ru-RU" sz="1400" dirty="0">
                <a:solidFill>
                  <a:srgbClr val="002060"/>
                </a:solidFill>
                <a:latin typeface="Bookman Old Style" pitchFamily="18" charset="0"/>
              </a:rPr>
              <a:t>, 2018. - 227 с.</a:t>
            </a:r>
            <a:endParaRPr lang="en-US" sz="1400" b="1" dirty="0" smtClean="0">
              <a:solidFill>
                <a:srgbClr val="002060"/>
              </a:solidFill>
              <a:latin typeface="Bookman Old Style" pitchFamily="18" charset="0"/>
            </a:endParaRPr>
          </a:p>
          <a:p>
            <a:pPr algn="r"/>
            <a:r>
              <a:rPr lang="ru-RU" sz="1400" b="1" dirty="0" smtClean="0">
                <a:solidFill>
                  <a:srgbClr val="002060"/>
                </a:solidFill>
                <a:latin typeface="Bookman Old Style" pitchFamily="18" charset="0"/>
              </a:rPr>
              <a:t>Издание </a:t>
            </a:r>
            <a:r>
              <a:rPr lang="ru-RU" sz="1400" b="1" dirty="0">
                <a:solidFill>
                  <a:srgbClr val="002060"/>
                </a:solidFill>
                <a:latin typeface="Bookman Old Style" pitchFamily="18" charset="0"/>
              </a:rPr>
              <a:t>находится в</a:t>
            </a:r>
            <a:r>
              <a:rPr lang="ru-RU" sz="1400" b="1" dirty="0" smtClean="0">
                <a:solidFill>
                  <a:srgbClr val="002060"/>
                </a:solidFill>
                <a:latin typeface="Bookman Old Style" pitchFamily="18" charset="0"/>
              </a:rPr>
              <a:t>: </a:t>
            </a:r>
          </a:p>
          <a:p>
            <a:pPr algn="r"/>
            <a:r>
              <a:rPr lang="ru-RU" sz="1400" b="1" dirty="0" smtClean="0">
                <a:solidFill>
                  <a:srgbClr val="002060"/>
                </a:solidFill>
                <a:latin typeface="Bookman Old Style" pitchFamily="18" charset="0"/>
              </a:rPr>
              <a:t>п (1), </a:t>
            </a:r>
            <a:r>
              <a:rPr lang="ru-RU" sz="1400" b="1" dirty="0" err="1" smtClean="0">
                <a:solidFill>
                  <a:srgbClr val="002060"/>
                </a:solidFill>
                <a:latin typeface="Bookman Old Style" pitchFamily="18" charset="0"/>
              </a:rPr>
              <a:t>чзлг</a:t>
            </a:r>
            <a:r>
              <a:rPr lang="ru-RU" sz="1400" b="1" dirty="0" smtClean="0">
                <a:solidFill>
                  <a:srgbClr val="002060"/>
                </a:solidFill>
                <a:latin typeface="Bookman Old Style" pitchFamily="18" charset="0"/>
              </a:rPr>
              <a:t> </a:t>
            </a:r>
            <a:r>
              <a:rPr lang="ru-RU" sz="1400" b="1" dirty="0">
                <a:solidFill>
                  <a:srgbClr val="002060"/>
                </a:solidFill>
                <a:latin typeface="Bookman Old Style" pitchFamily="18" charset="0"/>
              </a:rPr>
              <a:t>(1</a:t>
            </a:r>
            <a:r>
              <a:rPr lang="ru-RU" sz="1400" b="1" dirty="0" smtClean="0">
                <a:solidFill>
                  <a:srgbClr val="002060"/>
                </a:solidFill>
                <a:latin typeface="Bookman Old Style" pitchFamily="18" charset="0"/>
              </a:rPr>
              <a:t>)</a:t>
            </a:r>
            <a:endParaRPr lang="ru-RU" sz="1400" b="1" dirty="0">
              <a:solidFill>
                <a:srgbClr val="002060"/>
              </a:solidFill>
              <a:latin typeface="Bookman Old Style" pitchFamily="18" charset="0"/>
            </a:endParaRPr>
          </a:p>
        </p:txBody>
      </p:sp>
      <p:pic>
        <p:nvPicPr>
          <p:cNvPr id="6146" name="Picture 2" descr="C:\Users\Adult\Desktop\ВИРТУАЛЬНЫЕ ВЫСТАВКИ\2019\ксу34\Золотая осень.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65" y="215825"/>
            <a:ext cx="4215925" cy="645353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338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631490"/>
          </a:xfrm>
          <a:prstGeom prst="rect">
            <a:avLst/>
          </a:prstGeom>
          <a:noFill/>
        </p:spPr>
        <p:txBody>
          <a:bodyPr wrap="square" rtlCol="0">
            <a:spAutoFit/>
          </a:bodyPr>
          <a:lstStyle/>
          <a:p>
            <a:r>
              <a:rPr lang="ru-RU" sz="1500" b="1" dirty="0">
                <a:solidFill>
                  <a:srgbClr val="002060"/>
                </a:solidFill>
                <a:latin typeface="Bookman Old Style" pitchFamily="18" charset="0"/>
              </a:rPr>
              <a:t>631</a:t>
            </a:r>
            <a:br>
              <a:rPr lang="ru-RU" sz="1500" b="1" dirty="0">
                <a:solidFill>
                  <a:srgbClr val="002060"/>
                </a:solidFill>
                <a:latin typeface="Bookman Old Style" pitchFamily="18" charset="0"/>
              </a:rPr>
            </a:br>
            <a:r>
              <a:rPr lang="ru-RU" sz="1500" b="1" dirty="0">
                <a:solidFill>
                  <a:srgbClr val="002060"/>
                </a:solidFill>
                <a:latin typeface="Bookman Old Style" pitchFamily="18" charset="0"/>
              </a:rPr>
              <a:t>П 275</a:t>
            </a:r>
            <a:br>
              <a:rPr lang="ru-RU" sz="1500" b="1" dirty="0">
                <a:solidFill>
                  <a:srgbClr val="002060"/>
                </a:solidFill>
                <a:latin typeface="Bookman Old Style" pitchFamily="18" charset="0"/>
              </a:rPr>
            </a:br>
            <a:r>
              <a:rPr lang="ru-RU" sz="1500" b="1" dirty="0" smtClean="0">
                <a:solidFill>
                  <a:srgbClr val="002060"/>
                </a:solidFill>
                <a:latin typeface="Bookman Old Style" pitchFamily="18" charset="0"/>
              </a:rPr>
              <a:t>       Пермский </a:t>
            </a:r>
            <a:r>
              <a:rPr lang="ru-RU" sz="1500" b="1" dirty="0">
                <a:solidFill>
                  <a:srgbClr val="002060"/>
                </a:solidFill>
                <a:latin typeface="Bookman Old Style" pitchFamily="18" charset="0"/>
              </a:rPr>
              <a:t>аграрный вестник</a:t>
            </a:r>
            <a:r>
              <a:rPr lang="ru-RU" sz="1500" dirty="0">
                <a:solidFill>
                  <a:srgbClr val="002060"/>
                </a:solidFill>
                <a:latin typeface="Bookman Old Style" pitchFamily="18" charset="0"/>
              </a:rPr>
              <a:t> : научно-практический журнал. № 2 (26) / Министерство сельского хозяйства Российской Федерации, Пермский государственный аграрно-технологический университет имени академика Д. Н. Прянишникова ; редактор Ю. Н. Зубарев. - Пермь : </a:t>
            </a:r>
            <a:r>
              <a:rPr lang="ru-RU" sz="1500" dirty="0" err="1">
                <a:solidFill>
                  <a:srgbClr val="002060"/>
                </a:solidFill>
                <a:latin typeface="Bookman Old Style" pitchFamily="18" charset="0"/>
              </a:rPr>
              <a:t>Прокростъ</a:t>
            </a:r>
            <a:r>
              <a:rPr lang="ru-RU" sz="1500" dirty="0">
                <a:solidFill>
                  <a:srgbClr val="002060"/>
                </a:solidFill>
                <a:latin typeface="Bookman Old Style" pitchFamily="18" charset="0"/>
              </a:rPr>
              <a:t>, 2019. - 151 с.</a:t>
            </a:r>
            <a:endParaRPr lang="en-US" sz="1500" b="1" dirty="0" smtClean="0">
              <a:solidFill>
                <a:srgbClr val="002060"/>
              </a:solidFill>
              <a:latin typeface="Bookman Old Style" pitchFamily="18" charset="0"/>
            </a:endParaRPr>
          </a:p>
          <a:p>
            <a:pPr algn="r"/>
            <a:r>
              <a:rPr lang="ru-RU" sz="1500" b="1" dirty="0" smtClean="0">
                <a:solidFill>
                  <a:srgbClr val="002060"/>
                </a:solidFill>
                <a:latin typeface="Bookman Old Style" pitchFamily="18" charset="0"/>
              </a:rPr>
              <a:t>Издание </a:t>
            </a:r>
            <a:r>
              <a:rPr lang="ru-RU" sz="1500" b="1" dirty="0">
                <a:solidFill>
                  <a:srgbClr val="002060"/>
                </a:solidFill>
                <a:latin typeface="Bookman Old Style" pitchFamily="18" charset="0"/>
              </a:rPr>
              <a:t>находится в</a:t>
            </a:r>
            <a:r>
              <a:rPr lang="ru-RU" sz="1500" b="1" dirty="0" smtClean="0">
                <a:solidFill>
                  <a:srgbClr val="002060"/>
                </a:solidFill>
                <a:latin typeface="Bookman Old Style" pitchFamily="18" charset="0"/>
              </a:rPr>
              <a:t>: </a:t>
            </a:r>
          </a:p>
          <a:p>
            <a:pPr algn="r"/>
            <a:r>
              <a:rPr lang="ru-RU" sz="1500" b="1" dirty="0" smtClean="0">
                <a:solidFill>
                  <a:srgbClr val="002060"/>
                </a:solidFill>
                <a:latin typeface="Bookman Old Style" pitchFamily="18" charset="0"/>
              </a:rPr>
              <a:t>п (1), </a:t>
            </a:r>
            <a:r>
              <a:rPr lang="ru-RU" sz="1500" b="1" dirty="0" err="1" smtClean="0">
                <a:solidFill>
                  <a:srgbClr val="002060"/>
                </a:solidFill>
                <a:latin typeface="Bookman Old Style" pitchFamily="18" charset="0"/>
              </a:rPr>
              <a:t>чзлг</a:t>
            </a:r>
            <a:r>
              <a:rPr lang="ru-RU" sz="1500" b="1" dirty="0" smtClean="0">
                <a:solidFill>
                  <a:srgbClr val="002060"/>
                </a:solidFill>
                <a:latin typeface="Bookman Old Style" pitchFamily="18" charset="0"/>
              </a:rPr>
              <a:t> </a:t>
            </a:r>
            <a:r>
              <a:rPr lang="ru-RU" sz="1500" b="1" dirty="0">
                <a:solidFill>
                  <a:srgbClr val="002060"/>
                </a:solidFill>
                <a:latin typeface="Bookman Old Style" pitchFamily="18" charset="0"/>
              </a:rPr>
              <a:t>(1</a:t>
            </a:r>
            <a:r>
              <a:rPr lang="ru-RU" sz="1500" b="1" dirty="0" smtClean="0">
                <a:solidFill>
                  <a:srgbClr val="002060"/>
                </a:solidFill>
                <a:latin typeface="Bookman Old Style" pitchFamily="18" charset="0"/>
              </a:rPr>
              <a:t>)</a:t>
            </a:r>
            <a:endParaRPr lang="ru-RU" sz="1500" b="1" dirty="0">
              <a:solidFill>
                <a:srgbClr val="002060"/>
              </a:solidFill>
              <a:latin typeface="Bookman Old Style" pitchFamily="18" charset="0"/>
            </a:endParaRPr>
          </a:p>
        </p:txBody>
      </p:sp>
      <p:pic>
        <p:nvPicPr>
          <p:cNvPr id="4098" name="Picture 2" descr="C:\Users\Adult\Desktop\ВИРТУАЛЬНЫЕ ВЫСТАВКИ\2019\ксу35\Пермский_аграр_вестник_2-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5824"/>
            <a:ext cx="4211960" cy="645353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127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048070" y="3171051"/>
            <a:ext cx="4988426" cy="2677656"/>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В сборнике представлены студенческие работы, посвященные проблемам агропромышленного комплекса Пермского края. В них затрагиваются серьезные вопросы продовольственного </a:t>
            </a:r>
            <a:r>
              <a:rPr lang="ru-RU" sz="1200" dirty="0" err="1">
                <a:solidFill>
                  <a:srgbClr val="002060"/>
                </a:solidFill>
                <a:latin typeface="Bookman Old Style" pitchFamily="18" charset="0"/>
              </a:rPr>
              <a:t>импортозамещения</a:t>
            </a:r>
            <a:r>
              <a:rPr lang="ru-RU" sz="1200" dirty="0">
                <a:solidFill>
                  <a:srgbClr val="002060"/>
                </a:solidFill>
                <a:latin typeface="Bookman Old Style" pitchFamily="18" charset="0"/>
              </a:rPr>
              <a:t>, актуальные проблемы развития бухгалтерского учета и аудита, особенности управления финансовыми ресурсами предприятий и минимизация финансовых рисков, направления менеджмента в условиях инновационного развития экономики, особенности и перспективы социально-экономического развития сельских территорий, предприятий, отраслей производства, формирование и развитие агропродовольственного рынка. Сборник предназначен студентам, магистрантам и преподавателям сельскохозяйственных вузов.</a:t>
            </a: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769989"/>
          </a:xfrm>
          <a:prstGeom prst="rect">
            <a:avLst/>
          </a:prstGeom>
          <a:noFill/>
        </p:spPr>
        <p:txBody>
          <a:bodyPr wrap="square" rtlCol="0">
            <a:spAutoFit/>
          </a:bodyPr>
          <a:lstStyle/>
          <a:p>
            <a:r>
              <a:rPr lang="ru-RU" sz="1250" b="1" dirty="0">
                <a:solidFill>
                  <a:srgbClr val="002060"/>
                </a:solidFill>
                <a:latin typeface="Bookman Old Style" pitchFamily="18" charset="0"/>
              </a:rPr>
              <a:t>631(06)</a:t>
            </a:r>
            <a:br>
              <a:rPr lang="ru-RU" sz="1250" b="1" dirty="0">
                <a:solidFill>
                  <a:srgbClr val="002060"/>
                </a:solidFill>
                <a:latin typeface="Bookman Old Style" pitchFamily="18" charset="0"/>
              </a:rPr>
            </a:br>
            <a:r>
              <a:rPr lang="ru-RU" sz="1250" b="1" dirty="0">
                <a:solidFill>
                  <a:srgbClr val="002060"/>
                </a:solidFill>
                <a:latin typeface="Bookman Old Style" pitchFamily="18" charset="0"/>
              </a:rPr>
              <a:t>П 275</a:t>
            </a:r>
            <a:br>
              <a:rPr lang="ru-RU" sz="1250" b="1" dirty="0">
                <a:solidFill>
                  <a:srgbClr val="002060"/>
                </a:solidFill>
                <a:latin typeface="Bookman Old Style" pitchFamily="18" charset="0"/>
              </a:rPr>
            </a:br>
            <a:r>
              <a:rPr lang="ru-RU" sz="1250" b="1" dirty="0" smtClean="0">
                <a:solidFill>
                  <a:srgbClr val="002060"/>
                </a:solidFill>
                <a:latin typeface="Bookman Old Style" pitchFamily="18" charset="0"/>
              </a:rPr>
              <a:t>       Пермский </a:t>
            </a:r>
            <a:r>
              <a:rPr lang="ru-RU" sz="1250" b="1" dirty="0">
                <a:solidFill>
                  <a:srgbClr val="002060"/>
                </a:solidFill>
                <a:latin typeface="Bookman Old Style" pitchFamily="18" charset="0"/>
              </a:rPr>
              <a:t>государственный аграрно-технологический университет имени академика Д. Н. Прянишникова (Пермь). </a:t>
            </a:r>
            <a:r>
              <a:rPr lang="ru-RU" sz="1250" dirty="0">
                <a:solidFill>
                  <a:srgbClr val="002060"/>
                </a:solidFill>
                <a:latin typeface="Bookman Old Style" pitchFamily="18" charset="0"/>
              </a:rPr>
              <a:t>Проблемы и перспективы развития АПК региона : материалы Краевой студенческой научно-практической конференции (Пермь, 27 ноября 2018 года) / Пермский государственный аграрно-технологический университет имени академика Д. Н. Прянишникова ; редактор: О. В. Тупицына [и др.]. - Пермь : </a:t>
            </a:r>
            <a:r>
              <a:rPr lang="ru-RU" sz="1250" dirty="0" err="1">
                <a:solidFill>
                  <a:srgbClr val="002060"/>
                </a:solidFill>
                <a:latin typeface="Bookman Old Style" pitchFamily="18" charset="0"/>
              </a:rPr>
              <a:t>Прокростъ</a:t>
            </a:r>
            <a:r>
              <a:rPr lang="ru-RU" sz="1250" dirty="0">
                <a:solidFill>
                  <a:srgbClr val="002060"/>
                </a:solidFill>
                <a:latin typeface="Bookman Old Style" pitchFamily="18" charset="0"/>
              </a:rPr>
              <a:t>, 2019. - 295 с.</a:t>
            </a:r>
            <a:endParaRPr lang="en-US" sz="1250" b="1" dirty="0" smtClean="0">
              <a:solidFill>
                <a:srgbClr val="002060"/>
              </a:solidFill>
              <a:latin typeface="Bookman Old Style" pitchFamily="18" charset="0"/>
            </a:endParaRPr>
          </a:p>
          <a:p>
            <a:pPr algn="r"/>
            <a:r>
              <a:rPr lang="ru-RU" sz="1250" b="1" dirty="0" smtClean="0">
                <a:solidFill>
                  <a:srgbClr val="002060"/>
                </a:solidFill>
                <a:latin typeface="Bookman Old Style" pitchFamily="18" charset="0"/>
              </a:rPr>
              <a:t>Издание </a:t>
            </a:r>
            <a:r>
              <a:rPr lang="ru-RU" sz="1250" b="1" dirty="0">
                <a:solidFill>
                  <a:srgbClr val="002060"/>
                </a:solidFill>
                <a:latin typeface="Bookman Old Style" pitchFamily="18" charset="0"/>
              </a:rPr>
              <a:t>находится в</a:t>
            </a:r>
            <a:r>
              <a:rPr lang="ru-RU" sz="1250" b="1" dirty="0" smtClean="0">
                <a:solidFill>
                  <a:srgbClr val="002060"/>
                </a:solidFill>
                <a:latin typeface="Bookman Old Style" pitchFamily="18" charset="0"/>
              </a:rPr>
              <a:t>: </a:t>
            </a:r>
          </a:p>
          <a:p>
            <a:pPr algn="r"/>
            <a:r>
              <a:rPr lang="ru-RU" sz="1200" b="1" dirty="0" err="1" smtClean="0">
                <a:solidFill>
                  <a:srgbClr val="002060"/>
                </a:solidFill>
                <a:latin typeface="Bookman Old Style" pitchFamily="18" charset="0"/>
              </a:rPr>
              <a:t>чз</a:t>
            </a:r>
            <a:r>
              <a:rPr lang="ru-RU" sz="1200" b="1" dirty="0" smtClean="0">
                <a:solidFill>
                  <a:srgbClr val="002060"/>
                </a:solidFill>
                <a:latin typeface="Bookman Old Style" pitchFamily="18" charset="0"/>
              </a:rPr>
              <a:t> </a:t>
            </a:r>
            <a:r>
              <a:rPr lang="ru-RU" sz="1200" b="1" dirty="0">
                <a:solidFill>
                  <a:srgbClr val="002060"/>
                </a:solidFill>
                <a:latin typeface="Bookman Old Style" pitchFamily="18" charset="0"/>
              </a:rPr>
              <a:t>(1), </a:t>
            </a:r>
            <a:r>
              <a:rPr lang="ru-RU" sz="1200" b="1" dirty="0" err="1">
                <a:solidFill>
                  <a:srgbClr val="002060"/>
                </a:solidFill>
                <a:latin typeface="Bookman Old Style" pitchFamily="18" charset="0"/>
              </a:rPr>
              <a:t>чзлг</a:t>
            </a:r>
            <a:r>
              <a:rPr lang="ru-RU" sz="1200" b="1" dirty="0">
                <a:solidFill>
                  <a:srgbClr val="002060"/>
                </a:solidFill>
                <a:latin typeface="Bookman Old Style" pitchFamily="18" charset="0"/>
              </a:rPr>
              <a:t> (1), </a:t>
            </a:r>
            <a:endParaRPr lang="ru-RU" sz="1200" b="1" dirty="0" smtClean="0">
              <a:solidFill>
                <a:srgbClr val="002060"/>
              </a:solidFill>
              <a:latin typeface="Bookman Old Style" pitchFamily="18" charset="0"/>
            </a:endParaRPr>
          </a:p>
          <a:p>
            <a:pPr algn="r"/>
            <a:r>
              <a:rPr lang="ru-RU" sz="1200" b="1" dirty="0" err="1" smtClean="0">
                <a:solidFill>
                  <a:srgbClr val="002060"/>
                </a:solidFill>
                <a:latin typeface="Bookman Old Style" pitchFamily="18" charset="0"/>
              </a:rPr>
              <a:t>кх</a:t>
            </a:r>
            <a:r>
              <a:rPr lang="ru-RU" sz="1200" b="1" dirty="0" smtClean="0">
                <a:solidFill>
                  <a:srgbClr val="002060"/>
                </a:solidFill>
                <a:latin typeface="Bookman Old Style" pitchFamily="18" charset="0"/>
              </a:rPr>
              <a:t> </a:t>
            </a:r>
            <a:r>
              <a:rPr lang="ru-RU" sz="1200" b="1" dirty="0">
                <a:solidFill>
                  <a:srgbClr val="002060"/>
                </a:solidFill>
                <a:latin typeface="Bookman Old Style" pitchFamily="18" charset="0"/>
              </a:rPr>
              <a:t>(1), п (2)</a:t>
            </a:r>
          </a:p>
        </p:txBody>
      </p:sp>
      <p:pic>
        <p:nvPicPr>
          <p:cNvPr id="3074" name="Picture 2" descr="C:\Users\Adult\Desktop\ВИРТУАЛЬНЫЕ ВЫСТАВКИ\2019\ксу35\Проблемы_и_перспективы_развития_АПК_регион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 y="227756"/>
            <a:ext cx="4207333" cy="6402487"/>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274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048070" y="3399651"/>
            <a:ext cx="4988426" cy="3323987"/>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100" dirty="0">
                <a:solidFill>
                  <a:srgbClr val="002060"/>
                </a:solidFill>
                <a:latin typeface="Bookman Old Style" pitchFamily="18" charset="0"/>
              </a:rPr>
              <a:t>В сборнике представлены научные работы, посвященные проблемам агропромышленного комплекса. В них затрагиваются серьезные вопросы, связанные со сроками уборки урожая зерновых, овощных и кормовых культур, изучением влияния стимуляторов роста, плотности посевов, доз минеральных удобрений, исследованием генетически модифицированных продуктов, агроэкологической оценкой почв территории России и источниками их загрязнения, представлены результаты маркетинговых исследований потребительских предпочтений, агроэкологическая характеристика почв, связанная с формированием и развитием агропродовольственного рынка. Сборник предназначен студентам, магистрантам и преподавателям сельскохозяйственных </a:t>
            </a:r>
            <a:r>
              <a:rPr lang="ru-RU" sz="1100" dirty="0" smtClean="0">
                <a:solidFill>
                  <a:srgbClr val="002060"/>
                </a:solidFill>
                <a:latin typeface="Bookman Old Style" pitchFamily="18" charset="0"/>
              </a:rPr>
              <a:t>вузов.</a:t>
            </a:r>
          </a:p>
          <a:p>
            <a:pPr algn="ctr"/>
            <a:r>
              <a:rPr lang="ru-RU" sz="1100" dirty="0">
                <a:solidFill>
                  <a:srgbClr val="002060"/>
                </a:solidFill>
                <a:latin typeface="Bookman Old Style" pitchFamily="18" charset="0"/>
              </a:rPr>
              <a:t>Часть 1. Агрономия, лесное хозяйство и переработка сельскохозяйственной продукции; почвоведение, агрохимия, экология, товароведение, общая химия; механизация сельского хозяйства и технический сервис в АПК; </a:t>
            </a:r>
            <a:r>
              <a:rPr lang="ru-RU" sz="1100" dirty="0" err="1">
                <a:solidFill>
                  <a:srgbClr val="002060"/>
                </a:solidFill>
                <a:latin typeface="Bookman Old Style" pitchFamily="18" charset="0"/>
              </a:rPr>
              <a:t>техносферная</a:t>
            </a:r>
            <a:r>
              <a:rPr lang="ru-RU" sz="1100" dirty="0">
                <a:solidFill>
                  <a:srgbClr val="002060"/>
                </a:solidFill>
                <a:latin typeface="Bookman Old Style" pitchFamily="18" charset="0"/>
              </a:rPr>
              <a:t> безопасность; строительство и архитектура; гуманитарные и физико-математические науки.</a:t>
            </a:r>
          </a:p>
        </p:txBody>
      </p:sp>
      <p:sp>
        <p:nvSpPr>
          <p:cNvPr id="4" name="Блок-схема: документ 3"/>
          <p:cNvSpPr/>
          <p:nvPr/>
        </p:nvSpPr>
        <p:spPr>
          <a:xfrm flipH="1">
            <a:off x="3995936" y="116631"/>
            <a:ext cx="5040560" cy="3283019"/>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939266"/>
          </a:xfrm>
          <a:prstGeom prst="rect">
            <a:avLst/>
          </a:prstGeom>
          <a:noFill/>
        </p:spPr>
        <p:txBody>
          <a:bodyPr wrap="square" rtlCol="0">
            <a:spAutoFit/>
          </a:bodyPr>
          <a:lstStyle/>
          <a:p>
            <a:r>
              <a:rPr lang="ru-RU" sz="1150" b="1" dirty="0">
                <a:solidFill>
                  <a:srgbClr val="002060"/>
                </a:solidFill>
                <a:latin typeface="Bookman Old Style" pitchFamily="18" charset="0"/>
              </a:rPr>
              <a:t>631(06)</a:t>
            </a:r>
            <a:br>
              <a:rPr lang="ru-RU" sz="1150" b="1" dirty="0">
                <a:solidFill>
                  <a:srgbClr val="002060"/>
                </a:solidFill>
                <a:latin typeface="Bookman Old Style" pitchFamily="18" charset="0"/>
              </a:rPr>
            </a:br>
            <a:r>
              <a:rPr lang="ru-RU" sz="1150" b="1" dirty="0">
                <a:solidFill>
                  <a:srgbClr val="002060"/>
                </a:solidFill>
                <a:latin typeface="Bookman Old Style" pitchFamily="18" charset="0"/>
              </a:rPr>
              <a:t>П 275</a:t>
            </a:r>
            <a:br>
              <a:rPr lang="ru-RU" sz="1150" b="1" dirty="0">
                <a:solidFill>
                  <a:srgbClr val="002060"/>
                </a:solidFill>
                <a:latin typeface="Bookman Old Style" pitchFamily="18" charset="0"/>
              </a:rPr>
            </a:br>
            <a:r>
              <a:rPr lang="ru-RU" sz="1150" b="1" dirty="0" smtClean="0">
                <a:solidFill>
                  <a:srgbClr val="002060"/>
                </a:solidFill>
                <a:latin typeface="Bookman Old Style" pitchFamily="18" charset="0"/>
              </a:rPr>
              <a:t>       Пермский </a:t>
            </a:r>
            <a:r>
              <a:rPr lang="ru-RU" sz="1150" b="1" dirty="0">
                <a:solidFill>
                  <a:srgbClr val="002060"/>
                </a:solidFill>
                <a:latin typeface="Bookman Old Style" pitchFamily="18" charset="0"/>
              </a:rPr>
              <a:t>государственный аграрно-технологический университет имени академика Д. Н. Прянишникова (Пермь). Молодежная наука 2019: технологии, инновации : материалы Всероссийской научно-практической конференции молодых ученых, аспирантов и студентов, посвященной 100-летию со дня рождения профессора Ю. П. Фомичева (Пермь, 11-15 марта 2019 года) : в 2 частях. Часть 1 </a:t>
            </a:r>
            <a:r>
              <a:rPr lang="ru-RU" sz="1150" dirty="0">
                <a:solidFill>
                  <a:srgbClr val="002060"/>
                </a:solidFill>
                <a:latin typeface="Bookman Old Style" pitchFamily="18" charset="0"/>
              </a:rPr>
              <a:t>/ Пермский государственный аграрно-технологический университет имени академика Д. Н. Прянишникова ; редакторы: А. П. Андреев [и др.]. - Пермь : </a:t>
            </a:r>
            <a:r>
              <a:rPr lang="ru-RU" sz="1150" dirty="0" err="1">
                <a:solidFill>
                  <a:srgbClr val="002060"/>
                </a:solidFill>
                <a:latin typeface="Bookman Old Style" pitchFamily="18" charset="0"/>
              </a:rPr>
              <a:t>Прокростъ</a:t>
            </a:r>
            <a:r>
              <a:rPr lang="ru-RU" sz="1150" dirty="0">
                <a:solidFill>
                  <a:srgbClr val="002060"/>
                </a:solidFill>
                <a:latin typeface="Bookman Old Style" pitchFamily="18" charset="0"/>
              </a:rPr>
              <a:t>, 2019. - 385 с.</a:t>
            </a:r>
            <a:endParaRPr lang="en-US" sz="1150" b="1" dirty="0" smtClean="0">
              <a:solidFill>
                <a:srgbClr val="002060"/>
              </a:solidFill>
              <a:latin typeface="Bookman Old Style" pitchFamily="18" charset="0"/>
            </a:endParaRPr>
          </a:p>
          <a:p>
            <a:pPr algn="r"/>
            <a:r>
              <a:rPr lang="ru-RU" sz="1150" b="1" dirty="0" smtClean="0">
                <a:solidFill>
                  <a:srgbClr val="002060"/>
                </a:solidFill>
                <a:latin typeface="Bookman Old Style" pitchFamily="18" charset="0"/>
              </a:rPr>
              <a:t>Издание </a:t>
            </a:r>
            <a:r>
              <a:rPr lang="ru-RU" sz="1150" b="1" dirty="0">
                <a:solidFill>
                  <a:srgbClr val="002060"/>
                </a:solidFill>
                <a:latin typeface="Bookman Old Style" pitchFamily="18" charset="0"/>
              </a:rPr>
              <a:t>находится в</a:t>
            </a:r>
            <a:r>
              <a:rPr lang="ru-RU" sz="1150" b="1" dirty="0" smtClean="0">
                <a:solidFill>
                  <a:srgbClr val="002060"/>
                </a:solidFill>
                <a:latin typeface="Bookman Old Style" pitchFamily="18" charset="0"/>
              </a:rPr>
              <a:t>: </a:t>
            </a:r>
          </a:p>
          <a:p>
            <a:pPr algn="r"/>
            <a:r>
              <a:rPr lang="ru-RU" sz="1200" b="1" dirty="0" err="1" smtClean="0">
                <a:solidFill>
                  <a:srgbClr val="002060"/>
                </a:solidFill>
                <a:latin typeface="Bookman Old Style" pitchFamily="18" charset="0"/>
              </a:rPr>
              <a:t>кх</a:t>
            </a:r>
            <a:r>
              <a:rPr lang="ru-RU" sz="1200" b="1" dirty="0" smtClean="0">
                <a:solidFill>
                  <a:srgbClr val="002060"/>
                </a:solidFill>
                <a:latin typeface="Bookman Old Style" pitchFamily="18" charset="0"/>
              </a:rPr>
              <a:t> </a:t>
            </a:r>
            <a:r>
              <a:rPr lang="ru-RU" sz="1200" b="1" dirty="0">
                <a:solidFill>
                  <a:srgbClr val="002060"/>
                </a:solidFill>
                <a:latin typeface="Bookman Old Style" pitchFamily="18" charset="0"/>
              </a:rPr>
              <a:t>(1), п (1), </a:t>
            </a:r>
            <a:r>
              <a:rPr lang="ru-RU" sz="1200" b="1" dirty="0" err="1">
                <a:solidFill>
                  <a:srgbClr val="002060"/>
                </a:solidFill>
                <a:latin typeface="Bookman Old Style" pitchFamily="18" charset="0"/>
              </a:rPr>
              <a:t>чзлг</a:t>
            </a:r>
            <a:r>
              <a:rPr lang="ru-RU" sz="1200" b="1" dirty="0">
                <a:solidFill>
                  <a:srgbClr val="002060"/>
                </a:solidFill>
                <a:latin typeface="Bookman Old Style" pitchFamily="18" charset="0"/>
              </a:rPr>
              <a:t> (1), </a:t>
            </a:r>
            <a:endParaRPr lang="ru-RU" sz="1200" b="1" dirty="0" smtClean="0">
              <a:solidFill>
                <a:srgbClr val="002060"/>
              </a:solidFill>
              <a:latin typeface="Bookman Old Style" pitchFamily="18" charset="0"/>
            </a:endParaRPr>
          </a:p>
          <a:p>
            <a:pPr algn="r"/>
            <a:r>
              <a:rPr lang="ru-RU" sz="1200" b="1" dirty="0" err="1" smtClean="0">
                <a:solidFill>
                  <a:srgbClr val="002060"/>
                </a:solidFill>
                <a:latin typeface="Bookman Old Style" pitchFamily="18" charset="0"/>
              </a:rPr>
              <a:t>аблг</a:t>
            </a:r>
            <a:r>
              <a:rPr lang="ru-RU" sz="1200" b="1" dirty="0" smtClean="0">
                <a:solidFill>
                  <a:srgbClr val="002060"/>
                </a:solidFill>
                <a:latin typeface="Bookman Old Style" pitchFamily="18" charset="0"/>
              </a:rPr>
              <a:t> </a:t>
            </a:r>
            <a:r>
              <a:rPr lang="ru-RU" sz="1200" b="1" dirty="0">
                <a:solidFill>
                  <a:srgbClr val="002060"/>
                </a:solidFill>
                <a:latin typeface="Bookman Old Style" pitchFamily="18" charset="0"/>
              </a:rPr>
              <a:t>(1), </a:t>
            </a:r>
            <a:r>
              <a:rPr lang="ru-RU" sz="1200" b="1" dirty="0" err="1">
                <a:solidFill>
                  <a:srgbClr val="002060"/>
                </a:solidFill>
                <a:latin typeface="Bookman Old Style" pitchFamily="18" charset="0"/>
              </a:rPr>
              <a:t>ветаб</a:t>
            </a:r>
            <a:r>
              <a:rPr lang="ru-RU" sz="1200" b="1" dirty="0">
                <a:solidFill>
                  <a:srgbClr val="002060"/>
                </a:solidFill>
                <a:latin typeface="Bookman Old Style" pitchFamily="18" charset="0"/>
              </a:rPr>
              <a:t> (1)</a:t>
            </a:r>
            <a:r>
              <a:rPr lang="ru-RU" sz="1200" dirty="0"/>
              <a:t> </a:t>
            </a:r>
            <a:endParaRPr lang="ru-RU" sz="1150" b="1" dirty="0">
              <a:solidFill>
                <a:srgbClr val="002060"/>
              </a:solidFill>
              <a:latin typeface="Bookman Old Style" pitchFamily="18" charset="0"/>
            </a:endParaRPr>
          </a:p>
        </p:txBody>
      </p:sp>
      <p:pic>
        <p:nvPicPr>
          <p:cNvPr id="15362" name="Picture 2" descr="C:\Users\Adult\Desktop\ВИРТУАЛЬНЫЕ ВЫСТАВКИ\2019\ксу37\молодежная_1.jpg"/>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0889" y="215824"/>
            <a:ext cx="4232849" cy="6453536"/>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41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048070" y="3171051"/>
            <a:ext cx="4988426" cy="3508653"/>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000" dirty="0">
                <a:solidFill>
                  <a:srgbClr val="002060"/>
                </a:solidFill>
                <a:latin typeface="Bookman Old Style" pitchFamily="18" charset="0"/>
              </a:rPr>
              <a:t>В сборнике представлены научные работы, посвященные проблемам агропромышленного комплекса. В них затрагиваются серьезные вопросы, связанные со сроками уборки урожая зерновых, овощных и кормовых культур, изучением влияния стимуляторов роста, плотности посевов, доз минеральных удобрений, исследованием генетически модифицированных продуктов, агроэкологической оценкой почв территории России и источниками их загрязнения, представлены результаты маркетинговых исследований потребительских предпочтений, агроэкологическая характеристика почв, связанная с формированием и развитием агропродовольственного рынка. Затрагиваются вопросы, связанные с ветеринарной медициной и зоотехнией. Даны рекомендации по полноценному кормлению животных, оценке качества сельскохозяйственных продуктов. Рассматриваются проблемы налогового учета, менеджмента, кадровой политики на предприятиях, автоматизации оформления документов, модернизаций локальной вычислительной сети, применения системы управления базами данных для формирования профессиональных компетенций. Сборник предназначен студентам, магистрантам и преподавателям сельскохозяйственных вузов.</a:t>
            </a:r>
            <a:endParaRPr lang="ru-RU" sz="1000" b="1" dirty="0" smtClean="0">
              <a:solidFill>
                <a:srgbClr val="002060"/>
              </a:solidFill>
              <a:latin typeface="Bookman Old Style" pitchFamily="18" charset="0"/>
            </a:endParaRPr>
          </a:p>
          <a:p>
            <a:pPr algn="ctr"/>
            <a:r>
              <a:rPr lang="ru-RU" sz="1000" dirty="0">
                <a:solidFill>
                  <a:srgbClr val="002060"/>
                </a:solidFill>
                <a:latin typeface="Bookman Old Style" pitchFamily="18" charset="0"/>
              </a:rPr>
              <a:t>Часть 2. Ветеринарная медицина и зоотехния; экономика, финансы, коммерция и бухгалтерский учет; </a:t>
            </a:r>
            <a:r>
              <a:rPr lang="ru-RU" sz="1000" dirty="0" err="1">
                <a:solidFill>
                  <a:srgbClr val="002060"/>
                </a:solidFill>
                <a:latin typeface="Bookman Old Style" pitchFamily="18" charset="0"/>
              </a:rPr>
              <a:t>цифровизация</a:t>
            </a:r>
            <a:r>
              <a:rPr lang="ru-RU" sz="1000" dirty="0">
                <a:solidFill>
                  <a:srgbClr val="002060"/>
                </a:solidFill>
                <a:latin typeface="Bookman Old Style" pitchFamily="18" charset="0"/>
              </a:rPr>
              <a:t>, прикладная информатика; управление земельными ресурсами.</a:t>
            </a: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631490"/>
          </a:xfrm>
          <a:prstGeom prst="rect">
            <a:avLst/>
          </a:prstGeom>
          <a:noFill/>
        </p:spPr>
        <p:txBody>
          <a:bodyPr wrap="square" rtlCol="0">
            <a:spAutoFit/>
          </a:bodyPr>
          <a:lstStyle/>
          <a:p>
            <a:r>
              <a:rPr lang="ru-RU" sz="1100" b="1" dirty="0">
                <a:solidFill>
                  <a:srgbClr val="002060"/>
                </a:solidFill>
                <a:latin typeface="Bookman Old Style" pitchFamily="18" charset="0"/>
              </a:rPr>
              <a:t>631(06)</a:t>
            </a:r>
            <a:br>
              <a:rPr lang="ru-RU" sz="1100" b="1" dirty="0">
                <a:solidFill>
                  <a:srgbClr val="002060"/>
                </a:solidFill>
                <a:latin typeface="Bookman Old Style" pitchFamily="18" charset="0"/>
              </a:rPr>
            </a:br>
            <a:r>
              <a:rPr lang="ru-RU" sz="1100" b="1" dirty="0">
                <a:solidFill>
                  <a:srgbClr val="002060"/>
                </a:solidFill>
                <a:latin typeface="Bookman Old Style" pitchFamily="18" charset="0"/>
              </a:rPr>
              <a:t>П 275</a:t>
            </a:r>
            <a:br>
              <a:rPr lang="ru-RU" sz="1100" b="1" dirty="0">
                <a:solidFill>
                  <a:srgbClr val="002060"/>
                </a:solidFill>
                <a:latin typeface="Bookman Old Style" pitchFamily="18" charset="0"/>
              </a:rPr>
            </a:br>
            <a:r>
              <a:rPr lang="ru-RU" sz="1100" b="1" dirty="0" smtClean="0">
                <a:solidFill>
                  <a:srgbClr val="002060"/>
                </a:solidFill>
                <a:latin typeface="Bookman Old Style" pitchFamily="18" charset="0"/>
              </a:rPr>
              <a:t>        Пермский </a:t>
            </a:r>
            <a:r>
              <a:rPr lang="ru-RU" sz="1100" b="1" dirty="0">
                <a:solidFill>
                  <a:srgbClr val="002060"/>
                </a:solidFill>
                <a:latin typeface="Bookman Old Style" pitchFamily="18" charset="0"/>
              </a:rPr>
              <a:t>государственный аграрно-технологический университет имени академика Д. Н. Прянишникова (Пермь). Молодежная наука 2019: технологии, инновации : материалы Всероссийской научно практической конференции молодых ученых, аспирантов и студентов, посвященной 100-летию со дня рождения профессора Ю. П. Фомичева (Пермь, 11-15 марта 2019 года) : в 2 частях. Часть 2 </a:t>
            </a:r>
            <a:r>
              <a:rPr lang="ru-RU" sz="1100" dirty="0">
                <a:solidFill>
                  <a:srgbClr val="002060"/>
                </a:solidFill>
                <a:latin typeface="Bookman Old Style" pitchFamily="18" charset="0"/>
              </a:rPr>
              <a:t>/ Пермский государственный аграрно-технологический университет имени академика Д. Н. Прянишникова ; редакторы: А. П. Андреев [и др.]. - Пермь : </a:t>
            </a:r>
            <a:r>
              <a:rPr lang="ru-RU" sz="1100" dirty="0" err="1">
                <a:solidFill>
                  <a:srgbClr val="002060"/>
                </a:solidFill>
                <a:latin typeface="Bookman Old Style" pitchFamily="18" charset="0"/>
              </a:rPr>
              <a:t>Прокростъ</a:t>
            </a:r>
            <a:r>
              <a:rPr lang="ru-RU" sz="1100" dirty="0">
                <a:solidFill>
                  <a:srgbClr val="002060"/>
                </a:solidFill>
                <a:latin typeface="Bookman Old Style" pitchFamily="18" charset="0"/>
              </a:rPr>
              <a:t>, 2019. - 401 с.</a:t>
            </a:r>
            <a:endParaRPr lang="en-US" sz="1100" b="1" dirty="0" smtClean="0">
              <a:solidFill>
                <a:srgbClr val="002060"/>
              </a:solidFill>
              <a:latin typeface="Bookman Old Style" pitchFamily="18" charset="0"/>
            </a:endParaRPr>
          </a:p>
          <a:p>
            <a:pPr algn="r"/>
            <a:r>
              <a:rPr lang="ru-RU" sz="1100" b="1" dirty="0" smtClean="0">
                <a:solidFill>
                  <a:srgbClr val="002060"/>
                </a:solidFill>
                <a:latin typeface="Bookman Old Style" pitchFamily="18" charset="0"/>
              </a:rPr>
              <a:t>Издание </a:t>
            </a:r>
            <a:r>
              <a:rPr lang="ru-RU" sz="1100" b="1" dirty="0">
                <a:solidFill>
                  <a:srgbClr val="002060"/>
                </a:solidFill>
                <a:latin typeface="Bookman Old Style" pitchFamily="18" charset="0"/>
              </a:rPr>
              <a:t>находится в</a:t>
            </a:r>
            <a:r>
              <a:rPr lang="ru-RU" sz="1100" b="1" dirty="0" smtClean="0">
                <a:solidFill>
                  <a:srgbClr val="002060"/>
                </a:solidFill>
                <a:latin typeface="Bookman Old Style" pitchFamily="18" charset="0"/>
              </a:rPr>
              <a:t>: </a:t>
            </a:r>
          </a:p>
          <a:p>
            <a:pPr algn="r"/>
            <a:r>
              <a:rPr lang="ru-RU" sz="1100" b="1" dirty="0" err="1" smtClean="0">
                <a:solidFill>
                  <a:srgbClr val="002060"/>
                </a:solidFill>
                <a:latin typeface="Bookman Old Style" pitchFamily="18" charset="0"/>
              </a:rPr>
              <a:t>кх</a:t>
            </a:r>
            <a:r>
              <a:rPr lang="ru-RU" sz="1100" b="1" dirty="0" smtClean="0">
                <a:solidFill>
                  <a:srgbClr val="002060"/>
                </a:solidFill>
                <a:latin typeface="Bookman Old Style" pitchFamily="18" charset="0"/>
              </a:rPr>
              <a:t> </a:t>
            </a:r>
            <a:r>
              <a:rPr lang="ru-RU" sz="1100" b="1" dirty="0">
                <a:solidFill>
                  <a:srgbClr val="002060"/>
                </a:solidFill>
                <a:latin typeface="Bookman Old Style" pitchFamily="18" charset="0"/>
              </a:rPr>
              <a:t>(1), п (1), </a:t>
            </a:r>
            <a:r>
              <a:rPr lang="ru-RU" sz="1100" b="1" dirty="0" err="1">
                <a:solidFill>
                  <a:srgbClr val="002060"/>
                </a:solidFill>
                <a:latin typeface="Bookman Old Style" pitchFamily="18" charset="0"/>
              </a:rPr>
              <a:t>чзлг</a:t>
            </a:r>
            <a:r>
              <a:rPr lang="ru-RU" sz="1100" b="1" dirty="0">
                <a:solidFill>
                  <a:srgbClr val="002060"/>
                </a:solidFill>
                <a:latin typeface="Bookman Old Style" pitchFamily="18" charset="0"/>
              </a:rPr>
              <a:t> (1), </a:t>
            </a:r>
          </a:p>
          <a:p>
            <a:pPr algn="r"/>
            <a:r>
              <a:rPr lang="ru-RU" sz="1100" b="1" dirty="0" err="1">
                <a:solidFill>
                  <a:srgbClr val="002060"/>
                </a:solidFill>
                <a:latin typeface="Bookman Old Style" pitchFamily="18" charset="0"/>
              </a:rPr>
              <a:t>аблг</a:t>
            </a:r>
            <a:r>
              <a:rPr lang="ru-RU" sz="1100" b="1" dirty="0">
                <a:solidFill>
                  <a:srgbClr val="002060"/>
                </a:solidFill>
                <a:latin typeface="Bookman Old Style" pitchFamily="18" charset="0"/>
              </a:rPr>
              <a:t> (1), </a:t>
            </a:r>
            <a:r>
              <a:rPr lang="ru-RU" sz="1100" b="1" dirty="0" err="1">
                <a:solidFill>
                  <a:srgbClr val="002060"/>
                </a:solidFill>
                <a:latin typeface="Bookman Old Style" pitchFamily="18" charset="0"/>
              </a:rPr>
              <a:t>ветаб</a:t>
            </a:r>
            <a:r>
              <a:rPr lang="ru-RU" sz="1100" b="1" dirty="0">
                <a:solidFill>
                  <a:srgbClr val="002060"/>
                </a:solidFill>
                <a:latin typeface="Bookman Old Style" pitchFamily="18" charset="0"/>
              </a:rPr>
              <a:t> (1)</a:t>
            </a:r>
          </a:p>
        </p:txBody>
      </p:sp>
      <p:pic>
        <p:nvPicPr>
          <p:cNvPr id="16386" name="Picture 2" descr="C:\Users\Adult\Desktop\ВИРТУАЛЬНЫЕ ВЫСТАВКИ\2019\ксу37\молодежная_2.jpg"/>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 y="201121"/>
            <a:ext cx="4211960" cy="6455758"/>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045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048070" y="3309550"/>
            <a:ext cx="4988426" cy="1754326"/>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Цель данной работы состоит в том, чтобы, опираясь на результаты практического опыта и теоретического исследования системы формирования инновационных процессов современных структур в условиях развития, выявить особенности влияния их формирования на развитие в переходной экономике и разработать теоретические и методические основы наиболее эффективных инструментов для управления </a:t>
            </a:r>
            <a:r>
              <a:rPr lang="ru-RU" sz="1200" dirty="0" err="1">
                <a:solidFill>
                  <a:srgbClr val="002060"/>
                </a:solidFill>
                <a:latin typeface="Bookman Old Style" pitchFamily="18" charset="0"/>
              </a:rPr>
              <a:t>технопарковыми</a:t>
            </a:r>
            <a:r>
              <a:rPr lang="ru-RU" sz="1200" dirty="0">
                <a:solidFill>
                  <a:srgbClr val="002060"/>
                </a:solidFill>
                <a:latin typeface="Bookman Old Style" pitchFamily="18" charset="0"/>
              </a:rPr>
              <a:t> структурами в сфере услуг.</a:t>
            </a:r>
          </a:p>
        </p:txBody>
      </p:sp>
      <p:sp>
        <p:nvSpPr>
          <p:cNvPr id="4" name="Блок-схема: документ 3"/>
          <p:cNvSpPr/>
          <p:nvPr/>
        </p:nvSpPr>
        <p:spPr>
          <a:xfrm flipH="1">
            <a:off x="3995936" y="116632"/>
            <a:ext cx="5040560" cy="3192918"/>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793072"/>
          </a:xfrm>
          <a:prstGeom prst="rect">
            <a:avLst/>
          </a:prstGeom>
          <a:noFill/>
        </p:spPr>
        <p:txBody>
          <a:bodyPr wrap="square" rtlCol="0">
            <a:spAutoFit/>
          </a:bodyPr>
          <a:lstStyle/>
          <a:p>
            <a:r>
              <a:rPr lang="ru-RU" sz="1350" b="1" dirty="0">
                <a:solidFill>
                  <a:srgbClr val="002060"/>
                </a:solidFill>
                <a:latin typeface="Bookman Old Style" pitchFamily="18" charset="0"/>
              </a:rPr>
              <a:t>631.1</a:t>
            </a:r>
            <a:br>
              <a:rPr lang="ru-RU" sz="1350" b="1" dirty="0">
                <a:solidFill>
                  <a:srgbClr val="002060"/>
                </a:solidFill>
                <a:latin typeface="Bookman Old Style" pitchFamily="18" charset="0"/>
              </a:rPr>
            </a:br>
            <a:r>
              <a:rPr lang="ru-RU" sz="1350" b="1" dirty="0">
                <a:solidFill>
                  <a:srgbClr val="002060"/>
                </a:solidFill>
                <a:latin typeface="Bookman Old Style" pitchFamily="18" charset="0"/>
              </a:rPr>
              <a:t>Б 598</a:t>
            </a:r>
            <a:br>
              <a:rPr lang="ru-RU" sz="1350" b="1" dirty="0">
                <a:solidFill>
                  <a:srgbClr val="002060"/>
                </a:solidFill>
                <a:latin typeface="Bookman Old Style" pitchFamily="18" charset="0"/>
              </a:rPr>
            </a:br>
            <a:r>
              <a:rPr lang="ru-RU" sz="1350" b="1" dirty="0" smtClean="0">
                <a:solidFill>
                  <a:srgbClr val="002060"/>
                </a:solidFill>
                <a:latin typeface="Bookman Old Style" pitchFamily="18" charset="0"/>
              </a:rPr>
              <a:t>       Бизнес-инкубатор </a:t>
            </a:r>
            <a:r>
              <a:rPr lang="ru-RU" sz="1350" b="1" dirty="0">
                <a:solidFill>
                  <a:srgbClr val="002060"/>
                </a:solidFill>
                <a:latin typeface="Bookman Old Style" pitchFamily="18" charset="0"/>
              </a:rPr>
              <a:t>- инновационная</a:t>
            </a:r>
            <a:r>
              <a:rPr lang="ru-RU" sz="1350" dirty="0">
                <a:solidFill>
                  <a:srgbClr val="002060"/>
                </a:solidFill>
                <a:latin typeface="Bookman Old Style" pitchFamily="18" charset="0"/>
              </a:rPr>
              <a:t> </a:t>
            </a:r>
            <a:r>
              <a:rPr lang="ru-RU" sz="1350" b="1" dirty="0">
                <a:solidFill>
                  <a:srgbClr val="002060"/>
                </a:solidFill>
                <a:latin typeface="Bookman Old Style" pitchFamily="18" charset="0"/>
              </a:rPr>
              <a:t>форма хозяйствования в сфере услуг </a:t>
            </a:r>
            <a:r>
              <a:rPr lang="ru-RU" sz="1350" dirty="0">
                <a:solidFill>
                  <a:srgbClr val="002060"/>
                </a:solidFill>
                <a:latin typeface="Bookman Old Style" pitchFamily="18" charset="0"/>
              </a:rPr>
              <a:t>: монография / И. М. Куликов, А. С. Труба, В. П. Черданцев, М. В. </a:t>
            </a:r>
            <a:r>
              <a:rPr lang="ru-RU" sz="1350" dirty="0" err="1">
                <a:solidFill>
                  <a:srgbClr val="002060"/>
                </a:solidFill>
                <a:latin typeface="Bookman Old Style" pitchFamily="18" charset="0"/>
              </a:rPr>
              <a:t>Тронина</a:t>
            </a:r>
            <a:r>
              <a:rPr lang="ru-RU" sz="1350" dirty="0">
                <a:solidFill>
                  <a:srgbClr val="002060"/>
                </a:solidFill>
                <a:latin typeface="Bookman Old Style" pitchFamily="18" charset="0"/>
              </a:rPr>
              <a:t> ; Всероссийский селекционно-технологический институт садоводства и </a:t>
            </a:r>
            <a:r>
              <a:rPr lang="ru-RU" sz="1350" dirty="0" err="1">
                <a:solidFill>
                  <a:srgbClr val="002060"/>
                </a:solidFill>
                <a:latin typeface="Bookman Old Style" pitchFamily="18" charset="0"/>
              </a:rPr>
              <a:t>питомниководства</a:t>
            </a:r>
            <a:r>
              <a:rPr lang="ru-RU" sz="1350" dirty="0">
                <a:solidFill>
                  <a:srgbClr val="002060"/>
                </a:solidFill>
                <a:latin typeface="Bookman Old Style" pitchFamily="18" charset="0"/>
              </a:rPr>
              <a:t>, Пермский государственный аграрно-технологический университет имени академика Д. Н. Прянишникова. - Москва : Фонд развития и поддержки садоводства, 2018. - 83 с.</a:t>
            </a:r>
            <a:endParaRPr lang="en-US" sz="1350" b="1" dirty="0" smtClean="0">
              <a:solidFill>
                <a:srgbClr val="002060"/>
              </a:solidFill>
              <a:latin typeface="Bookman Old Style" pitchFamily="18" charset="0"/>
            </a:endParaRPr>
          </a:p>
          <a:p>
            <a:pPr algn="r"/>
            <a:r>
              <a:rPr lang="ru-RU" sz="1350" b="1" dirty="0" smtClean="0">
                <a:solidFill>
                  <a:srgbClr val="002060"/>
                </a:solidFill>
                <a:latin typeface="Bookman Old Style" pitchFamily="18" charset="0"/>
              </a:rPr>
              <a:t>Издание </a:t>
            </a:r>
            <a:r>
              <a:rPr lang="ru-RU" sz="1350" b="1" dirty="0">
                <a:solidFill>
                  <a:srgbClr val="002060"/>
                </a:solidFill>
                <a:latin typeface="Bookman Old Style" pitchFamily="18" charset="0"/>
              </a:rPr>
              <a:t>находится в</a:t>
            </a:r>
            <a:r>
              <a:rPr lang="ru-RU" sz="1350" b="1" dirty="0" smtClean="0">
                <a:solidFill>
                  <a:srgbClr val="002060"/>
                </a:solidFill>
                <a:latin typeface="Bookman Old Style" pitchFamily="18" charset="0"/>
              </a:rPr>
              <a:t>: </a:t>
            </a:r>
          </a:p>
          <a:p>
            <a:pPr algn="r"/>
            <a:r>
              <a:rPr lang="ru-RU" sz="1350" b="1" dirty="0" err="1" smtClean="0">
                <a:solidFill>
                  <a:srgbClr val="002060"/>
                </a:solidFill>
                <a:latin typeface="Bookman Old Style" pitchFamily="18" charset="0"/>
              </a:rPr>
              <a:t>чзлг</a:t>
            </a:r>
            <a:r>
              <a:rPr lang="ru-RU" sz="1350" b="1" dirty="0" smtClean="0">
                <a:solidFill>
                  <a:srgbClr val="002060"/>
                </a:solidFill>
                <a:latin typeface="Bookman Old Style" pitchFamily="18" charset="0"/>
              </a:rPr>
              <a:t> </a:t>
            </a:r>
            <a:r>
              <a:rPr lang="ru-RU" sz="1350" b="1" dirty="0">
                <a:solidFill>
                  <a:srgbClr val="002060"/>
                </a:solidFill>
                <a:latin typeface="Bookman Old Style" pitchFamily="18" charset="0"/>
              </a:rPr>
              <a:t>(1</a:t>
            </a:r>
            <a:r>
              <a:rPr lang="ru-RU" sz="1350" b="1" dirty="0" smtClean="0">
                <a:solidFill>
                  <a:srgbClr val="002060"/>
                </a:solidFill>
                <a:latin typeface="Bookman Old Style" pitchFamily="18" charset="0"/>
              </a:rPr>
              <a:t>), </a:t>
            </a:r>
            <a:r>
              <a:rPr lang="ru-RU" sz="1350" b="1" dirty="0" err="1" smtClean="0">
                <a:solidFill>
                  <a:srgbClr val="002060"/>
                </a:solidFill>
                <a:latin typeface="Bookman Old Style" pitchFamily="18" charset="0"/>
              </a:rPr>
              <a:t>кх</a:t>
            </a:r>
            <a:r>
              <a:rPr lang="ru-RU" sz="1350" b="1" dirty="0" smtClean="0">
                <a:solidFill>
                  <a:srgbClr val="002060"/>
                </a:solidFill>
                <a:latin typeface="Bookman Old Style" pitchFamily="18" charset="0"/>
              </a:rPr>
              <a:t> (1), </a:t>
            </a:r>
            <a:r>
              <a:rPr lang="ru-RU" sz="1350" b="1" dirty="0" err="1" smtClean="0">
                <a:solidFill>
                  <a:srgbClr val="002060"/>
                </a:solidFill>
                <a:latin typeface="Bookman Old Style" pitchFamily="18" charset="0"/>
              </a:rPr>
              <a:t>учаб</a:t>
            </a:r>
            <a:r>
              <a:rPr lang="ru-RU" sz="1350" b="1" dirty="0" smtClean="0">
                <a:solidFill>
                  <a:srgbClr val="002060"/>
                </a:solidFill>
                <a:latin typeface="Bookman Old Style" pitchFamily="18" charset="0"/>
              </a:rPr>
              <a:t> (3)</a:t>
            </a:r>
            <a:endParaRPr lang="ru-RU" sz="1350" b="1" dirty="0">
              <a:solidFill>
                <a:srgbClr val="002060"/>
              </a:solidFill>
              <a:latin typeface="Bookman Old Style" pitchFamily="18" charset="0"/>
            </a:endParaRPr>
          </a:p>
        </p:txBody>
      </p:sp>
      <p:pic>
        <p:nvPicPr>
          <p:cNvPr id="2050" name="Picture 2" descr="C:\Users\Adult\Desktop\ВИРТУАЛЬНЫЕ ВЫСТАВКИ\2019\ксу34\Бизнес-инкубатор.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5825"/>
            <a:ext cx="4211961" cy="6453536"/>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062103"/>
          </a:xfrm>
          <a:prstGeom prst="rect">
            <a:avLst/>
          </a:prstGeom>
          <a:noFill/>
        </p:spPr>
        <p:txBody>
          <a:bodyPr wrap="square" rtlCol="0">
            <a:spAutoFit/>
          </a:bodyPr>
          <a:lstStyle/>
          <a:p>
            <a:r>
              <a:rPr lang="ru-RU" sz="1600" b="1" dirty="0">
                <a:solidFill>
                  <a:srgbClr val="002060"/>
                </a:solidFill>
                <a:latin typeface="Bookman Old Style" pitchFamily="18" charset="0"/>
              </a:rPr>
              <a:t>632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С 741</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Справочник </a:t>
            </a:r>
            <a:r>
              <a:rPr lang="ru-RU" sz="1600" b="1" dirty="0">
                <a:solidFill>
                  <a:srgbClr val="002060"/>
                </a:solidFill>
                <a:latin typeface="Bookman Old Style" pitchFamily="18" charset="0"/>
              </a:rPr>
              <a:t>пестицидов и</a:t>
            </a:r>
            <a:r>
              <a:rPr lang="ru-RU" sz="1600" dirty="0">
                <a:solidFill>
                  <a:srgbClr val="002060"/>
                </a:solidFill>
                <a:latin typeface="Bookman Old Style" pitchFamily="18" charset="0"/>
              </a:rPr>
              <a:t> </a:t>
            </a:r>
            <a:r>
              <a:rPr lang="ru-RU" sz="1600" b="1" dirty="0" err="1">
                <a:solidFill>
                  <a:srgbClr val="002060"/>
                </a:solidFill>
                <a:latin typeface="Bookman Old Style" pitchFamily="18" charset="0"/>
              </a:rPr>
              <a:t>агрохимикатов</a:t>
            </a:r>
            <a:r>
              <a:rPr lang="ru-RU" sz="1600" b="1" dirty="0">
                <a:solidFill>
                  <a:srgbClr val="002060"/>
                </a:solidFill>
                <a:latin typeface="Bookman Old Style" pitchFamily="18" charset="0"/>
              </a:rPr>
              <a:t>, разрешенных к применению на территории Российской Федерации. 2019 </a:t>
            </a:r>
            <a:r>
              <a:rPr lang="ru-RU" sz="1600" dirty="0">
                <a:solidFill>
                  <a:srgbClr val="002060"/>
                </a:solidFill>
                <a:latin typeface="Bookman Old Style" pitchFamily="18" charset="0"/>
              </a:rPr>
              <a:t>: ежегодник. </a:t>
            </a:r>
            <a:r>
              <a:rPr lang="ru-RU" sz="1600" b="1" dirty="0">
                <a:solidFill>
                  <a:srgbClr val="002060"/>
                </a:solidFill>
                <a:latin typeface="Bookman Old Style" pitchFamily="18" charset="0"/>
              </a:rPr>
              <a:t>Выпуск 23. </a:t>
            </a:r>
            <a:r>
              <a:rPr lang="ru-RU" sz="1600" dirty="0">
                <a:solidFill>
                  <a:srgbClr val="002060"/>
                </a:solidFill>
                <a:latin typeface="Bookman Old Style" pitchFamily="18" charset="0"/>
              </a:rPr>
              <a:t>- Москва : </a:t>
            </a:r>
            <a:r>
              <a:rPr lang="ru-RU" sz="1600" dirty="0" err="1">
                <a:solidFill>
                  <a:srgbClr val="002060"/>
                </a:solidFill>
                <a:latin typeface="Bookman Old Style" pitchFamily="18" charset="0"/>
              </a:rPr>
              <a:t>Листерра</a:t>
            </a:r>
            <a:r>
              <a:rPr lang="ru-RU" sz="1600" dirty="0">
                <a:solidFill>
                  <a:srgbClr val="002060"/>
                </a:solidFill>
                <a:latin typeface="Bookman Old Style" pitchFamily="18" charset="0"/>
              </a:rPr>
              <a:t>, 2019. - 872 с.</a:t>
            </a:r>
            <a:endParaRPr lang="en-US"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a:t>
            </a: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 </a:t>
            </a:r>
            <a:r>
              <a:rPr lang="ru-RU" sz="1600" b="1" dirty="0" err="1" smtClean="0">
                <a:solidFill>
                  <a:srgbClr val="002060"/>
                </a:solidFill>
                <a:latin typeface="Bookman Old Style" pitchFamily="18" charset="0"/>
              </a:rPr>
              <a:t>учаб</a:t>
            </a:r>
            <a:r>
              <a:rPr lang="ru-RU" sz="1600" b="1" dirty="0" smtClean="0">
                <a:solidFill>
                  <a:srgbClr val="002060"/>
                </a:solidFill>
                <a:latin typeface="Bookman Old Style" pitchFamily="18" charset="0"/>
              </a:rPr>
              <a:t> (2)</a:t>
            </a:r>
            <a:endParaRPr lang="ru-RU" sz="1600" b="1" dirty="0">
              <a:solidFill>
                <a:srgbClr val="002060"/>
              </a:solidFill>
              <a:latin typeface="Bookman Old Style" pitchFamily="18" charset="0"/>
            </a:endParaRPr>
          </a:p>
        </p:txBody>
      </p:sp>
      <p:pic>
        <p:nvPicPr>
          <p:cNvPr id="12290" name="Picture 2" descr="C:\Users\Adult\Desktop\ВИРТУАЛЬНЫЕ ВЫСТАВКИ\2019\ксу36\20190912_160058.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805" y="204428"/>
            <a:ext cx="4225765" cy="6464932"/>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755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15888" y="0"/>
            <a:ext cx="9128111" cy="6858000"/>
            <a:chOff x="15888" y="0"/>
            <a:chExt cx="9128111" cy="685800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31913" y="548680"/>
              <a:ext cx="5204183" cy="954107"/>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800" b="1" dirty="0" smtClean="0">
                  <a:solidFill>
                    <a:srgbClr val="C00000"/>
                  </a:solidFill>
                  <a:latin typeface="Bookman Old Style" pitchFamily="18" charset="0"/>
                </a:rPr>
                <a:t>Издания распределены по разделам знаний:</a:t>
              </a:r>
              <a:endParaRPr lang="ru-RU" sz="2800" b="1" dirty="0">
                <a:solidFill>
                  <a:srgbClr val="C00000"/>
                </a:solidFill>
                <a:latin typeface="Bookman Old Style" pitchFamily="18" charset="0"/>
              </a:endParaRPr>
            </a:p>
          </p:txBody>
        </p:sp>
      </p:grpSp>
      <p:sp>
        <p:nvSpPr>
          <p:cNvPr id="2" name="Прямоугольник 1"/>
          <p:cNvSpPr/>
          <p:nvPr/>
        </p:nvSpPr>
        <p:spPr>
          <a:xfrm>
            <a:off x="467544" y="1723449"/>
            <a:ext cx="5544616" cy="4585871"/>
          </a:xfrm>
          <a:prstGeom prst="rect">
            <a:avLst/>
          </a:prstGeom>
        </p:spPr>
        <p:txBody>
          <a:bodyPr wrap="square">
            <a:spAutoFit/>
          </a:bodyPr>
          <a:lstStyle/>
          <a:p>
            <a:pPr marL="342900" indent="-342900">
              <a:buFont typeface="+mj-lt"/>
              <a:buAutoNum type="arabicPeriod"/>
            </a:pPr>
            <a:r>
              <a:rPr lang="ru-RU" sz="2000" b="1" dirty="0" smtClean="0">
                <a:solidFill>
                  <a:srgbClr val="C00000"/>
                </a:solidFill>
                <a:latin typeface="Bookman Old Style" pitchFamily="18" charset="0"/>
                <a:hlinkClick r:id="rId3" action="ppaction://hlinksldjump"/>
              </a:rPr>
              <a:t> </a:t>
            </a:r>
            <a:r>
              <a:rPr lang="ru-RU" sz="1600" b="1" dirty="0" smtClean="0">
                <a:solidFill>
                  <a:srgbClr val="002060"/>
                </a:solidFill>
                <a:latin typeface="Bookman Old Style" pitchFamily="18" charset="0"/>
                <a:hlinkClick r:id="rId3" action="ppaction://hlinksldjump"/>
              </a:rPr>
              <a:t>Естественные науки.</a:t>
            </a:r>
            <a:endParaRPr lang="ru-RU" sz="1600" b="1" dirty="0" smtClean="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rPr>
              <a:t> </a:t>
            </a:r>
            <a:r>
              <a:rPr lang="ru-RU" sz="1600" b="1" dirty="0" smtClean="0">
                <a:solidFill>
                  <a:srgbClr val="002060"/>
                </a:solidFill>
                <a:latin typeface="Bookman Old Style" pitchFamily="18" charset="0"/>
                <a:hlinkClick r:id="rId4" action="ppaction://hlinksldjump"/>
              </a:rPr>
              <a:t>Технические науки. Строительство. Архитектура.   Градостроительство. Информационные технологии.</a:t>
            </a:r>
            <a:endParaRPr lang="ru-RU" sz="1600" b="1" dirty="0" smtClean="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hlinkClick r:id="rId5" action="ppaction://hlinksldjump"/>
              </a:rPr>
              <a:t> </a:t>
            </a:r>
            <a:r>
              <a:rPr lang="ru-RU" sz="1600" b="1" dirty="0" smtClean="0">
                <a:solidFill>
                  <a:srgbClr val="002060"/>
                </a:solidFill>
                <a:latin typeface="Bookman Old Style" pitchFamily="18" charset="0"/>
                <a:hlinkClick r:id="rId5" action="ppaction://hlinksldjump"/>
              </a:rPr>
              <a:t>Лесное </a:t>
            </a:r>
            <a:r>
              <a:rPr lang="ru-RU" sz="1600" b="1" dirty="0">
                <a:solidFill>
                  <a:srgbClr val="002060"/>
                </a:solidFill>
                <a:latin typeface="Bookman Old Style" pitchFamily="18" charset="0"/>
                <a:hlinkClick r:id="rId5" action="ppaction://hlinksldjump"/>
              </a:rPr>
              <a:t>хозяйство. Сельское хозяйство. </a:t>
            </a:r>
            <a:r>
              <a:rPr lang="ru-RU" sz="1600" b="1" dirty="0" smtClean="0">
                <a:solidFill>
                  <a:srgbClr val="002060"/>
                </a:solidFill>
                <a:latin typeface="Bookman Old Style" pitchFamily="18" charset="0"/>
                <a:hlinkClick r:id="rId5" action="ppaction://hlinksldjump"/>
              </a:rPr>
              <a:t>Ветеринария.</a:t>
            </a:r>
            <a:endParaRPr lang="ru-RU" sz="1600" b="1" dirty="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rPr>
              <a:t> </a:t>
            </a:r>
            <a:r>
              <a:rPr lang="ru-RU" sz="1600" b="1" dirty="0" smtClean="0">
                <a:solidFill>
                  <a:srgbClr val="002060"/>
                </a:solidFill>
                <a:latin typeface="Bookman Old Style" pitchFamily="18" charset="0"/>
              </a:rPr>
              <a:t>Медицина (0).</a:t>
            </a:r>
            <a:endParaRPr lang="ru-RU" sz="1600" b="1" dirty="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rPr>
              <a:t> </a:t>
            </a:r>
            <a:r>
              <a:rPr lang="ru-RU" sz="1600" b="1" dirty="0" smtClean="0">
                <a:solidFill>
                  <a:srgbClr val="002060"/>
                </a:solidFill>
                <a:latin typeface="Bookman Old Style" pitchFamily="18" charset="0"/>
                <a:hlinkClick r:id="rId6" action="ppaction://hlinksldjump"/>
              </a:rPr>
              <a:t>Экономика</a:t>
            </a:r>
            <a:r>
              <a:rPr lang="ru-RU" sz="1600" b="1" dirty="0">
                <a:solidFill>
                  <a:srgbClr val="002060"/>
                </a:solidFill>
                <a:latin typeface="Bookman Old Style" pitchFamily="18" charset="0"/>
                <a:hlinkClick r:id="rId6" action="ppaction://hlinksldjump"/>
              </a:rPr>
              <a:t>. Бухгалтерский учет. Управление </a:t>
            </a:r>
            <a:r>
              <a:rPr lang="ru-RU" sz="1600" b="1" dirty="0" smtClean="0">
                <a:solidFill>
                  <a:srgbClr val="002060"/>
                </a:solidFill>
                <a:latin typeface="Bookman Old Style" pitchFamily="18" charset="0"/>
                <a:hlinkClick r:id="rId6" action="ppaction://hlinksldjump"/>
              </a:rPr>
              <a:t>предприятием.</a:t>
            </a:r>
            <a:endParaRPr lang="ru-RU" sz="1600" b="1" dirty="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hlinkClick r:id="rId7" action="ppaction://hlinksldjump"/>
              </a:rPr>
              <a:t> </a:t>
            </a:r>
            <a:r>
              <a:rPr lang="ru-RU" sz="1600" b="1" dirty="0" smtClean="0">
                <a:solidFill>
                  <a:srgbClr val="002060"/>
                </a:solidFill>
                <a:latin typeface="Bookman Old Style" pitchFamily="18" charset="0"/>
                <a:hlinkClick r:id="rId7" action="ppaction://hlinksldjump"/>
              </a:rPr>
              <a:t>Общественные </a:t>
            </a:r>
            <a:r>
              <a:rPr lang="ru-RU" sz="1600" b="1" dirty="0">
                <a:solidFill>
                  <a:srgbClr val="002060"/>
                </a:solidFill>
                <a:latin typeface="Bookman Old Style" pitchFamily="18" charset="0"/>
                <a:hlinkClick r:id="rId7" action="ppaction://hlinksldjump"/>
              </a:rPr>
              <a:t>и гуманитарные </a:t>
            </a:r>
            <a:r>
              <a:rPr lang="ru-RU" sz="1600" b="1" dirty="0" smtClean="0">
                <a:solidFill>
                  <a:srgbClr val="002060"/>
                </a:solidFill>
                <a:latin typeface="Bookman Old Style" pitchFamily="18" charset="0"/>
                <a:hlinkClick r:id="rId7" action="ppaction://hlinksldjump"/>
              </a:rPr>
              <a:t>науки.</a:t>
            </a:r>
            <a:endParaRPr lang="ru-RU" sz="1600" b="1" dirty="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rPr>
              <a:t> </a:t>
            </a:r>
            <a:r>
              <a:rPr lang="ru-RU" sz="1600" b="1" dirty="0" smtClean="0">
                <a:solidFill>
                  <a:srgbClr val="002060"/>
                </a:solidFill>
                <a:latin typeface="Bookman Old Style" pitchFamily="18" charset="0"/>
                <a:hlinkClick r:id="rId8" action="ppaction://hlinksldjump"/>
              </a:rPr>
              <a:t>Культура</a:t>
            </a:r>
            <a:r>
              <a:rPr lang="ru-RU" sz="1600" b="1" dirty="0">
                <a:solidFill>
                  <a:srgbClr val="002060"/>
                </a:solidFill>
                <a:latin typeface="Bookman Old Style" pitchFamily="18" charset="0"/>
                <a:hlinkClick r:id="rId8" action="ppaction://hlinksldjump"/>
              </a:rPr>
              <a:t>. Науки. Образование. Печать. СМИ. </a:t>
            </a:r>
            <a:r>
              <a:rPr lang="ru-RU" sz="1600" b="1" dirty="0" smtClean="0">
                <a:solidFill>
                  <a:srgbClr val="002060"/>
                </a:solidFill>
                <a:latin typeface="Bookman Old Style" pitchFamily="18" charset="0"/>
                <a:hlinkClick r:id="rId8" action="ppaction://hlinksldjump"/>
              </a:rPr>
              <a:t>Искусство.</a:t>
            </a:r>
            <a:endParaRPr lang="ru-RU" sz="1600" b="1" dirty="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rPr>
              <a:t> </a:t>
            </a:r>
            <a:r>
              <a:rPr lang="ru-RU" sz="1600" b="1" dirty="0" smtClean="0">
                <a:solidFill>
                  <a:srgbClr val="002060"/>
                </a:solidFill>
                <a:latin typeface="Bookman Old Style" pitchFamily="18" charset="0"/>
              </a:rPr>
              <a:t>Отрасли </a:t>
            </a:r>
            <a:r>
              <a:rPr lang="ru-RU" sz="1600" b="1" dirty="0">
                <a:solidFill>
                  <a:srgbClr val="002060"/>
                </a:solidFill>
                <a:latin typeface="Bookman Old Style" pitchFamily="18" charset="0"/>
              </a:rPr>
              <a:t>промышленности. Технология переработки </a:t>
            </a:r>
            <a:r>
              <a:rPr lang="ru-RU" sz="1600" b="1" dirty="0" smtClean="0">
                <a:solidFill>
                  <a:srgbClr val="002060"/>
                </a:solidFill>
                <a:latin typeface="Bookman Old Style" pitchFamily="18" charset="0"/>
              </a:rPr>
              <a:t>продукции (0).</a:t>
            </a:r>
            <a:endParaRPr lang="ru-RU" sz="1600" b="1" dirty="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rPr>
              <a:t> </a:t>
            </a:r>
            <a:r>
              <a:rPr lang="ru-RU" sz="1600" b="1" dirty="0" smtClean="0">
                <a:solidFill>
                  <a:srgbClr val="002060"/>
                </a:solidFill>
                <a:latin typeface="Bookman Old Style" pitchFamily="18" charset="0"/>
              </a:rPr>
              <a:t>Языкознание</a:t>
            </a:r>
            <a:r>
              <a:rPr lang="ru-RU" sz="1600" b="1" dirty="0">
                <a:solidFill>
                  <a:srgbClr val="002060"/>
                </a:solidFill>
                <a:latin typeface="Bookman Old Style" pitchFamily="18" charset="0"/>
              </a:rPr>
              <a:t>. Литературоведение. Художественная </a:t>
            </a:r>
            <a:r>
              <a:rPr lang="ru-RU" sz="1600" b="1" dirty="0" smtClean="0">
                <a:solidFill>
                  <a:srgbClr val="002060"/>
                </a:solidFill>
                <a:latin typeface="Bookman Old Style" pitchFamily="18" charset="0"/>
              </a:rPr>
              <a:t>литература</a:t>
            </a:r>
            <a:r>
              <a:rPr lang="en-US" sz="1600" b="1" dirty="0" smtClean="0">
                <a:solidFill>
                  <a:srgbClr val="002060"/>
                </a:solidFill>
                <a:latin typeface="Bookman Old Style" pitchFamily="18" charset="0"/>
              </a:rPr>
              <a:t> (0)</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rPr>
              <a:t> </a:t>
            </a:r>
            <a:r>
              <a:rPr lang="ru-RU" sz="1600" b="1" dirty="0" smtClean="0">
                <a:solidFill>
                  <a:srgbClr val="002060"/>
                </a:solidFill>
                <a:latin typeface="Bookman Old Style" pitchFamily="18" charset="0"/>
              </a:rPr>
              <a:t>Литература </a:t>
            </a:r>
            <a:r>
              <a:rPr lang="ru-RU" sz="1600" b="1" dirty="0">
                <a:solidFill>
                  <a:srgbClr val="002060"/>
                </a:solidFill>
                <a:latin typeface="Bookman Old Style" pitchFamily="18" charset="0"/>
              </a:rPr>
              <a:t>универсального содержания. </a:t>
            </a:r>
            <a:r>
              <a:rPr lang="ru-RU" sz="1600" b="1" dirty="0" smtClean="0">
                <a:solidFill>
                  <a:srgbClr val="002060"/>
                </a:solidFill>
                <a:latin typeface="Bookman Old Style" pitchFamily="18" charset="0"/>
              </a:rPr>
              <a:t>Биографии (0).</a:t>
            </a:r>
            <a:endParaRPr lang="ru-RU" sz="1600" b="1" dirty="0">
              <a:solidFill>
                <a:srgbClr val="002060"/>
              </a:solidFill>
              <a:latin typeface="Bookman Old Style" pitchFamily="18" charset="0"/>
            </a:endParaRPr>
          </a:p>
        </p:txBody>
      </p:sp>
      <p:pic>
        <p:nvPicPr>
          <p:cNvPr id="8" name="Picture 10" descr="http://www.jumpintoabook.com/wp-content/uploads/2013/01/book-pile.png"/>
          <p:cNvPicPr>
            <a:picLocks noChangeAspect="1" noChangeArrowheads="1"/>
          </p:cNvPicPr>
          <p:nvPr/>
        </p:nvPicPr>
        <p:blipFill rotWithShape="1">
          <a:blip r:embed="rId9">
            <a:extLst>
              <a:ext uri="{28A0092B-C50C-407E-A947-70E740481C1C}">
                <a14:useLocalDpi xmlns:a14="http://schemas.microsoft.com/office/drawing/2010/main" val="0"/>
              </a:ext>
            </a:extLst>
          </a:blip>
          <a:srcRect l="18066" r="13157"/>
          <a:stretch/>
        </p:blipFill>
        <p:spPr bwMode="auto">
          <a:xfrm flipH="1">
            <a:off x="5618382" y="188640"/>
            <a:ext cx="3418114" cy="6480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164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400657"/>
          </a:xfrm>
          <a:prstGeom prst="rect">
            <a:avLst/>
          </a:prstGeom>
          <a:noFill/>
        </p:spPr>
        <p:txBody>
          <a:bodyPr wrap="square" rtlCol="0">
            <a:spAutoFit/>
          </a:bodyPr>
          <a:lstStyle/>
          <a:p>
            <a:r>
              <a:rPr lang="ru-RU" sz="1250" b="1" dirty="0">
                <a:solidFill>
                  <a:srgbClr val="002060"/>
                </a:solidFill>
                <a:latin typeface="Bookman Old Style" pitchFamily="18" charset="0"/>
              </a:rPr>
              <a:t>633</a:t>
            </a:r>
            <a:br>
              <a:rPr lang="ru-RU" sz="1250" b="1" dirty="0">
                <a:solidFill>
                  <a:srgbClr val="002060"/>
                </a:solidFill>
                <a:latin typeface="Bookman Old Style" pitchFamily="18" charset="0"/>
              </a:rPr>
            </a:br>
            <a:r>
              <a:rPr lang="ru-RU" sz="1250" b="1" dirty="0">
                <a:solidFill>
                  <a:srgbClr val="002060"/>
                </a:solidFill>
                <a:latin typeface="Bookman Old Style" pitchFamily="18" charset="0"/>
              </a:rPr>
              <a:t>В 370</a:t>
            </a:r>
            <a:br>
              <a:rPr lang="ru-RU" sz="1250" b="1" dirty="0">
                <a:solidFill>
                  <a:srgbClr val="002060"/>
                </a:solidFill>
                <a:latin typeface="Bookman Old Style" pitchFamily="18" charset="0"/>
              </a:rPr>
            </a:br>
            <a:r>
              <a:rPr lang="ru-RU" sz="1250" b="1" dirty="0" smtClean="0">
                <a:solidFill>
                  <a:srgbClr val="002060"/>
                </a:solidFill>
                <a:latin typeface="Bookman Old Style" pitchFamily="18" charset="0"/>
              </a:rPr>
              <a:t>       Вершинина</a:t>
            </a:r>
            <a:r>
              <a:rPr lang="ru-RU" sz="1250" b="1" dirty="0">
                <a:solidFill>
                  <a:srgbClr val="002060"/>
                </a:solidFill>
                <a:latin typeface="Bookman Old Style" pitchFamily="18" charset="0"/>
              </a:rPr>
              <a:t>, Т. С.</a:t>
            </a:r>
            <a:r>
              <a:rPr lang="ru-RU" sz="1250" dirty="0">
                <a:solidFill>
                  <a:srgbClr val="002060"/>
                </a:solidFill>
                <a:latin typeface="Bookman Old Style" pitchFamily="18" charset="0"/>
              </a:rPr>
              <a:t> </a:t>
            </a:r>
            <a:r>
              <a:rPr lang="ru-RU" sz="1250" b="1" dirty="0">
                <a:solidFill>
                  <a:srgbClr val="002060"/>
                </a:solidFill>
                <a:latin typeface="Bookman Old Style" pitchFamily="18" charset="0"/>
              </a:rPr>
              <a:t>Урожайность и качество зерна озимых зерновых культур в зависимости от срока посева в лесной зоне Среднего Предуралья </a:t>
            </a:r>
            <a:r>
              <a:rPr lang="ru-RU" sz="1250" dirty="0">
                <a:solidFill>
                  <a:srgbClr val="002060"/>
                </a:solidFill>
                <a:latin typeface="Bookman Old Style" pitchFamily="18" charset="0"/>
              </a:rPr>
              <a:t>: </a:t>
            </a:r>
            <a:r>
              <a:rPr lang="ru-RU" sz="1250" b="1" dirty="0">
                <a:solidFill>
                  <a:srgbClr val="002060"/>
                </a:solidFill>
                <a:latin typeface="Bookman Old Style" pitchFamily="18" charset="0"/>
              </a:rPr>
              <a:t>специальность 06.01.01 "Общее земледелие" </a:t>
            </a:r>
            <a:r>
              <a:rPr lang="ru-RU" sz="1250" dirty="0">
                <a:solidFill>
                  <a:srgbClr val="002060"/>
                </a:solidFill>
                <a:latin typeface="Bookman Old Style" pitchFamily="18" charset="0"/>
              </a:rPr>
              <a:t>: диссертация на соискание ученой степени кандидата сельскохозяйственных наук / Вершинина Татьяна Сергеевна ; Пермский государственный аграрно-технологический университет имени академика Д. Н. Прянишникова. - Пермь, 2019. - 201 с.</a:t>
            </a:r>
            <a:endParaRPr lang="en-US" sz="1250" b="1" dirty="0" smtClean="0">
              <a:solidFill>
                <a:srgbClr val="002060"/>
              </a:solidFill>
              <a:latin typeface="Bookman Old Style" pitchFamily="18" charset="0"/>
            </a:endParaRPr>
          </a:p>
          <a:p>
            <a:pPr algn="r"/>
            <a:r>
              <a:rPr lang="ru-RU" sz="1250" b="1" dirty="0" smtClean="0">
                <a:solidFill>
                  <a:srgbClr val="002060"/>
                </a:solidFill>
                <a:latin typeface="Bookman Old Style" pitchFamily="18" charset="0"/>
              </a:rPr>
              <a:t>Издание </a:t>
            </a:r>
            <a:r>
              <a:rPr lang="ru-RU" sz="1250" b="1" dirty="0">
                <a:solidFill>
                  <a:srgbClr val="002060"/>
                </a:solidFill>
                <a:latin typeface="Bookman Old Style" pitchFamily="18" charset="0"/>
              </a:rPr>
              <a:t>находится в</a:t>
            </a:r>
            <a:r>
              <a:rPr lang="ru-RU" sz="1250" b="1" dirty="0" smtClean="0">
                <a:solidFill>
                  <a:srgbClr val="002060"/>
                </a:solidFill>
                <a:latin typeface="Bookman Old Style" pitchFamily="18" charset="0"/>
              </a:rPr>
              <a:t>: п </a:t>
            </a:r>
            <a:r>
              <a:rPr lang="ru-RU" sz="1250" b="1" dirty="0">
                <a:solidFill>
                  <a:srgbClr val="002060"/>
                </a:solidFill>
                <a:latin typeface="Bookman Old Style" pitchFamily="18" charset="0"/>
              </a:rPr>
              <a:t>(1</a:t>
            </a:r>
            <a:r>
              <a:rPr lang="ru-RU" sz="1250" b="1" dirty="0" smtClean="0">
                <a:solidFill>
                  <a:srgbClr val="002060"/>
                </a:solidFill>
                <a:latin typeface="Bookman Old Style" pitchFamily="18" charset="0"/>
              </a:rPr>
              <a:t>)</a:t>
            </a:r>
            <a:endParaRPr lang="ru-RU" sz="1250" b="1" dirty="0">
              <a:solidFill>
                <a:srgbClr val="002060"/>
              </a:solidFill>
              <a:latin typeface="Bookman Old Style" pitchFamily="18" charset="0"/>
            </a:endParaRPr>
          </a:p>
        </p:txBody>
      </p:sp>
      <p:pic>
        <p:nvPicPr>
          <p:cNvPr id="8194" name="Picture 2" descr="C:\Users\Adult\Desktop\ВИРТУАЛЬНЫЕ ВЫСТАВКИ\2019\ксу34\20190912_1605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2" y="215825"/>
            <a:ext cx="4221302" cy="645353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660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99992" y="3171051"/>
            <a:ext cx="4536504" cy="276999"/>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a:t>
            </a:r>
            <a:endParaRPr lang="ru-RU" sz="1200" dirty="0">
              <a:solidFill>
                <a:srgbClr val="002060"/>
              </a:solidFill>
              <a:latin typeface="Bookman Old Style" pitchFamily="18" charset="0"/>
            </a:endParaRP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400657"/>
          </a:xfrm>
          <a:prstGeom prst="rect">
            <a:avLst/>
          </a:prstGeom>
          <a:noFill/>
        </p:spPr>
        <p:txBody>
          <a:bodyPr wrap="square" rtlCol="0">
            <a:spAutoFit/>
          </a:bodyPr>
          <a:lstStyle/>
          <a:p>
            <a:r>
              <a:rPr lang="ru-RU" sz="1250" b="1" dirty="0">
                <a:solidFill>
                  <a:srgbClr val="002060"/>
                </a:solidFill>
                <a:latin typeface="Bookman Old Style" pitchFamily="18" charset="0"/>
              </a:rPr>
              <a:t>633</a:t>
            </a:r>
            <a:br>
              <a:rPr lang="ru-RU" sz="1250" b="1" dirty="0">
                <a:solidFill>
                  <a:srgbClr val="002060"/>
                </a:solidFill>
                <a:latin typeface="Bookman Old Style" pitchFamily="18" charset="0"/>
              </a:rPr>
            </a:br>
            <a:r>
              <a:rPr lang="ru-RU" sz="1250" b="1" dirty="0">
                <a:solidFill>
                  <a:srgbClr val="002060"/>
                </a:solidFill>
                <a:latin typeface="Bookman Old Style" pitchFamily="18" charset="0"/>
              </a:rPr>
              <a:t>В 370</a:t>
            </a:r>
            <a:br>
              <a:rPr lang="ru-RU" sz="1250" b="1" dirty="0">
                <a:solidFill>
                  <a:srgbClr val="002060"/>
                </a:solidFill>
                <a:latin typeface="Bookman Old Style" pitchFamily="18" charset="0"/>
              </a:rPr>
            </a:br>
            <a:r>
              <a:rPr lang="ru-RU" sz="1250" b="1" dirty="0" smtClean="0">
                <a:solidFill>
                  <a:srgbClr val="002060"/>
                </a:solidFill>
                <a:latin typeface="Bookman Old Style" pitchFamily="18" charset="0"/>
              </a:rPr>
              <a:t>        Вершинина</a:t>
            </a:r>
            <a:r>
              <a:rPr lang="ru-RU" sz="1250" b="1" dirty="0">
                <a:solidFill>
                  <a:srgbClr val="002060"/>
                </a:solidFill>
                <a:latin typeface="Bookman Old Style" pitchFamily="18" charset="0"/>
              </a:rPr>
              <a:t>, Т. С.</a:t>
            </a:r>
            <a:r>
              <a:rPr lang="ru-RU" sz="1250" dirty="0">
                <a:solidFill>
                  <a:srgbClr val="002060"/>
                </a:solidFill>
                <a:latin typeface="Bookman Old Style" pitchFamily="18" charset="0"/>
              </a:rPr>
              <a:t> </a:t>
            </a:r>
            <a:r>
              <a:rPr lang="ru-RU" sz="1250" b="1" dirty="0">
                <a:solidFill>
                  <a:srgbClr val="002060"/>
                </a:solidFill>
                <a:latin typeface="Bookman Old Style" pitchFamily="18" charset="0"/>
              </a:rPr>
              <a:t>Урожайность и качество зерна озимых зерновых культур в зависимости от срока посева в лесной зоне Среднего Предуралья : специальность 06.01.01 "Общее земледелие" </a:t>
            </a:r>
            <a:r>
              <a:rPr lang="ru-RU" sz="1250" dirty="0">
                <a:solidFill>
                  <a:srgbClr val="002060"/>
                </a:solidFill>
                <a:latin typeface="Bookman Old Style" pitchFamily="18" charset="0"/>
              </a:rPr>
              <a:t>: автореферат диссертации на соискание ученой степени кандидата сельскохозяйственных наук / Вершинина Татьяна Сергеевна ; Пермский государственный аграрно-технологический университет имени академика Д. Н. Прянишникова. - Уфа, 2019. - 18 с.</a:t>
            </a:r>
            <a:endParaRPr lang="en-US" sz="1250" b="1" dirty="0" smtClean="0">
              <a:solidFill>
                <a:srgbClr val="002060"/>
              </a:solidFill>
              <a:latin typeface="Bookman Old Style" pitchFamily="18" charset="0"/>
            </a:endParaRPr>
          </a:p>
          <a:p>
            <a:pPr algn="r"/>
            <a:r>
              <a:rPr lang="ru-RU" sz="1250" b="1" dirty="0" smtClean="0">
                <a:solidFill>
                  <a:srgbClr val="002060"/>
                </a:solidFill>
                <a:latin typeface="Bookman Old Style" pitchFamily="18" charset="0"/>
              </a:rPr>
              <a:t>Издание </a:t>
            </a:r>
            <a:r>
              <a:rPr lang="ru-RU" sz="1250" b="1" dirty="0">
                <a:solidFill>
                  <a:srgbClr val="002060"/>
                </a:solidFill>
                <a:latin typeface="Bookman Old Style" pitchFamily="18" charset="0"/>
              </a:rPr>
              <a:t>находится в</a:t>
            </a:r>
            <a:r>
              <a:rPr lang="ru-RU" sz="1250" b="1" dirty="0" smtClean="0">
                <a:solidFill>
                  <a:srgbClr val="002060"/>
                </a:solidFill>
                <a:latin typeface="Bookman Old Style" pitchFamily="18" charset="0"/>
              </a:rPr>
              <a:t>: п </a:t>
            </a:r>
            <a:r>
              <a:rPr lang="ru-RU" sz="1250" b="1" dirty="0">
                <a:solidFill>
                  <a:srgbClr val="002060"/>
                </a:solidFill>
                <a:latin typeface="Bookman Old Style" pitchFamily="18" charset="0"/>
              </a:rPr>
              <a:t>(1</a:t>
            </a:r>
            <a:r>
              <a:rPr lang="ru-RU" sz="1250" b="1" dirty="0" smtClean="0">
                <a:solidFill>
                  <a:srgbClr val="002060"/>
                </a:solidFill>
                <a:latin typeface="Bookman Old Style" pitchFamily="18" charset="0"/>
              </a:rPr>
              <a:t>)</a:t>
            </a:r>
            <a:endParaRPr lang="ru-RU" sz="1250" b="1" dirty="0">
              <a:solidFill>
                <a:srgbClr val="002060"/>
              </a:solidFill>
              <a:latin typeface="Bookman Old Style" pitchFamily="18" charset="0"/>
            </a:endParaRPr>
          </a:p>
        </p:txBody>
      </p:sp>
      <p:pic>
        <p:nvPicPr>
          <p:cNvPr id="11266" name="Picture 2" descr="C:\Users\Adult\Desktop\ВИРТУАЛЬНЫЕ ВЫСТАВКИ\2019\ксу34\20190912_1605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8" y="215825"/>
            <a:ext cx="4231758" cy="6442376"/>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7005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5540" name="Picture 4" descr="http://www.histoire-image.org/photo/zoom/nard04_chicot_001f.jpg"/>
          <p:cNvPicPr>
            <a:picLocks noChangeAspect="1" noChangeArrowheads="1"/>
          </p:cNvPicPr>
          <p:nvPr/>
        </p:nvPicPr>
        <p:blipFill rotWithShape="1">
          <a:blip r:embed="rId3">
            <a:extLst>
              <a:ext uri="{28A0092B-C50C-407E-A947-70E740481C1C}">
                <a14:useLocalDpi xmlns:a14="http://schemas.microsoft.com/office/drawing/2010/main" val="0"/>
              </a:ext>
            </a:extLst>
          </a:blip>
          <a:srcRect r="10781"/>
          <a:stretch/>
        </p:blipFill>
        <p:spPr bwMode="auto">
          <a:xfrm>
            <a:off x="0" y="-23471"/>
            <a:ext cx="9143999" cy="68814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 y="332656"/>
            <a:ext cx="9144000" cy="576064"/>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5887" y="332656"/>
            <a:ext cx="9128111" cy="499239"/>
          </a:xfrm>
          <a:prstGeom prst="rect">
            <a:avLst/>
          </a:prstGeom>
          <a:noFill/>
        </p:spPr>
        <p:txBody>
          <a:bodyPr wrap="square" rtlCol="0">
            <a:spAutoFit/>
            <a:scene3d>
              <a:camera prst="perspectiveBelow"/>
              <a:lightRig rig="threePt" dir="t"/>
            </a:scene3d>
            <a:sp3d extrusionH="57150">
              <a:bevelT w="38100" h="38100" prst="angle"/>
            </a:sp3d>
          </a:bodyPr>
          <a:lstStyle/>
          <a:p>
            <a:pPr algn="ctr">
              <a:lnSpc>
                <a:spcPct val="150000"/>
              </a:lnSpc>
            </a:pPr>
            <a:r>
              <a:rPr lang="ru-RU" sz="2000" b="1" dirty="0" smtClean="0">
                <a:solidFill>
                  <a:srgbClr val="C00000"/>
                </a:solidFill>
                <a:latin typeface="Bookman Old Style" pitchFamily="18" charset="0"/>
              </a:rPr>
              <a:t>4. МЕДИЦИНА</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3115107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6568" name="Picture 8" descr="http://snob.ru/i/indoc/user_29218/dec2e9faadf28d09f235be6091a818d8.jpg"/>
          <p:cNvPicPr>
            <a:picLocks noChangeAspect="1" noChangeArrowheads="1"/>
          </p:cNvPicPr>
          <p:nvPr/>
        </p:nvPicPr>
        <p:blipFill rotWithShape="1">
          <a:blip r:embed="rId3">
            <a:extLst>
              <a:ext uri="{28A0092B-C50C-407E-A947-70E740481C1C}">
                <a14:useLocalDpi xmlns:a14="http://schemas.microsoft.com/office/drawing/2010/main" val="0"/>
              </a:ext>
            </a:extLst>
          </a:blip>
          <a:srcRect t="15662" b="2842"/>
          <a:stretch/>
        </p:blipFill>
        <p:spPr bwMode="auto">
          <a:xfrm>
            <a:off x="-17513" y="-28899"/>
            <a:ext cx="9161512" cy="68868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5888" y="188640"/>
            <a:ext cx="9091600" cy="743887"/>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2717" y="224641"/>
            <a:ext cx="9128111" cy="707886"/>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5. ЭКОНОМИКА. БУХГАЛТЕРСКИЙ УЧЁТ.</a:t>
            </a:r>
          </a:p>
          <a:p>
            <a:pPr algn="ctr"/>
            <a:r>
              <a:rPr lang="ru-RU" sz="2000" b="1" dirty="0" smtClean="0">
                <a:solidFill>
                  <a:srgbClr val="C00000"/>
                </a:solidFill>
                <a:latin typeface="Bookman Old Style" pitchFamily="18" charset="0"/>
              </a:rPr>
              <a:t>УПРАВЛЕНИЕ ПРЕДПРИЯТИЕМ</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3953446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39952" y="3212976"/>
            <a:ext cx="4896544" cy="3600986"/>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В монографии обосновывается развитие процессов конкуренции предприятий сферы услуг на основе экономико-математических моделей процессов вертикальной интеграции хозяйствующих субъектов. Подробно рассмотрено построение экономико-математической модели вертикальной интеграции предприятий и сферы услуг, которая позволяет оптимизировать стратегическое поведение интегрированной компании, направленное на получение конкурентных преимуществ с помощью активного воздействия на структуру рынка. Выявлены стимулы фирм на нижележащем олигополистическом рынке к вертикальной интеграции, а также закономерности и условия достижения интегрированной компанией стратегических преимуществ над автономными предприятиями, что позволяет строить эффективную антимонопольную политику в области интеграции компаний и </a:t>
            </a:r>
            <a:r>
              <a:rPr lang="ru-RU" sz="1200" dirty="0" err="1">
                <a:solidFill>
                  <a:srgbClr val="002060"/>
                </a:solidFill>
                <a:latin typeface="Bookman Old Style" pitchFamily="18" charset="0"/>
              </a:rPr>
              <a:t>противоконкурентного</a:t>
            </a:r>
            <a:r>
              <a:rPr lang="ru-RU" sz="1200" dirty="0">
                <a:solidFill>
                  <a:srgbClr val="002060"/>
                </a:solidFill>
                <a:latin typeface="Bookman Old Style" pitchFamily="18" charset="0"/>
              </a:rPr>
              <a:t> воздействия интеграционных процессов.</a:t>
            </a:r>
          </a:p>
        </p:txBody>
      </p:sp>
      <p:sp>
        <p:nvSpPr>
          <p:cNvPr id="4" name="Блок-схема: документ 3"/>
          <p:cNvSpPr/>
          <p:nvPr/>
        </p:nvSpPr>
        <p:spPr>
          <a:xfrm flipH="1">
            <a:off x="3995936" y="116632"/>
            <a:ext cx="5040560" cy="3168352"/>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793072"/>
          </a:xfrm>
          <a:prstGeom prst="rect">
            <a:avLst/>
          </a:prstGeom>
          <a:noFill/>
        </p:spPr>
        <p:txBody>
          <a:bodyPr wrap="square" rtlCol="0">
            <a:spAutoFit/>
          </a:bodyPr>
          <a:lstStyle/>
          <a:p>
            <a:r>
              <a:rPr lang="ru-RU" sz="1350" b="1" dirty="0">
                <a:solidFill>
                  <a:srgbClr val="002060"/>
                </a:solidFill>
                <a:latin typeface="Bookman Old Style" pitchFamily="18" charset="0"/>
              </a:rPr>
              <a:t>У9(2)</a:t>
            </a:r>
            <a:br>
              <a:rPr lang="ru-RU" sz="1350" b="1" dirty="0">
                <a:solidFill>
                  <a:srgbClr val="002060"/>
                </a:solidFill>
                <a:latin typeface="Bookman Old Style" pitchFamily="18" charset="0"/>
              </a:rPr>
            </a:br>
            <a:r>
              <a:rPr lang="ru-RU" sz="1350" b="1" dirty="0">
                <a:solidFill>
                  <a:srgbClr val="002060"/>
                </a:solidFill>
                <a:latin typeface="Bookman Old Style" pitchFamily="18" charset="0"/>
              </a:rPr>
              <a:t>С 568</a:t>
            </a:r>
            <a:br>
              <a:rPr lang="ru-RU" sz="1350" b="1" dirty="0">
                <a:solidFill>
                  <a:srgbClr val="002060"/>
                </a:solidFill>
                <a:latin typeface="Bookman Old Style" pitchFamily="18" charset="0"/>
              </a:rPr>
            </a:br>
            <a:r>
              <a:rPr lang="ru-RU" sz="1350" b="1" dirty="0" smtClean="0">
                <a:solidFill>
                  <a:srgbClr val="002060"/>
                </a:solidFill>
                <a:latin typeface="Bookman Old Style" pitchFamily="18" charset="0"/>
              </a:rPr>
              <a:t>       Современные </a:t>
            </a:r>
            <a:r>
              <a:rPr lang="ru-RU" sz="1350" b="1" dirty="0">
                <a:solidFill>
                  <a:srgbClr val="002060"/>
                </a:solidFill>
                <a:latin typeface="Bookman Old Style" pitchFamily="18" charset="0"/>
              </a:rPr>
              <a:t>модели процессов</a:t>
            </a:r>
            <a:r>
              <a:rPr lang="ru-RU" sz="1350" dirty="0">
                <a:solidFill>
                  <a:srgbClr val="002060"/>
                </a:solidFill>
                <a:latin typeface="Bookman Old Style" pitchFamily="18" charset="0"/>
              </a:rPr>
              <a:t> </a:t>
            </a:r>
            <a:r>
              <a:rPr lang="ru-RU" sz="1350" b="1" dirty="0">
                <a:solidFill>
                  <a:srgbClr val="002060"/>
                </a:solidFill>
                <a:latin typeface="Bookman Old Style" pitchFamily="18" charset="0"/>
              </a:rPr>
              <a:t>конкуренции предприятий сферы услуг </a:t>
            </a:r>
            <a:r>
              <a:rPr lang="ru-RU" sz="1350" dirty="0">
                <a:solidFill>
                  <a:srgbClr val="002060"/>
                </a:solidFill>
                <a:latin typeface="Bookman Old Style" pitchFamily="18" charset="0"/>
              </a:rPr>
              <a:t>: монография / И. М. Куликов, А. С. Труба, В. П. Черданцев [и др.] ; Всероссийский селекционно-технологический институт садоводства и </a:t>
            </a:r>
            <a:r>
              <a:rPr lang="ru-RU" sz="1350" dirty="0" err="1">
                <a:solidFill>
                  <a:srgbClr val="002060"/>
                </a:solidFill>
                <a:latin typeface="Bookman Old Style" pitchFamily="18" charset="0"/>
              </a:rPr>
              <a:t>питомниководства</a:t>
            </a:r>
            <a:r>
              <a:rPr lang="ru-RU" sz="1350" dirty="0">
                <a:solidFill>
                  <a:srgbClr val="002060"/>
                </a:solidFill>
                <a:latin typeface="Bookman Old Style" pitchFamily="18" charset="0"/>
              </a:rPr>
              <a:t>, Пермский государственный аграрно-технологический университет имени академика Д. Н. Прянишникова. - Москва : Фонд развития и поддержки садоводства, 2018. - 91 с.</a:t>
            </a:r>
            <a:endParaRPr lang="en-US" sz="1350" b="1" dirty="0" smtClean="0">
              <a:solidFill>
                <a:srgbClr val="002060"/>
              </a:solidFill>
              <a:latin typeface="Bookman Old Style" pitchFamily="18" charset="0"/>
            </a:endParaRPr>
          </a:p>
          <a:p>
            <a:pPr algn="r"/>
            <a:r>
              <a:rPr lang="ru-RU" sz="1350" b="1" dirty="0" smtClean="0">
                <a:solidFill>
                  <a:srgbClr val="002060"/>
                </a:solidFill>
                <a:latin typeface="Bookman Old Style" pitchFamily="18" charset="0"/>
              </a:rPr>
              <a:t>Издание </a:t>
            </a:r>
            <a:r>
              <a:rPr lang="ru-RU" sz="1350" b="1" dirty="0">
                <a:solidFill>
                  <a:srgbClr val="002060"/>
                </a:solidFill>
                <a:latin typeface="Bookman Old Style" pitchFamily="18" charset="0"/>
              </a:rPr>
              <a:t>находится в</a:t>
            </a:r>
            <a:r>
              <a:rPr lang="ru-RU" sz="1350" b="1" dirty="0" smtClean="0">
                <a:solidFill>
                  <a:srgbClr val="002060"/>
                </a:solidFill>
                <a:latin typeface="Bookman Old Style" pitchFamily="18" charset="0"/>
              </a:rPr>
              <a:t>: </a:t>
            </a:r>
          </a:p>
          <a:p>
            <a:pPr algn="r"/>
            <a:r>
              <a:rPr lang="ru-RU" sz="1350" b="1" dirty="0" err="1" smtClean="0">
                <a:solidFill>
                  <a:srgbClr val="002060"/>
                </a:solidFill>
                <a:latin typeface="Bookman Old Style" pitchFamily="18" charset="0"/>
              </a:rPr>
              <a:t>чзлг</a:t>
            </a:r>
            <a:r>
              <a:rPr lang="ru-RU" sz="1350" b="1" dirty="0" smtClean="0">
                <a:solidFill>
                  <a:srgbClr val="002060"/>
                </a:solidFill>
                <a:latin typeface="Bookman Old Style" pitchFamily="18" charset="0"/>
              </a:rPr>
              <a:t> </a:t>
            </a:r>
            <a:r>
              <a:rPr lang="ru-RU" sz="1350" b="1" dirty="0">
                <a:solidFill>
                  <a:srgbClr val="002060"/>
                </a:solidFill>
                <a:latin typeface="Bookman Old Style" pitchFamily="18" charset="0"/>
              </a:rPr>
              <a:t>(1</a:t>
            </a:r>
            <a:r>
              <a:rPr lang="ru-RU" sz="1350" b="1" dirty="0" smtClean="0">
                <a:solidFill>
                  <a:srgbClr val="002060"/>
                </a:solidFill>
                <a:latin typeface="Bookman Old Style" pitchFamily="18" charset="0"/>
              </a:rPr>
              <a:t>), </a:t>
            </a:r>
            <a:r>
              <a:rPr lang="ru-RU" sz="1350" b="1" dirty="0" err="1" smtClean="0">
                <a:solidFill>
                  <a:srgbClr val="002060"/>
                </a:solidFill>
                <a:latin typeface="Bookman Old Style" pitchFamily="18" charset="0"/>
              </a:rPr>
              <a:t>кх</a:t>
            </a:r>
            <a:r>
              <a:rPr lang="ru-RU" sz="1350" b="1" dirty="0" smtClean="0">
                <a:solidFill>
                  <a:srgbClr val="002060"/>
                </a:solidFill>
                <a:latin typeface="Bookman Old Style" pitchFamily="18" charset="0"/>
              </a:rPr>
              <a:t> (1), </a:t>
            </a:r>
            <a:r>
              <a:rPr lang="ru-RU" sz="1350" b="1" dirty="0" err="1" smtClean="0">
                <a:solidFill>
                  <a:srgbClr val="002060"/>
                </a:solidFill>
                <a:latin typeface="Bookman Old Style" pitchFamily="18" charset="0"/>
              </a:rPr>
              <a:t>учаб</a:t>
            </a:r>
            <a:r>
              <a:rPr lang="ru-RU" sz="1350" b="1" dirty="0" smtClean="0">
                <a:solidFill>
                  <a:srgbClr val="002060"/>
                </a:solidFill>
                <a:latin typeface="Bookman Old Style" pitchFamily="18" charset="0"/>
              </a:rPr>
              <a:t> (3)</a:t>
            </a:r>
            <a:endParaRPr lang="ru-RU" sz="1350" b="1" dirty="0">
              <a:solidFill>
                <a:srgbClr val="002060"/>
              </a:solidFill>
              <a:latin typeface="Bookman Old Style" pitchFamily="18" charset="0"/>
            </a:endParaRPr>
          </a:p>
        </p:txBody>
      </p:sp>
      <p:pic>
        <p:nvPicPr>
          <p:cNvPr id="1026" name="Picture 2" descr="C:\Users\Adult\Desktop\ВИРТУАЛЬНЫЕ ВЫСТАВКИ\2019\ксу34\Современные модел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825"/>
            <a:ext cx="4211960" cy="6453536"/>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278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11960" y="3171051"/>
            <a:ext cx="4824536" cy="1938992"/>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В монографии проведен анализ необходимости и сущности кредита, функций и законов кредита, роли кредита в развитии экономики. Дан концентрированный обзор работ, посвященных категориям процентного и кредитного риска, анализу кредитоспособности заемщика. Анализируется равновесие на кредитном рынке с учетом влияния самостоятельного выбора заемщиками пакета кредитных услуг указанных двух типов на основе построенной модели кредитов с фиксированной и корректируемой процентной ставкой.</a:t>
            </a:r>
          </a:p>
        </p:txBody>
      </p:sp>
      <p:sp>
        <p:nvSpPr>
          <p:cNvPr id="4" name="Блок-схема: документ 3"/>
          <p:cNvSpPr/>
          <p:nvPr/>
        </p:nvSpPr>
        <p:spPr>
          <a:xfrm flipH="1">
            <a:off x="3995936" y="116632"/>
            <a:ext cx="5040560" cy="3096344"/>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793072"/>
          </a:xfrm>
          <a:prstGeom prst="rect">
            <a:avLst/>
          </a:prstGeom>
          <a:noFill/>
        </p:spPr>
        <p:txBody>
          <a:bodyPr wrap="square" rtlCol="0">
            <a:spAutoFit/>
          </a:bodyPr>
          <a:lstStyle/>
          <a:p>
            <a:r>
              <a:rPr lang="ru-RU" sz="1350" b="1" dirty="0">
                <a:solidFill>
                  <a:srgbClr val="002060"/>
                </a:solidFill>
                <a:latin typeface="Bookman Old Style" pitchFamily="18" charset="0"/>
              </a:rPr>
              <a:t>У9(2)26</a:t>
            </a:r>
            <a:br>
              <a:rPr lang="ru-RU" sz="1350" b="1" dirty="0">
                <a:solidFill>
                  <a:srgbClr val="002060"/>
                </a:solidFill>
                <a:latin typeface="Bookman Old Style" pitchFamily="18" charset="0"/>
              </a:rPr>
            </a:br>
            <a:r>
              <a:rPr lang="ru-RU" sz="1350" b="1" dirty="0">
                <a:solidFill>
                  <a:srgbClr val="002060"/>
                </a:solidFill>
                <a:latin typeface="Bookman Old Style" pitchFamily="18" charset="0"/>
              </a:rPr>
              <a:t>О-627</a:t>
            </a:r>
            <a:br>
              <a:rPr lang="ru-RU" sz="1350" b="1" dirty="0">
                <a:solidFill>
                  <a:srgbClr val="002060"/>
                </a:solidFill>
                <a:latin typeface="Bookman Old Style" pitchFamily="18" charset="0"/>
              </a:rPr>
            </a:br>
            <a:r>
              <a:rPr lang="ru-RU" sz="1350" b="1" dirty="0" smtClean="0">
                <a:solidFill>
                  <a:srgbClr val="002060"/>
                </a:solidFill>
                <a:latin typeface="Bookman Old Style" pitchFamily="18" charset="0"/>
              </a:rPr>
              <a:t>       Оптимизация </a:t>
            </a:r>
            <a:r>
              <a:rPr lang="ru-RU" sz="1350" b="1" dirty="0">
                <a:solidFill>
                  <a:srgbClr val="002060"/>
                </a:solidFill>
                <a:latin typeface="Bookman Old Style" pitchFamily="18" charset="0"/>
              </a:rPr>
              <a:t>условий кредитования</a:t>
            </a:r>
            <a:r>
              <a:rPr lang="ru-RU" sz="1350" dirty="0">
                <a:solidFill>
                  <a:srgbClr val="002060"/>
                </a:solidFill>
                <a:latin typeface="Bookman Old Style" pitchFamily="18" charset="0"/>
              </a:rPr>
              <a:t> </a:t>
            </a:r>
            <a:r>
              <a:rPr lang="ru-RU" sz="1350" b="1" dirty="0">
                <a:solidFill>
                  <a:srgbClr val="002060"/>
                </a:solidFill>
                <a:latin typeface="Bookman Old Style" pitchFamily="18" charset="0"/>
              </a:rPr>
              <a:t>предприятий сферы услуг </a:t>
            </a:r>
            <a:r>
              <a:rPr lang="ru-RU" sz="1350" dirty="0">
                <a:solidFill>
                  <a:srgbClr val="002060"/>
                </a:solidFill>
                <a:latin typeface="Bookman Old Style" pitchFamily="18" charset="0"/>
              </a:rPr>
              <a:t>: монография / И. М. Куликов, А. С. Труба, В. П. Черданцев, И. Ю. Филиппова ; Всероссийский селекционно-технологический институт садоводства и </a:t>
            </a:r>
            <a:r>
              <a:rPr lang="ru-RU" sz="1350" dirty="0" err="1">
                <a:solidFill>
                  <a:srgbClr val="002060"/>
                </a:solidFill>
                <a:latin typeface="Bookman Old Style" pitchFamily="18" charset="0"/>
              </a:rPr>
              <a:t>питомниководства</a:t>
            </a:r>
            <a:r>
              <a:rPr lang="ru-RU" sz="1350" dirty="0">
                <a:solidFill>
                  <a:srgbClr val="002060"/>
                </a:solidFill>
                <a:latin typeface="Bookman Old Style" pitchFamily="18" charset="0"/>
              </a:rPr>
              <a:t>, Пермский государственный аграрно-технологический университет имени академика Д. Н. Прянишникова. - Москва : Фонд развития и поддержки садоводства, 2018. - 81 с</a:t>
            </a:r>
            <a:endParaRPr lang="en-US" sz="1350" b="1" dirty="0" smtClean="0">
              <a:solidFill>
                <a:srgbClr val="002060"/>
              </a:solidFill>
              <a:latin typeface="Bookman Old Style" pitchFamily="18" charset="0"/>
            </a:endParaRPr>
          </a:p>
          <a:p>
            <a:pPr algn="r"/>
            <a:r>
              <a:rPr lang="ru-RU" sz="1350" b="1" dirty="0" smtClean="0">
                <a:solidFill>
                  <a:srgbClr val="002060"/>
                </a:solidFill>
                <a:latin typeface="Bookman Old Style" pitchFamily="18" charset="0"/>
              </a:rPr>
              <a:t>Издание </a:t>
            </a:r>
            <a:r>
              <a:rPr lang="ru-RU" sz="1350" b="1" dirty="0">
                <a:solidFill>
                  <a:srgbClr val="002060"/>
                </a:solidFill>
                <a:latin typeface="Bookman Old Style" pitchFamily="18" charset="0"/>
              </a:rPr>
              <a:t>находится в</a:t>
            </a:r>
            <a:r>
              <a:rPr lang="ru-RU" sz="1350" b="1" dirty="0" smtClean="0">
                <a:solidFill>
                  <a:srgbClr val="002060"/>
                </a:solidFill>
                <a:latin typeface="Bookman Old Style" pitchFamily="18" charset="0"/>
              </a:rPr>
              <a:t>: </a:t>
            </a:r>
          </a:p>
          <a:p>
            <a:pPr algn="r"/>
            <a:r>
              <a:rPr lang="ru-RU" sz="1350" b="1" dirty="0" err="1" smtClean="0">
                <a:solidFill>
                  <a:srgbClr val="002060"/>
                </a:solidFill>
                <a:latin typeface="Bookman Old Style" pitchFamily="18" charset="0"/>
              </a:rPr>
              <a:t>чзлг</a:t>
            </a:r>
            <a:r>
              <a:rPr lang="ru-RU" sz="1350" b="1" dirty="0" smtClean="0">
                <a:solidFill>
                  <a:srgbClr val="002060"/>
                </a:solidFill>
                <a:latin typeface="Bookman Old Style" pitchFamily="18" charset="0"/>
              </a:rPr>
              <a:t> </a:t>
            </a:r>
            <a:r>
              <a:rPr lang="ru-RU" sz="1350" b="1" dirty="0">
                <a:solidFill>
                  <a:srgbClr val="002060"/>
                </a:solidFill>
                <a:latin typeface="Bookman Old Style" pitchFamily="18" charset="0"/>
              </a:rPr>
              <a:t>(1</a:t>
            </a:r>
            <a:r>
              <a:rPr lang="ru-RU" sz="1350" b="1" dirty="0" smtClean="0">
                <a:solidFill>
                  <a:srgbClr val="002060"/>
                </a:solidFill>
                <a:latin typeface="Bookman Old Style" pitchFamily="18" charset="0"/>
              </a:rPr>
              <a:t>), </a:t>
            </a:r>
            <a:r>
              <a:rPr lang="ru-RU" sz="1350" b="1" dirty="0" err="1" smtClean="0">
                <a:solidFill>
                  <a:srgbClr val="002060"/>
                </a:solidFill>
                <a:latin typeface="Bookman Old Style" pitchFamily="18" charset="0"/>
              </a:rPr>
              <a:t>кх</a:t>
            </a:r>
            <a:r>
              <a:rPr lang="ru-RU" sz="1350" b="1" dirty="0">
                <a:solidFill>
                  <a:srgbClr val="002060"/>
                </a:solidFill>
                <a:latin typeface="Bookman Old Style" pitchFamily="18" charset="0"/>
              </a:rPr>
              <a:t> </a:t>
            </a:r>
            <a:r>
              <a:rPr lang="ru-RU" sz="1350" b="1" dirty="0" smtClean="0">
                <a:solidFill>
                  <a:srgbClr val="002060"/>
                </a:solidFill>
                <a:latin typeface="Bookman Old Style" pitchFamily="18" charset="0"/>
              </a:rPr>
              <a:t>(1), </a:t>
            </a:r>
            <a:r>
              <a:rPr lang="ru-RU" sz="1350" b="1" dirty="0" err="1" smtClean="0">
                <a:solidFill>
                  <a:srgbClr val="002060"/>
                </a:solidFill>
                <a:latin typeface="Bookman Old Style" pitchFamily="18" charset="0"/>
              </a:rPr>
              <a:t>учаб</a:t>
            </a:r>
            <a:r>
              <a:rPr lang="ru-RU" sz="1350" b="1" dirty="0" smtClean="0">
                <a:solidFill>
                  <a:srgbClr val="002060"/>
                </a:solidFill>
                <a:latin typeface="Bookman Old Style" pitchFamily="18" charset="0"/>
              </a:rPr>
              <a:t> (3)</a:t>
            </a:r>
            <a:endParaRPr lang="ru-RU" sz="1350" b="1" dirty="0">
              <a:solidFill>
                <a:srgbClr val="002060"/>
              </a:solidFill>
              <a:latin typeface="Bookman Old Style" pitchFamily="18" charset="0"/>
            </a:endParaRPr>
          </a:p>
        </p:txBody>
      </p:sp>
      <p:pic>
        <p:nvPicPr>
          <p:cNvPr id="3074" name="Picture 2" descr="C:\Users\Adult\Desktop\ВИРТУАЛЬНЫЕ ВЫСТАВКИ\2019\ксу34\Оптимизаци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825"/>
            <a:ext cx="4211960" cy="645353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096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048070" y="3171051"/>
            <a:ext cx="4988426" cy="2123658"/>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В методических рекомендациях для самостоятельной работы представлены задания для самостоятельной работы обучающихся по дисциплине «Бухгалтерский учет торговых операций», в том числе вопросы для самоконтроля, практические и тестовые задания. Представлен перечень рекомендуемых источников, в том числе нормативно-правовых актов. Рекомендованы для обучающихся очной и заочной форм обучения по направлению подготовки 38.04.07 Товароведение, направленность (профиль) «Товароведение в области экспертной и таможенной деятельности».</a:t>
            </a: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677656"/>
          </a:xfrm>
          <a:prstGeom prst="rect">
            <a:avLst/>
          </a:prstGeom>
          <a:noFill/>
        </p:spPr>
        <p:txBody>
          <a:bodyPr wrap="square" rtlCol="0">
            <a:spAutoFit/>
          </a:bodyPr>
          <a:lstStyle/>
          <a:p>
            <a:r>
              <a:rPr lang="ru-RU" sz="1400" b="1" dirty="0">
                <a:solidFill>
                  <a:srgbClr val="002060"/>
                </a:solidFill>
                <a:latin typeface="Bookman Old Style" pitchFamily="18" charset="0"/>
              </a:rPr>
              <a:t>657</a:t>
            </a:r>
            <a:br>
              <a:rPr lang="ru-RU" sz="1400" b="1" dirty="0">
                <a:solidFill>
                  <a:srgbClr val="002060"/>
                </a:solidFill>
                <a:latin typeface="Bookman Old Style" pitchFamily="18" charset="0"/>
              </a:rPr>
            </a:br>
            <a:r>
              <a:rPr lang="ru-RU" sz="1400" b="1" dirty="0">
                <a:solidFill>
                  <a:srgbClr val="002060"/>
                </a:solidFill>
                <a:latin typeface="Bookman Old Style" pitchFamily="18" charset="0"/>
              </a:rPr>
              <a:t>Ш 180</a:t>
            </a:r>
            <a:br>
              <a:rPr lang="ru-RU" sz="1400" b="1" dirty="0">
                <a:solidFill>
                  <a:srgbClr val="002060"/>
                </a:solidFill>
                <a:latin typeface="Bookman Old Style" pitchFamily="18" charset="0"/>
              </a:rPr>
            </a:br>
            <a:r>
              <a:rPr lang="ru-RU" sz="1400" b="1" dirty="0" smtClean="0">
                <a:solidFill>
                  <a:srgbClr val="002060"/>
                </a:solidFill>
                <a:latin typeface="Bookman Old Style" pitchFamily="18" charset="0"/>
              </a:rPr>
              <a:t>        Шалаева</a:t>
            </a:r>
            <a:r>
              <a:rPr lang="ru-RU" sz="1400" b="1" dirty="0">
                <a:solidFill>
                  <a:srgbClr val="002060"/>
                </a:solidFill>
                <a:latin typeface="Bookman Old Style" pitchFamily="18" charset="0"/>
              </a:rPr>
              <a:t>, Л. В.</a:t>
            </a:r>
            <a:r>
              <a:rPr lang="ru-RU" sz="1400" dirty="0">
                <a:solidFill>
                  <a:srgbClr val="002060"/>
                </a:solidFill>
                <a:latin typeface="Bookman Old Style" pitchFamily="18" charset="0"/>
              </a:rPr>
              <a:t> </a:t>
            </a:r>
            <a:r>
              <a:rPr lang="ru-RU" sz="1400" b="1" dirty="0">
                <a:solidFill>
                  <a:srgbClr val="002060"/>
                </a:solidFill>
                <a:latin typeface="Bookman Old Style" pitchFamily="18" charset="0"/>
              </a:rPr>
              <a:t>Бухгалтерский учет торговых операций </a:t>
            </a:r>
            <a:r>
              <a:rPr lang="ru-RU" sz="1400" dirty="0">
                <a:solidFill>
                  <a:srgbClr val="002060"/>
                </a:solidFill>
                <a:latin typeface="Bookman Old Style" pitchFamily="18" charset="0"/>
              </a:rPr>
              <a:t>: методические рекомендации для самостоятельной работы / Л. В. Шалаева ; Министерство сельского хозяйства Российской Федерации, Пермский государственный аграрно-технологический университет имени академика Д. Н. Прянишникова. - Пермь : </a:t>
            </a:r>
            <a:r>
              <a:rPr lang="ru-RU" sz="1400" dirty="0" err="1">
                <a:solidFill>
                  <a:srgbClr val="002060"/>
                </a:solidFill>
                <a:latin typeface="Bookman Old Style" pitchFamily="18" charset="0"/>
              </a:rPr>
              <a:t>Прокростъ</a:t>
            </a:r>
            <a:r>
              <a:rPr lang="ru-RU" sz="1400" dirty="0">
                <a:solidFill>
                  <a:srgbClr val="002060"/>
                </a:solidFill>
                <a:latin typeface="Bookman Old Style" pitchFamily="18" charset="0"/>
              </a:rPr>
              <a:t>, 2019. - 43 с.</a:t>
            </a:r>
            <a:endParaRPr lang="ru-RU" sz="1400" b="1" dirty="0" smtClean="0">
              <a:solidFill>
                <a:srgbClr val="002060"/>
              </a:solidFill>
              <a:latin typeface="Bookman Old Style" pitchFamily="18" charset="0"/>
            </a:endParaRPr>
          </a:p>
          <a:p>
            <a:pPr algn="r"/>
            <a:r>
              <a:rPr lang="ru-RU" sz="1400" b="1" dirty="0" smtClean="0">
                <a:solidFill>
                  <a:srgbClr val="002060"/>
                </a:solidFill>
                <a:latin typeface="Bookman Old Style" pitchFamily="18" charset="0"/>
              </a:rPr>
              <a:t>Издание </a:t>
            </a:r>
            <a:r>
              <a:rPr lang="ru-RU" sz="1400" b="1" dirty="0">
                <a:solidFill>
                  <a:srgbClr val="002060"/>
                </a:solidFill>
                <a:latin typeface="Bookman Old Style" pitchFamily="18" charset="0"/>
              </a:rPr>
              <a:t>находится в: </a:t>
            </a:r>
            <a:endParaRPr lang="ru-RU" sz="1400" b="1" dirty="0" smtClean="0">
              <a:solidFill>
                <a:srgbClr val="002060"/>
              </a:solidFill>
              <a:latin typeface="Bookman Old Style" pitchFamily="18" charset="0"/>
            </a:endParaRPr>
          </a:p>
          <a:p>
            <a:pPr algn="r"/>
            <a:r>
              <a:rPr lang="ru-RU" sz="1400" b="1" dirty="0" err="1" smtClean="0">
                <a:solidFill>
                  <a:srgbClr val="002060"/>
                </a:solidFill>
                <a:latin typeface="Bookman Old Style" pitchFamily="18" charset="0"/>
              </a:rPr>
              <a:t>чз</a:t>
            </a:r>
            <a:r>
              <a:rPr lang="ru-RU" sz="1400" b="1" dirty="0" smtClean="0">
                <a:solidFill>
                  <a:srgbClr val="002060"/>
                </a:solidFill>
                <a:latin typeface="Bookman Old Style" pitchFamily="18" charset="0"/>
              </a:rPr>
              <a:t> </a:t>
            </a:r>
            <a:r>
              <a:rPr lang="ru-RU" sz="1400" b="1" dirty="0">
                <a:solidFill>
                  <a:srgbClr val="002060"/>
                </a:solidFill>
                <a:latin typeface="Bookman Old Style" pitchFamily="18" charset="0"/>
              </a:rPr>
              <a:t>(3), </a:t>
            </a:r>
            <a:r>
              <a:rPr lang="ru-RU" sz="1400" b="1" dirty="0" err="1">
                <a:solidFill>
                  <a:srgbClr val="002060"/>
                </a:solidFill>
                <a:latin typeface="Bookman Old Style" pitchFamily="18" charset="0"/>
              </a:rPr>
              <a:t>чзлг</a:t>
            </a:r>
            <a:r>
              <a:rPr lang="ru-RU" sz="1400" b="1" dirty="0">
                <a:solidFill>
                  <a:srgbClr val="002060"/>
                </a:solidFill>
                <a:latin typeface="Bookman Old Style" pitchFamily="18" charset="0"/>
              </a:rPr>
              <a:t> (2) </a:t>
            </a:r>
            <a:endParaRPr lang="ru-RU" sz="1400" b="1" dirty="0" smtClean="0">
              <a:solidFill>
                <a:srgbClr val="002060"/>
              </a:solidFill>
              <a:latin typeface="Bookman Old Style" pitchFamily="18" charset="0"/>
            </a:endParaRPr>
          </a:p>
        </p:txBody>
      </p:sp>
      <p:pic>
        <p:nvPicPr>
          <p:cNvPr id="2050" name="Picture 2" descr="C:\Users\Adult\Desktop\ВИРТУАЛЬНЫЕ ВЫСТАВКИ\2019\ксу44\Шалаева_Бухучет_торговых_операций.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 y="215825"/>
            <a:ext cx="4211960" cy="6419242"/>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854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048070" y="3171051"/>
            <a:ext cx="4988426" cy="2123658"/>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В методических рекомендациях для самостоятельной работы в представлены задания для самостоятельной работы обучающихся по дисциплине «Международные стандарты финансовой отчетности», в том числе вопросы для самоконтроля, тестовые задания. Представлен перечень рекомендуемых источников, в том числе электронных ресурсов. Рекомендованы для обучающихся очной и заочной форм обучения по направлению подготовки 38.04.01 Экономика, направленность (профиль) «Бухгалтерский учет и налогообложение</a:t>
            </a:r>
            <a:r>
              <a:rPr lang="ru-RU" sz="1200" dirty="0" smtClean="0">
                <a:solidFill>
                  <a:srgbClr val="002060"/>
                </a:solidFill>
                <a:latin typeface="Bookman Old Style" pitchFamily="18" charset="0"/>
              </a:rPr>
              <a:t>».</a:t>
            </a:r>
            <a:endParaRPr lang="ru-RU" sz="1200" dirty="0">
              <a:solidFill>
                <a:srgbClr val="002060"/>
              </a:solidFill>
              <a:latin typeface="Bookman Old Style" pitchFamily="18" charset="0"/>
            </a:endParaRP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677656"/>
          </a:xfrm>
          <a:prstGeom prst="rect">
            <a:avLst/>
          </a:prstGeom>
          <a:noFill/>
        </p:spPr>
        <p:txBody>
          <a:bodyPr wrap="square" rtlCol="0">
            <a:spAutoFit/>
          </a:bodyPr>
          <a:lstStyle/>
          <a:p>
            <a:r>
              <a:rPr lang="ru-RU" sz="1400" b="1" dirty="0">
                <a:solidFill>
                  <a:srgbClr val="002060"/>
                </a:solidFill>
                <a:latin typeface="Bookman Old Style" pitchFamily="18" charset="0"/>
              </a:rPr>
              <a:t>657</a:t>
            </a:r>
            <a:br>
              <a:rPr lang="ru-RU" sz="1400" b="1" dirty="0">
                <a:solidFill>
                  <a:srgbClr val="002060"/>
                </a:solidFill>
                <a:latin typeface="Bookman Old Style" pitchFamily="18" charset="0"/>
              </a:rPr>
            </a:br>
            <a:r>
              <a:rPr lang="ru-RU" sz="1400" b="1" dirty="0">
                <a:solidFill>
                  <a:srgbClr val="002060"/>
                </a:solidFill>
                <a:latin typeface="Bookman Old Style" pitchFamily="18" charset="0"/>
              </a:rPr>
              <a:t>Ш 180</a:t>
            </a:r>
            <a:br>
              <a:rPr lang="ru-RU" sz="1400" b="1" dirty="0">
                <a:solidFill>
                  <a:srgbClr val="002060"/>
                </a:solidFill>
                <a:latin typeface="Bookman Old Style" pitchFamily="18" charset="0"/>
              </a:rPr>
            </a:br>
            <a:r>
              <a:rPr lang="ru-RU" sz="1400" b="1" dirty="0" smtClean="0">
                <a:solidFill>
                  <a:srgbClr val="002060"/>
                </a:solidFill>
                <a:latin typeface="Bookman Old Style" pitchFamily="18" charset="0"/>
              </a:rPr>
              <a:t>        Шалаева</a:t>
            </a:r>
            <a:r>
              <a:rPr lang="ru-RU" sz="1400" b="1" dirty="0">
                <a:solidFill>
                  <a:srgbClr val="002060"/>
                </a:solidFill>
                <a:latin typeface="Bookman Old Style" pitchFamily="18" charset="0"/>
              </a:rPr>
              <a:t>, Л. В.</a:t>
            </a:r>
            <a:r>
              <a:rPr lang="ru-RU" sz="1400" dirty="0">
                <a:solidFill>
                  <a:srgbClr val="002060"/>
                </a:solidFill>
                <a:latin typeface="Bookman Old Style" pitchFamily="18" charset="0"/>
              </a:rPr>
              <a:t> </a:t>
            </a:r>
            <a:r>
              <a:rPr lang="ru-RU" sz="1400" b="1" dirty="0">
                <a:solidFill>
                  <a:srgbClr val="002060"/>
                </a:solidFill>
                <a:latin typeface="Bookman Old Style" pitchFamily="18" charset="0"/>
              </a:rPr>
              <a:t>Международные стандарты финансовой отчетности </a:t>
            </a:r>
            <a:r>
              <a:rPr lang="ru-RU" sz="1400" dirty="0">
                <a:solidFill>
                  <a:srgbClr val="002060"/>
                </a:solidFill>
                <a:latin typeface="Bookman Old Style" pitchFamily="18" charset="0"/>
              </a:rPr>
              <a:t>: методические рекомендации для самостоятельной работы / Л. В. Шалаева ; Министерство сельского хозяйства Российской Федерации, Пермский государственный аграрно-технологический университет имени академика Д. Н. Прянишникова. - Пермь : </a:t>
            </a:r>
            <a:r>
              <a:rPr lang="ru-RU" sz="1400" dirty="0" err="1">
                <a:solidFill>
                  <a:srgbClr val="002060"/>
                </a:solidFill>
                <a:latin typeface="Bookman Old Style" pitchFamily="18" charset="0"/>
              </a:rPr>
              <a:t>Прокростъ</a:t>
            </a:r>
            <a:r>
              <a:rPr lang="ru-RU" sz="1400" dirty="0">
                <a:solidFill>
                  <a:srgbClr val="002060"/>
                </a:solidFill>
                <a:latin typeface="Bookman Old Style" pitchFamily="18" charset="0"/>
              </a:rPr>
              <a:t>, 2019. - 66 с.</a:t>
            </a:r>
            <a:endParaRPr lang="ru-RU" sz="1400" b="1" dirty="0" smtClean="0">
              <a:solidFill>
                <a:srgbClr val="002060"/>
              </a:solidFill>
              <a:latin typeface="Bookman Old Style" pitchFamily="18" charset="0"/>
            </a:endParaRPr>
          </a:p>
          <a:p>
            <a:pPr algn="r"/>
            <a:r>
              <a:rPr lang="ru-RU" sz="1400" b="1" dirty="0" smtClean="0">
                <a:solidFill>
                  <a:srgbClr val="002060"/>
                </a:solidFill>
                <a:latin typeface="Bookman Old Style" pitchFamily="18" charset="0"/>
              </a:rPr>
              <a:t>Издание </a:t>
            </a:r>
            <a:r>
              <a:rPr lang="ru-RU" sz="1400" b="1" dirty="0">
                <a:solidFill>
                  <a:srgbClr val="002060"/>
                </a:solidFill>
                <a:latin typeface="Bookman Old Style" pitchFamily="18" charset="0"/>
              </a:rPr>
              <a:t>находится в</a:t>
            </a:r>
            <a:r>
              <a:rPr lang="ru-RU" sz="1400" b="1" dirty="0" smtClean="0">
                <a:solidFill>
                  <a:srgbClr val="002060"/>
                </a:solidFill>
                <a:latin typeface="Bookman Old Style" pitchFamily="18" charset="0"/>
              </a:rPr>
              <a:t>:</a:t>
            </a:r>
            <a:r>
              <a:rPr lang="ru-RU" sz="1100" b="1" dirty="0" smtClean="0">
                <a:solidFill>
                  <a:srgbClr val="002060"/>
                </a:solidFill>
                <a:latin typeface="Bookman Old Style" pitchFamily="18" charset="0"/>
              </a:rPr>
              <a:t> </a:t>
            </a:r>
          </a:p>
          <a:p>
            <a:pPr algn="r"/>
            <a:r>
              <a:rPr lang="ru-RU" sz="1400" b="1" dirty="0" err="1" smtClean="0">
                <a:solidFill>
                  <a:srgbClr val="002060"/>
                </a:solidFill>
                <a:latin typeface="Bookman Old Style" pitchFamily="18" charset="0"/>
              </a:rPr>
              <a:t>чз</a:t>
            </a:r>
            <a:r>
              <a:rPr lang="ru-RU" sz="1400" b="1" dirty="0" smtClean="0">
                <a:solidFill>
                  <a:srgbClr val="002060"/>
                </a:solidFill>
                <a:latin typeface="Bookman Old Style" pitchFamily="18" charset="0"/>
              </a:rPr>
              <a:t> (3), </a:t>
            </a:r>
            <a:r>
              <a:rPr lang="ru-RU" sz="1400" b="1" dirty="0" err="1" smtClean="0">
                <a:solidFill>
                  <a:srgbClr val="002060"/>
                </a:solidFill>
                <a:latin typeface="Bookman Old Style" pitchFamily="18" charset="0"/>
              </a:rPr>
              <a:t>чзлг</a:t>
            </a:r>
            <a:r>
              <a:rPr lang="ru-RU" sz="1400" b="1" dirty="0" smtClean="0">
                <a:solidFill>
                  <a:srgbClr val="002060"/>
                </a:solidFill>
                <a:latin typeface="Bookman Old Style" pitchFamily="18" charset="0"/>
              </a:rPr>
              <a:t> (2)</a:t>
            </a:r>
          </a:p>
        </p:txBody>
      </p:sp>
      <p:pic>
        <p:nvPicPr>
          <p:cNvPr id="1026" name="Picture 2" descr="C:\Users\Adult\Desktop\ВИРТУАЛЬНЫЕ ВЫСТАВКИ\2019\ксу44\Шалаеве_Международные_стандарты_финотчетности.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 y="215824"/>
            <a:ext cx="4211960" cy="645353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862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369" y="-27384"/>
            <a:ext cx="9128111" cy="6885384"/>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7588" name="Picture 4" descr="http://astoryisnotatree.net/wp-content/uploads/2015/11/school-of-athens-detail-from-right-hand-side-showing-diogenes-on-the-steps-and-euclid-1511.jpg"/>
          <p:cNvPicPr>
            <a:picLocks noChangeAspect="1" noChangeArrowheads="1"/>
          </p:cNvPicPr>
          <p:nvPr/>
        </p:nvPicPr>
        <p:blipFill rotWithShape="1">
          <a:blip r:embed="rId3">
            <a:extLst>
              <a:ext uri="{28A0092B-C50C-407E-A947-70E740481C1C}">
                <a14:useLocalDpi xmlns:a14="http://schemas.microsoft.com/office/drawing/2010/main" val="0"/>
              </a:ext>
            </a:extLst>
          </a:blip>
          <a:srcRect l="6402" r="5283"/>
          <a:stretch/>
        </p:blipFill>
        <p:spPr bwMode="auto">
          <a:xfrm>
            <a:off x="-1" y="-61664"/>
            <a:ext cx="9162255" cy="691966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 y="367070"/>
            <a:ext cx="9162254" cy="54165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 y="436602"/>
            <a:ext cx="9162254" cy="400110"/>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6. ОБЩЕСТВЕННЫЕ И ГУМАНИТАРНЫЕ НАУКИ</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31742790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11960" y="3140968"/>
            <a:ext cx="4824536" cy="2677656"/>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В сборнике публикуются основные показатели, характеризующие социально-экономическое положение городских округов и муниципальных районов края за 2012-2018 годы. Приводятся статистические данные о демографической и экологической ситуации. Помещена информация о занятости и безработице, травматизме на производстве, заработной плате, здравоохранении, образовании и культуре, правонарушениях, инвестициях, ценах и тарифах. Представлена информация по основным видам экономической деятельности. Определено место каждого городского округа и муниципального района, занимаемое в крае по основным показателям в 2018 году.</a:t>
            </a:r>
            <a:br>
              <a:rPr lang="ru-RU" sz="1200" dirty="0">
                <a:solidFill>
                  <a:srgbClr val="002060"/>
                </a:solidFill>
                <a:latin typeface="Bookman Old Style" pitchFamily="18" charset="0"/>
              </a:rPr>
            </a:br>
            <a:r>
              <a:rPr lang="ru-RU" sz="1200" dirty="0">
                <a:solidFill>
                  <a:srgbClr val="002060"/>
                </a:solidFill>
                <a:latin typeface="Bookman Old Style" pitchFamily="18" charset="0"/>
              </a:rPr>
              <a:t>Информация представлена в табличном виде.</a:t>
            </a: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631490"/>
          </a:xfrm>
          <a:prstGeom prst="rect">
            <a:avLst/>
          </a:prstGeom>
          <a:noFill/>
        </p:spPr>
        <p:txBody>
          <a:bodyPr wrap="square" rtlCol="0">
            <a:spAutoFit/>
          </a:bodyPr>
          <a:lstStyle/>
          <a:p>
            <a:r>
              <a:rPr lang="ru-RU" sz="1450" b="1" dirty="0">
                <a:solidFill>
                  <a:srgbClr val="002060"/>
                </a:solidFill>
                <a:latin typeface="Bookman Old Style" pitchFamily="18" charset="0"/>
              </a:rPr>
              <a:t>С6</a:t>
            </a:r>
            <a:br>
              <a:rPr lang="ru-RU" sz="1450" b="1" dirty="0">
                <a:solidFill>
                  <a:srgbClr val="002060"/>
                </a:solidFill>
                <a:latin typeface="Bookman Old Style" pitchFamily="18" charset="0"/>
              </a:rPr>
            </a:br>
            <a:r>
              <a:rPr lang="ru-RU" sz="1450" b="1" dirty="0">
                <a:solidFill>
                  <a:srgbClr val="002060"/>
                </a:solidFill>
                <a:latin typeface="Bookman Old Style" pitchFamily="18" charset="0"/>
              </a:rPr>
              <a:t>Т 355</a:t>
            </a:r>
            <a:br>
              <a:rPr lang="ru-RU" sz="1450" b="1" dirty="0">
                <a:solidFill>
                  <a:srgbClr val="002060"/>
                </a:solidFill>
                <a:latin typeface="Bookman Old Style" pitchFamily="18" charset="0"/>
              </a:rPr>
            </a:br>
            <a:r>
              <a:rPr lang="ru-RU" sz="1450" b="1" dirty="0" smtClean="0">
                <a:solidFill>
                  <a:srgbClr val="002060"/>
                </a:solidFill>
                <a:latin typeface="Bookman Old Style" pitchFamily="18" charset="0"/>
              </a:rPr>
              <a:t>       Территориальный </a:t>
            </a:r>
            <a:r>
              <a:rPr lang="ru-RU" sz="1450" b="1" dirty="0">
                <a:solidFill>
                  <a:srgbClr val="002060"/>
                </a:solidFill>
                <a:latin typeface="Bookman Old Style" pitchFamily="18" charset="0"/>
              </a:rPr>
              <a:t>орган Федеральной службы государственной статистики по Пермскому краю (Пермь). </a:t>
            </a:r>
            <a:r>
              <a:rPr lang="ru-RU" sz="1450" dirty="0">
                <a:solidFill>
                  <a:srgbClr val="002060"/>
                </a:solidFill>
                <a:latin typeface="Bookman Old Style" pitchFamily="18" charset="0"/>
              </a:rPr>
              <a:t>Муниципальные образования Пермского края. 2019 : статистический сборник / Территориальный орган Федеральной службы государственной статистики по Пермскому краю ; редактор В. А. Белянин. - Пермь : [б. и.], 2019. - 153 с.</a:t>
            </a:r>
            <a:endParaRPr lang="en-US" sz="1450" b="1" dirty="0" smtClean="0">
              <a:solidFill>
                <a:srgbClr val="002060"/>
              </a:solidFill>
              <a:latin typeface="Bookman Old Style" pitchFamily="18" charset="0"/>
            </a:endParaRPr>
          </a:p>
          <a:p>
            <a:pPr algn="r"/>
            <a:r>
              <a:rPr lang="ru-RU" sz="1450" b="1" dirty="0" smtClean="0">
                <a:solidFill>
                  <a:srgbClr val="002060"/>
                </a:solidFill>
                <a:latin typeface="Bookman Old Style" pitchFamily="18" charset="0"/>
              </a:rPr>
              <a:t>Издание </a:t>
            </a:r>
            <a:r>
              <a:rPr lang="ru-RU" sz="1450" b="1" dirty="0">
                <a:solidFill>
                  <a:srgbClr val="002060"/>
                </a:solidFill>
                <a:latin typeface="Bookman Old Style" pitchFamily="18" charset="0"/>
              </a:rPr>
              <a:t>находится в</a:t>
            </a:r>
            <a:r>
              <a:rPr lang="ru-RU" sz="1450" b="1" dirty="0" smtClean="0">
                <a:solidFill>
                  <a:srgbClr val="002060"/>
                </a:solidFill>
                <a:latin typeface="Bookman Old Style" pitchFamily="18" charset="0"/>
              </a:rPr>
              <a:t>: </a:t>
            </a:r>
            <a:r>
              <a:rPr lang="ru-RU" sz="1450" b="1" dirty="0" err="1" smtClean="0">
                <a:solidFill>
                  <a:srgbClr val="002060"/>
                </a:solidFill>
                <a:latin typeface="Bookman Old Style" pitchFamily="18" charset="0"/>
              </a:rPr>
              <a:t>сбо</a:t>
            </a:r>
            <a:r>
              <a:rPr lang="ru-RU" sz="1450" b="1" dirty="0" smtClean="0">
                <a:solidFill>
                  <a:srgbClr val="002060"/>
                </a:solidFill>
                <a:latin typeface="Bookman Old Style" pitchFamily="18" charset="0"/>
              </a:rPr>
              <a:t> (</a:t>
            </a:r>
            <a:r>
              <a:rPr lang="ru-RU" sz="1450" b="1" dirty="0">
                <a:solidFill>
                  <a:srgbClr val="002060"/>
                </a:solidFill>
                <a:latin typeface="Bookman Old Style" pitchFamily="18" charset="0"/>
              </a:rPr>
              <a:t>1</a:t>
            </a:r>
            <a:r>
              <a:rPr lang="ru-RU" sz="1450" b="1" dirty="0" smtClean="0">
                <a:solidFill>
                  <a:srgbClr val="002060"/>
                </a:solidFill>
                <a:latin typeface="Bookman Old Style" pitchFamily="18" charset="0"/>
              </a:rPr>
              <a:t>)</a:t>
            </a:r>
            <a:endParaRPr lang="ru-RU" sz="1450" b="1" dirty="0">
              <a:solidFill>
                <a:srgbClr val="002060"/>
              </a:solidFill>
              <a:latin typeface="Bookman Old Style" pitchFamily="18" charset="0"/>
            </a:endParaRPr>
          </a:p>
        </p:txBody>
      </p:sp>
      <p:pic>
        <p:nvPicPr>
          <p:cNvPr id="1026" name="Picture 2" descr="C:\Users\Adult\Desktop\ВИРТУАЛЬНЫЕ ВЫСТАВКИ\2019\ксу33\Муниципальные+образования+с+картой+2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 y="202232"/>
            <a:ext cx="4213241" cy="645353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0782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9"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10" descr="http://www.alchemywebsite.com/images/teniers_alchemist3.jpg"/>
          <p:cNvPicPr>
            <a:picLocks noChangeAspect="1" noChangeArrowheads="1"/>
          </p:cNvPicPr>
          <p:nvPr/>
        </p:nvPicPr>
        <p:blipFill rotWithShape="1">
          <a:blip r:embed="rId3">
            <a:extLst>
              <a:ext uri="{28A0092B-C50C-407E-A947-70E740481C1C}">
                <a14:useLocalDpi xmlns:a14="http://schemas.microsoft.com/office/drawing/2010/main" val="0"/>
              </a:ext>
            </a:extLst>
          </a:blip>
          <a:srcRect l="2552" r="3387"/>
          <a:stretch/>
        </p:blipFill>
        <p:spPr bwMode="auto">
          <a:xfrm>
            <a:off x="35496" y="-23560"/>
            <a:ext cx="9108504" cy="69099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 y="367070"/>
            <a:ext cx="9144000" cy="61365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0" y="404664"/>
            <a:ext cx="9144000" cy="499239"/>
          </a:xfrm>
          <a:prstGeom prst="rect">
            <a:avLst/>
          </a:prstGeom>
          <a:noFill/>
        </p:spPr>
        <p:txBody>
          <a:bodyPr wrap="square" rtlCol="0">
            <a:spAutoFit/>
            <a:scene3d>
              <a:camera prst="perspectiveBelow"/>
              <a:lightRig rig="threePt" dir="t"/>
            </a:scene3d>
            <a:sp3d extrusionH="57150">
              <a:bevelT w="38100" h="38100" prst="angle"/>
            </a:sp3d>
          </a:bodyPr>
          <a:lstStyle/>
          <a:p>
            <a:pPr algn="ctr">
              <a:lnSpc>
                <a:spcPct val="150000"/>
              </a:lnSpc>
            </a:pPr>
            <a:r>
              <a:rPr lang="ru-RU" sz="2000" b="1" dirty="0" smtClean="0">
                <a:solidFill>
                  <a:srgbClr val="C00000"/>
                </a:solidFill>
                <a:latin typeface="Bookman Old Style" pitchFamily="18" charset="0"/>
              </a:rPr>
              <a:t>1. ЕСТЕСТВЕННЫЕ НАУКИ</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38886448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048070" y="3171051"/>
            <a:ext cx="4988426" cy="2308324"/>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В книге приведена справочная база данных реабилитированных граждан, осужденных по политическим статьям, информация о которых не вошла в ранее изданные тома Книги памяти жертв политических репрессий Пермского края (Пермской области) - более 1800 человек. В краткой биографической справке указаны: фамилия, имя, отчество, год и место рождения, национальность, дата ареста, место жительства на момент ареста, дата судебного решения, приговор. Отдельно представлен список реабилитированных участников крестьянских восстаний против Советской власти в 1918 году : Дубровского и </a:t>
            </a:r>
            <a:r>
              <a:rPr lang="ru-RU" sz="1200" dirty="0" err="1">
                <a:solidFill>
                  <a:srgbClr val="002060"/>
                </a:solidFill>
                <a:latin typeface="Bookman Old Style" pitchFamily="18" charset="0"/>
              </a:rPr>
              <a:t>Сепычевского</a:t>
            </a:r>
            <a:r>
              <a:rPr lang="ru-RU" sz="1200" dirty="0">
                <a:solidFill>
                  <a:srgbClr val="002060"/>
                </a:solidFill>
                <a:latin typeface="Bookman Old Style" pitchFamily="18" charset="0"/>
              </a:rPr>
              <a:t> - около 480 </a:t>
            </a:r>
            <a:r>
              <a:rPr lang="ru-RU" sz="1200" dirty="0" smtClean="0">
                <a:solidFill>
                  <a:srgbClr val="002060"/>
                </a:solidFill>
                <a:latin typeface="Bookman Old Style" pitchFamily="18" charset="0"/>
              </a:rPr>
              <a:t>человек.</a:t>
            </a:r>
            <a:endParaRPr lang="ru-RU" sz="1200" dirty="0">
              <a:solidFill>
                <a:srgbClr val="002060"/>
              </a:solidFill>
              <a:latin typeface="Bookman Old Style" pitchFamily="18" charset="0"/>
            </a:endParaRP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323713"/>
          </a:xfrm>
          <a:prstGeom prst="rect">
            <a:avLst/>
          </a:prstGeom>
          <a:noFill/>
        </p:spPr>
        <p:txBody>
          <a:bodyPr wrap="square" rtlCol="0">
            <a:spAutoFit/>
          </a:bodyPr>
          <a:lstStyle/>
          <a:p>
            <a:r>
              <a:rPr lang="ru-RU" sz="1450" b="1" dirty="0">
                <a:solidFill>
                  <a:srgbClr val="002060"/>
                </a:solidFill>
                <a:latin typeface="Bookman Old Style" pitchFamily="18" charset="0"/>
              </a:rPr>
              <a:t>Т3(2)</a:t>
            </a:r>
            <a:br>
              <a:rPr lang="ru-RU" sz="1450" b="1" dirty="0">
                <a:solidFill>
                  <a:srgbClr val="002060"/>
                </a:solidFill>
                <a:latin typeface="Bookman Old Style" pitchFamily="18" charset="0"/>
              </a:rPr>
            </a:br>
            <a:r>
              <a:rPr lang="ru-RU" sz="1450" b="1" dirty="0">
                <a:solidFill>
                  <a:srgbClr val="002060"/>
                </a:solidFill>
                <a:latin typeface="Bookman Old Style" pitchFamily="18" charset="0"/>
              </a:rPr>
              <a:t>Г 594</a:t>
            </a:r>
            <a:br>
              <a:rPr lang="ru-RU" sz="1450" b="1" dirty="0">
                <a:solidFill>
                  <a:srgbClr val="002060"/>
                </a:solidFill>
                <a:latin typeface="Bookman Old Style" pitchFamily="18" charset="0"/>
              </a:rPr>
            </a:br>
            <a:r>
              <a:rPr lang="ru-RU" sz="1450" b="1" dirty="0" smtClean="0">
                <a:solidFill>
                  <a:srgbClr val="002060"/>
                </a:solidFill>
                <a:latin typeface="Bookman Old Style" pitchFamily="18" charset="0"/>
              </a:rPr>
              <a:t>       Годы </a:t>
            </a:r>
            <a:r>
              <a:rPr lang="ru-RU" sz="1450" b="1" dirty="0">
                <a:solidFill>
                  <a:srgbClr val="002060"/>
                </a:solidFill>
                <a:latin typeface="Bookman Old Style" pitchFamily="18" charset="0"/>
              </a:rPr>
              <a:t>террора. Книга</a:t>
            </a:r>
            <a:r>
              <a:rPr lang="ru-RU" sz="1450" dirty="0">
                <a:solidFill>
                  <a:srgbClr val="002060"/>
                </a:solidFill>
                <a:latin typeface="Bookman Old Style" pitchFamily="18" charset="0"/>
              </a:rPr>
              <a:t> </a:t>
            </a:r>
            <a:r>
              <a:rPr lang="ru-RU" sz="1450" b="1" dirty="0">
                <a:solidFill>
                  <a:srgbClr val="002060"/>
                </a:solidFill>
                <a:latin typeface="Bookman Old Style" pitchFamily="18" charset="0"/>
              </a:rPr>
              <a:t>памяти жертв политических репрессий : архивные материалы. Ч. 4. Т. 2 </a:t>
            </a:r>
            <a:r>
              <a:rPr lang="ru-RU" sz="1450" dirty="0">
                <a:solidFill>
                  <a:srgbClr val="002060"/>
                </a:solidFill>
                <a:latin typeface="Bookman Old Style" pitchFamily="18" charset="0"/>
              </a:rPr>
              <a:t>/ Пермский государственный архив социально-политической истории ; редактор С. В. </a:t>
            </a:r>
            <a:r>
              <a:rPr lang="ru-RU" sz="1450" dirty="0" err="1">
                <a:solidFill>
                  <a:srgbClr val="002060"/>
                </a:solidFill>
                <a:latin typeface="Bookman Old Style" pitchFamily="18" charset="0"/>
              </a:rPr>
              <a:t>Неганов</a:t>
            </a:r>
            <a:r>
              <a:rPr lang="ru-RU" sz="1450" dirty="0">
                <a:solidFill>
                  <a:srgbClr val="002060"/>
                </a:solidFill>
                <a:latin typeface="Bookman Old Style" pitchFamily="18" charset="0"/>
              </a:rPr>
              <a:t> ; ответственный за выпуск И. Ю. Федотова ; составитель А. В. Чумаков. - Пермь : Пушка, 2018. - 239 с.</a:t>
            </a:r>
            <a:endParaRPr lang="en-US" sz="1450" b="1" dirty="0" smtClean="0">
              <a:solidFill>
                <a:srgbClr val="002060"/>
              </a:solidFill>
              <a:latin typeface="Bookman Old Style" pitchFamily="18" charset="0"/>
            </a:endParaRPr>
          </a:p>
          <a:p>
            <a:pPr algn="r"/>
            <a:r>
              <a:rPr lang="ru-RU" sz="1450" b="1" dirty="0" smtClean="0">
                <a:solidFill>
                  <a:srgbClr val="002060"/>
                </a:solidFill>
                <a:latin typeface="Bookman Old Style" pitchFamily="18" charset="0"/>
              </a:rPr>
              <a:t>Издание </a:t>
            </a:r>
            <a:r>
              <a:rPr lang="ru-RU" sz="1450" b="1" dirty="0">
                <a:solidFill>
                  <a:srgbClr val="002060"/>
                </a:solidFill>
                <a:latin typeface="Bookman Old Style" pitchFamily="18" charset="0"/>
              </a:rPr>
              <a:t>находится в</a:t>
            </a:r>
            <a:r>
              <a:rPr lang="ru-RU" sz="1450" b="1" dirty="0" smtClean="0">
                <a:solidFill>
                  <a:srgbClr val="002060"/>
                </a:solidFill>
                <a:latin typeface="Bookman Old Style" pitchFamily="18" charset="0"/>
              </a:rPr>
              <a:t>: </a:t>
            </a:r>
            <a:r>
              <a:rPr lang="ru-RU" sz="1450" b="1" dirty="0" err="1" smtClean="0">
                <a:solidFill>
                  <a:srgbClr val="002060"/>
                </a:solidFill>
                <a:latin typeface="Bookman Old Style" pitchFamily="18" charset="0"/>
              </a:rPr>
              <a:t>кх</a:t>
            </a:r>
            <a:r>
              <a:rPr lang="ru-RU" sz="1450" b="1" dirty="0" smtClean="0">
                <a:solidFill>
                  <a:srgbClr val="002060"/>
                </a:solidFill>
                <a:latin typeface="Bookman Old Style" pitchFamily="18" charset="0"/>
              </a:rPr>
              <a:t> </a:t>
            </a:r>
            <a:r>
              <a:rPr lang="ru-RU" sz="1450" b="1" dirty="0">
                <a:solidFill>
                  <a:srgbClr val="002060"/>
                </a:solidFill>
                <a:latin typeface="Bookman Old Style" pitchFamily="18" charset="0"/>
              </a:rPr>
              <a:t>(1</a:t>
            </a:r>
            <a:r>
              <a:rPr lang="ru-RU" sz="1450" b="1" dirty="0" smtClean="0">
                <a:solidFill>
                  <a:srgbClr val="002060"/>
                </a:solidFill>
                <a:latin typeface="Bookman Old Style" pitchFamily="18" charset="0"/>
              </a:rPr>
              <a:t>)</a:t>
            </a:r>
            <a:endParaRPr lang="ru-RU" sz="1450" b="1" dirty="0">
              <a:solidFill>
                <a:srgbClr val="002060"/>
              </a:solidFill>
              <a:latin typeface="Bookman Old Style" pitchFamily="18" charset="0"/>
            </a:endParaRPr>
          </a:p>
        </p:txBody>
      </p:sp>
      <p:pic>
        <p:nvPicPr>
          <p:cNvPr id="1027" name="Picture 3" descr="C:\Users\Adult\Desktop\ВИРТУАЛЬНЫЕ ВЫСТАВКИ\2019\ксу34\Годы_террора.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1472" t="15370" r="14315" b="18421"/>
          <a:stretch/>
        </p:blipFill>
        <p:spPr bwMode="auto">
          <a:xfrm>
            <a:off x="0" y="219200"/>
            <a:ext cx="4211960" cy="6457699"/>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2508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99992" y="3171051"/>
            <a:ext cx="4536504" cy="2308324"/>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В сборнике впервые на основе архивных документов освещена история формирования и боевой путь Молотовской танковой бригады и других пермских воинских частей в составе Уральского добровольческого танкового корпуса. Материалы, представленные в сборнике, знакомят с формированием и оснащением этих частей на территории Молотовской области (Пермского края) до отправки на фронт, участием военнослужащих этих соединений в Орловско-Курской, Висло-</a:t>
            </a:r>
            <a:r>
              <a:rPr lang="ru-RU" sz="1200" dirty="0" err="1">
                <a:solidFill>
                  <a:srgbClr val="002060"/>
                </a:solidFill>
                <a:latin typeface="Bookman Old Style" pitchFamily="18" charset="0"/>
              </a:rPr>
              <a:t>Одерской</a:t>
            </a:r>
            <a:r>
              <a:rPr lang="ru-RU" sz="1200" dirty="0">
                <a:solidFill>
                  <a:srgbClr val="002060"/>
                </a:solidFill>
                <a:latin typeface="Bookman Old Style" pitchFamily="18" charset="0"/>
              </a:rPr>
              <a:t>, Берлинской, Пражской наступательных и других боевых операциях.</a:t>
            </a: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292935"/>
          </a:xfrm>
          <a:prstGeom prst="rect">
            <a:avLst/>
          </a:prstGeom>
          <a:noFill/>
        </p:spPr>
        <p:txBody>
          <a:bodyPr wrap="square" rtlCol="0">
            <a:spAutoFit/>
          </a:bodyPr>
          <a:lstStyle/>
          <a:p>
            <a:r>
              <a:rPr lang="ru-RU" sz="1300" b="1" dirty="0">
                <a:solidFill>
                  <a:srgbClr val="002060"/>
                </a:solidFill>
                <a:latin typeface="Bookman Old Style" pitchFamily="18" charset="0"/>
              </a:rPr>
              <a:t>Т3(2)</a:t>
            </a:r>
            <a:br>
              <a:rPr lang="ru-RU" sz="1300" b="1" dirty="0">
                <a:solidFill>
                  <a:srgbClr val="002060"/>
                </a:solidFill>
                <a:latin typeface="Bookman Old Style" pitchFamily="18" charset="0"/>
              </a:rPr>
            </a:br>
            <a:r>
              <a:rPr lang="ru-RU" sz="1300" b="1" dirty="0">
                <a:solidFill>
                  <a:srgbClr val="002060"/>
                </a:solidFill>
                <a:latin typeface="Bookman Old Style" pitchFamily="18" charset="0"/>
              </a:rPr>
              <a:t>М 758</a:t>
            </a:r>
            <a:br>
              <a:rPr lang="ru-RU" sz="1300" b="1" dirty="0">
                <a:solidFill>
                  <a:srgbClr val="002060"/>
                </a:solidFill>
                <a:latin typeface="Bookman Old Style" pitchFamily="18" charset="0"/>
              </a:rPr>
            </a:br>
            <a:r>
              <a:rPr lang="ru-RU" sz="1300" b="1" dirty="0" smtClean="0">
                <a:solidFill>
                  <a:srgbClr val="002060"/>
                </a:solidFill>
                <a:latin typeface="Bookman Old Style" pitchFamily="18" charset="0"/>
              </a:rPr>
              <a:t>        Молотовская </a:t>
            </a:r>
            <a:r>
              <a:rPr lang="ru-RU" sz="1300" b="1" dirty="0">
                <a:solidFill>
                  <a:srgbClr val="002060"/>
                </a:solidFill>
                <a:latin typeface="Bookman Old Style" pitchFamily="18" charset="0"/>
              </a:rPr>
              <a:t>танковая бригада</a:t>
            </a:r>
            <a:r>
              <a:rPr lang="ru-RU" sz="1300" dirty="0">
                <a:solidFill>
                  <a:srgbClr val="002060"/>
                </a:solidFill>
                <a:latin typeface="Bookman Old Style" pitchFamily="18" charset="0"/>
              </a:rPr>
              <a:t> </a:t>
            </a:r>
            <a:r>
              <a:rPr lang="ru-RU" sz="1300" b="1" dirty="0">
                <a:solidFill>
                  <a:srgbClr val="002060"/>
                </a:solidFill>
                <a:latin typeface="Bookman Old Style" pitchFamily="18" charset="0"/>
              </a:rPr>
              <a:t>и другие пермские воинские части в составе Уральского Добровольческого танкового корпуса </a:t>
            </a:r>
            <a:r>
              <a:rPr lang="ru-RU" sz="1300" dirty="0">
                <a:solidFill>
                  <a:srgbClr val="002060"/>
                </a:solidFill>
                <a:latin typeface="Bookman Old Style" pitchFamily="18" charset="0"/>
              </a:rPr>
              <a:t>: сборник документов / Пермский государственный архив социально-политической истории, Историко-архивный музейный центр "Ретроспектива" ; редактор С. В. </a:t>
            </a:r>
            <a:r>
              <a:rPr lang="ru-RU" sz="1300" dirty="0" err="1">
                <a:solidFill>
                  <a:srgbClr val="002060"/>
                </a:solidFill>
                <a:latin typeface="Bookman Old Style" pitchFamily="18" charset="0"/>
              </a:rPr>
              <a:t>Неганов</a:t>
            </a:r>
            <a:r>
              <a:rPr lang="ru-RU" sz="1300" dirty="0">
                <a:solidFill>
                  <a:srgbClr val="002060"/>
                </a:solidFill>
                <a:latin typeface="Bookman Old Style" pitchFamily="18" charset="0"/>
              </a:rPr>
              <a:t> ; составители: С. В. </a:t>
            </a:r>
            <a:r>
              <a:rPr lang="ru-RU" sz="1300" dirty="0" err="1">
                <a:solidFill>
                  <a:srgbClr val="002060"/>
                </a:solidFill>
                <a:latin typeface="Bookman Old Style" pitchFamily="18" charset="0"/>
              </a:rPr>
              <a:t>Неганов</a:t>
            </a:r>
            <a:r>
              <a:rPr lang="ru-RU" sz="1300" dirty="0">
                <a:solidFill>
                  <a:srgbClr val="002060"/>
                </a:solidFill>
                <a:latin typeface="Bookman Old Style" pitchFamily="18" charset="0"/>
              </a:rPr>
              <a:t> [и др.]. - Пермь : Уральский рабочий, 2018. - 503 с.</a:t>
            </a:r>
            <a:endParaRPr lang="en-US" sz="1300" b="1" dirty="0" smtClean="0">
              <a:solidFill>
                <a:srgbClr val="002060"/>
              </a:solidFill>
              <a:latin typeface="Bookman Old Style" pitchFamily="18" charset="0"/>
            </a:endParaRPr>
          </a:p>
          <a:p>
            <a:pPr algn="r"/>
            <a:r>
              <a:rPr lang="ru-RU" sz="1300" b="1" dirty="0" smtClean="0">
                <a:solidFill>
                  <a:srgbClr val="002060"/>
                </a:solidFill>
                <a:latin typeface="Bookman Old Style" pitchFamily="18" charset="0"/>
              </a:rPr>
              <a:t>Издание </a:t>
            </a:r>
            <a:r>
              <a:rPr lang="ru-RU" sz="1300" b="1" dirty="0">
                <a:solidFill>
                  <a:srgbClr val="002060"/>
                </a:solidFill>
                <a:latin typeface="Bookman Old Style" pitchFamily="18" charset="0"/>
              </a:rPr>
              <a:t>находится в</a:t>
            </a:r>
            <a:r>
              <a:rPr lang="ru-RU" sz="1300" b="1" dirty="0" smtClean="0">
                <a:solidFill>
                  <a:srgbClr val="002060"/>
                </a:solidFill>
                <a:latin typeface="Bookman Old Style" pitchFamily="18" charset="0"/>
              </a:rPr>
              <a:t>: </a:t>
            </a:r>
            <a:r>
              <a:rPr lang="ru-RU" sz="1300" b="1" dirty="0" err="1" smtClean="0">
                <a:solidFill>
                  <a:srgbClr val="002060"/>
                </a:solidFill>
                <a:latin typeface="Bookman Old Style" pitchFamily="18" charset="0"/>
              </a:rPr>
              <a:t>сбо</a:t>
            </a:r>
            <a:r>
              <a:rPr lang="ru-RU" sz="1300" b="1" dirty="0" smtClean="0">
                <a:solidFill>
                  <a:srgbClr val="002060"/>
                </a:solidFill>
                <a:latin typeface="Bookman Old Style" pitchFamily="18" charset="0"/>
              </a:rPr>
              <a:t> </a:t>
            </a:r>
            <a:r>
              <a:rPr lang="ru-RU" sz="1300" b="1" dirty="0">
                <a:solidFill>
                  <a:srgbClr val="002060"/>
                </a:solidFill>
                <a:latin typeface="Bookman Old Style" pitchFamily="18" charset="0"/>
              </a:rPr>
              <a:t>(1</a:t>
            </a:r>
            <a:r>
              <a:rPr lang="ru-RU" sz="1300" b="1" dirty="0" smtClean="0">
                <a:solidFill>
                  <a:srgbClr val="002060"/>
                </a:solidFill>
                <a:latin typeface="Bookman Old Style" pitchFamily="18" charset="0"/>
              </a:rPr>
              <a:t>)</a:t>
            </a:r>
            <a:endParaRPr lang="ru-RU" sz="1300" b="1" dirty="0">
              <a:solidFill>
                <a:srgbClr val="002060"/>
              </a:solidFill>
              <a:latin typeface="Bookman Old Style" pitchFamily="18" charset="0"/>
            </a:endParaRPr>
          </a:p>
        </p:txBody>
      </p:sp>
      <p:pic>
        <p:nvPicPr>
          <p:cNvPr id="7170" name="Picture 2" descr="C:\Users\Adult\Desktop\ВИРТУАЛЬНЫЕ ВЫСТАВКИ\2019\ксу34\Молотовская_танковая_бригада.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721" y="184942"/>
            <a:ext cx="4222682" cy="6484417"/>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88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39952" y="3171051"/>
            <a:ext cx="4896544" cy="2677656"/>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В книге кандидата исторических наук Леонида Обухова «Пермь-36. Предыстория: ИТК № 6 1942-1972 гг.» рассказывается история исправительно-трудовой колонии № 6, функционировавшей в Прикамье с 1942 до 1972 гг. С одной стороны, это была типичная лесная колония сталинского ГУЛАГа, каких в стране насчитывались сотни, а с другой, она - уникальна. После смерти Сталина эта колония была реорганизована для содержания работников правоохранительных органов, суда, прокуратуры и сотрудников администрации лагерей. В 1972 г. на базе ИТК № 6 был организован один из самых известных не только в нашей стране, но и за рубежом лагерь для политических заключенных, получивший название «Пермь-36».</a:t>
            </a: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062103"/>
          </a:xfrm>
          <a:prstGeom prst="rect">
            <a:avLst/>
          </a:prstGeom>
          <a:noFill/>
        </p:spPr>
        <p:txBody>
          <a:bodyPr wrap="square" rtlCol="0">
            <a:spAutoFit/>
          </a:bodyPr>
          <a:lstStyle/>
          <a:p>
            <a:r>
              <a:rPr lang="ru-RU" sz="1600" b="1" dirty="0">
                <a:solidFill>
                  <a:srgbClr val="002060"/>
                </a:solidFill>
                <a:latin typeface="Bookman Old Style" pitchFamily="18" charset="0"/>
              </a:rPr>
              <a:t>Т3(2)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О-266</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Обухов</a:t>
            </a:r>
            <a:r>
              <a:rPr lang="ru-RU" sz="1600" b="1" dirty="0">
                <a:solidFill>
                  <a:srgbClr val="002060"/>
                </a:solidFill>
                <a:latin typeface="Bookman Old Style" pitchFamily="18" charset="0"/>
              </a:rPr>
              <a:t>, Л. А.</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Пермь-36. Предыстория: ИТК № 6. 1942-1972 </a:t>
            </a:r>
            <a:r>
              <a:rPr lang="ru-RU" sz="1600" dirty="0">
                <a:solidFill>
                  <a:srgbClr val="002060"/>
                </a:solidFill>
                <a:latin typeface="Bookman Old Style" pitchFamily="18" charset="0"/>
              </a:rPr>
              <a:t>/ Л. А. Обухов. - Пермь : Пермское краевое отделение общества "Мемориал", 2018. - 159 с.</a:t>
            </a:r>
            <a:endParaRPr lang="en-US"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a:t>
            </a: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сбо</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pic>
        <p:nvPicPr>
          <p:cNvPr id="8194" name="Picture 2" descr="C:\Users\Adult\Desktop\ВИРТУАЛЬНЫЕ ВЫСТАВКИ\2019\ксу34\Обухов_Л_Пермь-36_Предистория.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 y="215825"/>
            <a:ext cx="4211961" cy="6453536"/>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793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09239" y="3284984"/>
            <a:ext cx="4824536" cy="1015663"/>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В сборнике представлены документы, наиболее полно отражающие роль и значение Пермского края (в тот период - Молотовской области) в Великой Отечественной войне. Большая часть документов публикуется впервые.</a:t>
            </a:r>
          </a:p>
        </p:txBody>
      </p:sp>
      <p:sp>
        <p:nvSpPr>
          <p:cNvPr id="4" name="Блок-схема: документ 3"/>
          <p:cNvSpPr/>
          <p:nvPr/>
        </p:nvSpPr>
        <p:spPr>
          <a:xfrm flipH="1">
            <a:off x="3995936" y="116632"/>
            <a:ext cx="5040560" cy="3096344"/>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800767"/>
          </a:xfrm>
          <a:prstGeom prst="rect">
            <a:avLst/>
          </a:prstGeom>
          <a:noFill/>
        </p:spPr>
        <p:txBody>
          <a:bodyPr wrap="square" rtlCol="0">
            <a:spAutoFit/>
          </a:bodyPr>
          <a:lstStyle/>
          <a:p>
            <a:r>
              <a:rPr lang="ru-RU" sz="1600" b="1" dirty="0">
                <a:solidFill>
                  <a:srgbClr val="002060"/>
                </a:solidFill>
                <a:latin typeface="Bookman Old Style" pitchFamily="18" charset="0"/>
              </a:rPr>
              <a:t>Т3(2)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П 275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Пермский </a:t>
            </a:r>
            <a:r>
              <a:rPr lang="ru-RU" sz="1600" b="1" dirty="0">
                <a:solidFill>
                  <a:srgbClr val="002060"/>
                </a:solidFill>
                <a:latin typeface="Bookman Old Style" pitchFamily="18" charset="0"/>
              </a:rPr>
              <a:t>край в</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Великой Отечественной войне </a:t>
            </a:r>
            <a:r>
              <a:rPr lang="ru-RU" sz="1600" dirty="0">
                <a:solidFill>
                  <a:srgbClr val="002060"/>
                </a:solidFill>
                <a:latin typeface="Bookman Old Style" pitchFamily="18" charset="0"/>
              </a:rPr>
              <a:t>: сборник документов / Пермский государственный архив социально-политической истории ; научный редактор Л. А. Обухов ; подготовили: И. Ю. Федотова [и др.]. - Пермь : Уральский рабочий, 2018. - 511 с.</a:t>
            </a:r>
            <a:endParaRPr lang="en-US"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a:t>
            </a:r>
            <a:r>
              <a:rPr lang="ru-RU" sz="1600" b="1" dirty="0" smtClean="0">
                <a:solidFill>
                  <a:srgbClr val="002060"/>
                </a:solidFill>
                <a:latin typeface="Bookman Old Style" pitchFamily="18" charset="0"/>
              </a:rPr>
              <a:t>: </a:t>
            </a:r>
          </a:p>
          <a:p>
            <a:pPr algn="r"/>
            <a:r>
              <a:rPr lang="ru-RU" sz="1600" b="1" dirty="0" err="1" smtClean="0">
                <a:solidFill>
                  <a:srgbClr val="002060"/>
                </a:solidFill>
                <a:latin typeface="Bookman Old Style" pitchFamily="18" charset="0"/>
              </a:rPr>
              <a:t>сбо</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pic>
        <p:nvPicPr>
          <p:cNvPr id="5122" name="Picture 2" descr="C:\Users\Adult\Desktop\ВИРТУАЛЬНЫЕ ВЫСТАВКИ\2019\ксу34\Пермский край в Великой Отечественной войне.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215825"/>
            <a:ext cx="4211960" cy="645353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161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8616" name="Picture 8" descr="http://content.foto.mail.ru/mail/nika.moreva/13948/s-24329.jpg"/>
          <p:cNvPicPr>
            <a:picLocks noChangeAspect="1" noChangeArrowheads="1"/>
          </p:cNvPicPr>
          <p:nvPr/>
        </p:nvPicPr>
        <p:blipFill rotWithShape="1">
          <a:blip r:embed="rId3">
            <a:extLst>
              <a:ext uri="{28A0092B-C50C-407E-A947-70E740481C1C}">
                <a14:useLocalDpi xmlns:a14="http://schemas.microsoft.com/office/drawing/2010/main" val="0"/>
              </a:ext>
            </a:extLst>
          </a:blip>
          <a:srcRect l="3028" r="2123"/>
          <a:stretch/>
        </p:blipFill>
        <p:spPr bwMode="auto">
          <a:xfrm>
            <a:off x="-36513" y="0"/>
            <a:ext cx="9180511"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 y="367070"/>
            <a:ext cx="9144000" cy="77625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5888" y="416858"/>
            <a:ext cx="9128110" cy="707886"/>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7. КУЛЬТУРА. НАУКА. ОБРАЗОВАНИЕ. ПЕЧАТЬ. СМИ. ИСКУССТВО</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2545154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99992" y="3171051"/>
            <a:ext cx="4536504" cy="2123658"/>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В методических рекомендациях изложены основные направления подготовки выпускной квалификационной работы. Методические рекомендации предназначены для помощи выпускнику-бакалавру, а также знакомства с условиями организации и проведения государственной итоговой аттестации. Рекомендованы для студентов очной и заочной форм обучения, обучающихся по направлению 09.03.03 Прикладная информатика, направленность (профиль) «Прикладная информатика в экономике». </a:t>
            </a: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769989"/>
          </a:xfrm>
          <a:prstGeom prst="rect">
            <a:avLst/>
          </a:prstGeom>
          <a:noFill/>
        </p:spPr>
        <p:txBody>
          <a:bodyPr wrap="square" rtlCol="0">
            <a:spAutoFit/>
          </a:bodyPr>
          <a:lstStyle/>
          <a:p>
            <a:r>
              <a:rPr lang="ru-RU" sz="1450" b="1" dirty="0">
                <a:solidFill>
                  <a:srgbClr val="002060"/>
                </a:solidFill>
                <a:latin typeface="Bookman Old Style" pitchFamily="18" charset="0"/>
              </a:rPr>
              <a:t>Ч</a:t>
            </a:r>
            <a:br>
              <a:rPr lang="ru-RU" sz="1450" b="1" dirty="0">
                <a:solidFill>
                  <a:srgbClr val="002060"/>
                </a:solidFill>
                <a:latin typeface="Bookman Old Style" pitchFamily="18" charset="0"/>
              </a:rPr>
            </a:br>
            <a:r>
              <a:rPr lang="ru-RU" sz="1450" b="1" dirty="0">
                <a:solidFill>
                  <a:srgbClr val="002060"/>
                </a:solidFill>
                <a:latin typeface="Bookman Old Style" pitchFamily="18" charset="0"/>
              </a:rPr>
              <a:t>В 927</a:t>
            </a:r>
            <a:br>
              <a:rPr lang="ru-RU" sz="1450" b="1" dirty="0">
                <a:solidFill>
                  <a:srgbClr val="002060"/>
                </a:solidFill>
                <a:latin typeface="Bookman Old Style" pitchFamily="18" charset="0"/>
              </a:rPr>
            </a:br>
            <a:r>
              <a:rPr lang="ru-RU" sz="1450" b="1" dirty="0">
                <a:solidFill>
                  <a:srgbClr val="002060"/>
                </a:solidFill>
                <a:latin typeface="Bookman Old Style" pitchFamily="18" charset="0"/>
              </a:rPr>
              <a:t>Выпускная квалификационная работа</a:t>
            </a:r>
            <a:r>
              <a:rPr lang="ru-RU" sz="1450" dirty="0">
                <a:solidFill>
                  <a:srgbClr val="002060"/>
                </a:solidFill>
                <a:latin typeface="Bookman Old Style" pitchFamily="18" charset="0"/>
              </a:rPr>
              <a:t> по направлению подготовки 09.03.03 Прикладная информатика : методические рекомендации / Министерство сельского хозяйства Российской Федерации, Пермский государственный аграрно-технологический университет имени академика Д. Н. Прянишникова ; составитель А. Н. Козлов. - Пермь : </a:t>
            </a:r>
            <a:r>
              <a:rPr lang="ru-RU" sz="1450" dirty="0" err="1">
                <a:solidFill>
                  <a:srgbClr val="002060"/>
                </a:solidFill>
                <a:latin typeface="Bookman Old Style" pitchFamily="18" charset="0"/>
              </a:rPr>
              <a:t>Прокростъ</a:t>
            </a:r>
            <a:r>
              <a:rPr lang="ru-RU" sz="1450" dirty="0">
                <a:solidFill>
                  <a:srgbClr val="002060"/>
                </a:solidFill>
                <a:latin typeface="Bookman Old Style" pitchFamily="18" charset="0"/>
              </a:rPr>
              <a:t>, 2019. - 46 с.</a:t>
            </a:r>
            <a:endParaRPr lang="en-US" sz="1450" b="1" dirty="0" smtClean="0">
              <a:solidFill>
                <a:srgbClr val="002060"/>
              </a:solidFill>
              <a:latin typeface="Bookman Old Style" pitchFamily="18" charset="0"/>
            </a:endParaRPr>
          </a:p>
          <a:p>
            <a:pPr algn="r"/>
            <a:r>
              <a:rPr lang="ru-RU" sz="1450" b="1" dirty="0" smtClean="0">
                <a:solidFill>
                  <a:srgbClr val="002060"/>
                </a:solidFill>
                <a:latin typeface="Bookman Old Style" pitchFamily="18" charset="0"/>
              </a:rPr>
              <a:t>Издание </a:t>
            </a:r>
            <a:r>
              <a:rPr lang="ru-RU" sz="1450" b="1" dirty="0">
                <a:solidFill>
                  <a:srgbClr val="002060"/>
                </a:solidFill>
                <a:latin typeface="Bookman Old Style" pitchFamily="18" charset="0"/>
              </a:rPr>
              <a:t>находится в</a:t>
            </a:r>
            <a:r>
              <a:rPr lang="ru-RU" sz="1450" b="1" dirty="0" smtClean="0">
                <a:solidFill>
                  <a:srgbClr val="002060"/>
                </a:solidFill>
                <a:latin typeface="Bookman Old Style" pitchFamily="18" charset="0"/>
              </a:rPr>
              <a:t>: </a:t>
            </a:r>
          </a:p>
          <a:p>
            <a:pPr algn="r"/>
            <a:r>
              <a:rPr lang="ru-RU" sz="1450" b="1" dirty="0" err="1" smtClean="0">
                <a:solidFill>
                  <a:srgbClr val="002060"/>
                </a:solidFill>
                <a:latin typeface="Bookman Old Style" pitchFamily="18" charset="0"/>
              </a:rPr>
              <a:t>чз</a:t>
            </a:r>
            <a:r>
              <a:rPr lang="ru-RU" sz="1450" b="1" dirty="0" smtClean="0">
                <a:solidFill>
                  <a:srgbClr val="002060"/>
                </a:solidFill>
                <a:latin typeface="Bookman Old Style" pitchFamily="18" charset="0"/>
              </a:rPr>
              <a:t> </a:t>
            </a:r>
            <a:r>
              <a:rPr lang="ru-RU" sz="1450" b="1" dirty="0">
                <a:solidFill>
                  <a:srgbClr val="002060"/>
                </a:solidFill>
                <a:latin typeface="Bookman Old Style" pitchFamily="18" charset="0"/>
              </a:rPr>
              <a:t>(3), </a:t>
            </a:r>
            <a:r>
              <a:rPr lang="ru-RU" sz="1450" b="1" dirty="0" err="1">
                <a:solidFill>
                  <a:srgbClr val="002060"/>
                </a:solidFill>
                <a:latin typeface="Bookman Old Style" pitchFamily="18" charset="0"/>
              </a:rPr>
              <a:t>чзлг</a:t>
            </a:r>
            <a:r>
              <a:rPr lang="ru-RU" sz="1450" b="1" dirty="0">
                <a:solidFill>
                  <a:srgbClr val="002060"/>
                </a:solidFill>
                <a:latin typeface="Bookman Old Style" pitchFamily="18" charset="0"/>
              </a:rPr>
              <a:t> (2)</a:t>
            </a:r>
          </a:p>
        </p:txBody>
      </p:sp>
      <p:pic>
        <p:nvPicPr>
          <p:cNvPr id="2050" name="Picture 2" descr="C:\Users\Adult\Desktop\ВИРТУАЛЬНЫЕ ВЫСТАВКИ\2019\ксу35\ВКР_сост_АН_Козл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5825"/>
            <a:ext cx="4211959" cy="645353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8197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062103"/>
          </a:xfrm>
          <a:prstGeom prst="rect">
            <a:avLst/>
          </a:prstGeom>
          <a:noFill/>
        </p:spPr>
        <p:txBody>
          <a:bodyPr wrap="square" rtlCol="0">
            <a:spAutoFit/>
          </a:bodyPr>
          <a:lstStyle/>
          <a:p>
            <a:r>
              <a:rPr lang="ru-RU" sz="1600" b="1" dirty="0">
                <a:solidFill>
                  <a:srgbClr val="002060"/>
                </a:solidFill>
                <a:latin typeface="Bookman Old Style" pitchFamily="18" charset="0"/>
              </a:rPr>
              <a:t>Ч</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П 275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Пермский </a:t>
            </a:r>
            <a:r>
              <a:rPr lang="ru-RU" sz="1600" b="1" dirty="0">
                <a:solidFill>
                  <a:srgbClr val="002060"/>
                </a:solidFill>
                <a:latin typeface="Bookman Old Style" pitchFamily="18" charset="0"/>
              </a:rPr>
              <a:t>государственный аграрно-технологический университет имени академика Д. Н. Прянишникова.</a:t>
            </a:r>
            <a:r>
              <a:rPr lang="ru-RU" sz="1600" dirty="0">
                <a:solidFill>
                  <a:srgbClr val="002060"/>
                </a:solidFill>
                <a:latin typeface="Bookman Old Style" pitchFamily="18" charset="0"/>
              </a:rPr>
              <a:t> - [Пермь] : [</a:t>
            </a:r>
            <a:r>
              <a:rPr lang="ru-RU" sz="1600" dirty="0" err="1">
                <a:solidFill>
                  <a:srgbClr val="002060"/>
                </a:solidFill>
                <a:latin typeface="Bookman Old Style" pitchFamily="18" charset="0"/>
              </a:rPr>
              <a:t>Прокростъ</a:t>
            </a:r>
            <a:r>
              <a:rPr lang="ru-RU" sz="1600" dirty="0">
                <a:solidFill>
                  <a:srgbClr val="002060"/>
                </a:solidFill>
                <a:latin typeface="Bookman Old Style" pitchFamily="18" charset="0"/>
              </a:rPr>
              <a:t>], [2018]. - 28 с.</a:t>
            </a:r>
            <a:endParaRPr lang="en-US"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a:t>
            </a:r>
            <a:r>
              <a:rPr lang="ru-RU" sz="1600" b="1" dirty="0" smtClean="0">
                <a:solidFill>
                  <a:srgbClr val="002060"/>
                </a:solidFill>
                <a:latin typeface="Bookman Old Style" pitchFamily="18" charset="0"/>
              </a:rPr>
              <a:t>: </a:t>
            </a:r>
          </a:p>
          <a:p>
            <a:pPr algn="r"/>
            <a:r>
              <a:rPr lang="ru-RU" sz="1600" b="1" dirty="0" err="1" smtClean="0">
                <a:solidFill>
                  <a:srgbClr val="002060"/>
                </a:solidFill>
                <a:latin typeface="Bookman Old Style" pitchFamily="18" charset="0"/>
              </a:rPr>
              <a:t>сбо</a:t>
            </a:r>
            <a:r>
              <a:rPr lang="ru-RU" sz="1600" b="1" dirty="0" smtClean="0">
                <a:solidFill>
                  <a:srgbClr val="002060"/>
                </a:solidFill>
                <a:latin typeface="Bookman Old Style" pitchFamily="18" charset="0"/>
              </a:rPr>
              <a:t> (1),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pic>
        <p:nvPicPr>
          <p:cNvPr id="9219" name="Picture 3" descr="C:\Users\Adult\Desktop\ВИРТУАЛЬНЫЕ ВЫСТАВКИ\2019\ксу34\Пермский_государственный_аграрно-технологический_университет.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542" y="215824"/>
            <a:ext cx="4221502" cy="645353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57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9640" name="Picture 8" descr="http://dic.academic.ru/pictures/wiki/files/67/Cornelis_de_Man_-_De_traankokerij_van_de_Amsterdamse_kamer_van_de_Noordse_Compagnie_op_Smerenbur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92" r="3718"/>
          <a:stretch/>
        </p:blipFill>
        <p:spPr bwMode="auto">
          <a:xfrm>
            <a:off x="-11463" y="0"/>
            <a:ext cx="9176266" cy="68760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 y="367070"/>
            <a:ext cx="9144000" cy="77625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4267" y="404664"/>
            <a:ext cx="9158266" cy="707886"/>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8. ОТРАСЛИ ПРОМЫШЛЕННОСТИ. ТЕХНОЛОГИЯ</a:t>
            </a:r>
          </a:p>
          <a:p>
            <a:pPr algn="ctr"/>
            <a:r>
              <a:rPr lang="ru-RU" sz="2000" b="1" dirty="0" smtClean="0">
                <a:solidFill>
                  <a:srgbClr val="C00000"/>
                </a:solidFill>
                <a:latin typeface="Bookman Old Style" pitchFamily="18" charset="0"/>
              </a:rPr>
              <a:t>ПЕРЕРАБОТКИ ПРОДУКЦИИ</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37429465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0664" name="Picture 8" descr="http://www.playcast.ru/uploads/2014/10/26/10360744.jpg"/>
          <p:cNvPicPr>
            <a:picLocks noChangeAspect="1" noChangeArrowheads="1"/>
          </p:cNvPicPr>
          <p:nvPr/>
        </p:nvPicPr>
        <p:blipFill rotWithShape="1">
          <a:blip r:embed="rId3">
            <a:extLst>
              <a:ext uri="{28A0092B-C50C-407E-A947-70E740481C1C}">
                <a14:useLocalDpi xmlns:a14="http://schemas.microsoft.com/office/drawing/2010/main" val="0"/>
              </a:ext>
            </a:extLst>
          </a:blip>
          <a:srcRect l="6945" r="3185" b="6711"/>
          <a:stretch/>
        </p:blipFill>
        <p:spPr bwMode="auto">
          <a:xfrm>
            <a:off x="11967" y="-7640"/>
            <a:ext cx="9123931" cy="6865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 y="5533062"/>
            <a:ext cx="9144000" cy="77625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44681" y="5582850"/>
            <a:ext cx="9180512" cy="707886"/>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9. ЯЗЫКОЗНАНИЕ. ЛИТЕРАТУРОВЕДЕНИЕ.</a:t>
            </a:r>
          </a:p>
          <a:p>
            <a:pPr algn="ctr"/>
            <a:r>
              <a:rPr lang="ru-RU" sz="2000" b="1" dirty="0" smtClean="0">
                <a:solidFill>
                  <a:srgbClr val="C00000"/>
                </a:solidFill>
                <a:latin typeface="Bookman Old Style" pitchFamily="18" charset="0"/>
              </a:rPr>
              <a:t>ХУДОЖЕСТВЕННАЯ ЛИТЕРАТУРА</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358456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http://kotoff.org/images/phocagallery/any_pics/paint_cats/098.jpg"/>
          <p:cNvPicPr>
            <a:picLocks noChangeAspect="1" noChangeArrowheads="1"/>
          </p:cNvPicPr>
          <p:nvPr/>
        </p:nvPicPr>
        <p:blipFill rotWithShape="1">
          <a:blip r:embed="rId3">
            <a:extLst>
              <a:ext uri="{28A0092B-C50C-407E-A947-70E740481C1C}">
                <a14:useLocalDpi xmlns:a14="http://schemas.microsoft.com/office/drawing/2010/main" val="0"/>
              </a:ext>
            </a:extLst>
          </a:blip>
          <a:srcRect t="2479" b="1517"/>
          <a:stretch/>
        </p:blipFill>
        <p:spPr bwMode="auto">
          <a:xfrm>
            <a:off x="-1" y="1"/>
            <a:ext cx="9143999"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 y="367070"/>
            <a:ext cx="9144000" cy="77625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1437" y="416858"/>
            <a:ext cx="9180513" cy="707886"/>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10. ЛИТЕРАТУРА УНИВЕРСАЛЬНОГО СОДЕРЖАНИЯ. БИОГРАФИИ</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799288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39952" y="3171051"/>
            <a:ext cx="4896544" cy="2492990"/>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Книга является официальным справочным изданием. Содержит сведения о внешнем виде, распространении, </a:t>
            </a:r>
            <a:r>
              <a:rPr lang="ru-RU" sz="1200" dirty="0" err="1">
                <a:solidFill>
                  <a:srgbClr val="002060"/>
                </a:solidFill>
                <a:latin typeface="Bookman Old Style" pitchFamily="18" charset="0"/>
              </a:rPr>
              <a:t>биотопической</a:t>
            </a:r>
            <a:r>
              <a:rPr lang="ru-RU" sz="1200" dirty="0">
                <a:solidFill>
                  <a:srgbClr val="002060"/>
                </a:solidFill>
                <a:latin typeface="Bookman Old Style" pitchFamily="18" charset="0"/>
              </a:rPr>
              <a:t> приуроченности и статусе редких и находящихся под угрозой исчезновения животных, растений и других организмов. Приведена информация о 144 видах, занесенных в Красную книгу Пермского края. Описаны известные причины сокращения численности видов, рассматриваются факторы, представляющие для них опасность, и мероприятия по стабилизации и восстановлению популяций. Видовые очерки иллюстрированы цветными рисунками, картосхемами распространения животных, растений и других организмов в крае.</a:t>
            </a: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554545"/>
          </a:xfrm>
          <a:prstGeom prst="rect">
            <a:avLst/>
          </a:prstGeom>
          <a:noFill/>
        </p:spPr>
        <p:txBody>
          <a:bodyPr wrap="square" rtlCol="0">
            <a:spAutoFit/>
          </a:bodyPr>
          <a:lstStyle/>
          <a:p>
            <a:r>
              <a:rPr lang="ru-RU" sz="1600" b="1" dirty="0">
                <a:solidFill>
                  <a:srgbClr val="002060"/>
                </a:solidFill>
                <a:latin typeface="Bookman Old Style" pitchFamily="18" charset="0"/>
              </a:rPr>
              <a:t>502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К 782</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Красная </a:t>
            </a:r>
            <a:r>
              <a:rPr lang="ru-RU" sz="1600" b="1" dirty="0">
                <a:solidFill>
                  <a:srgbClr val="002060"/>
                </a:solidFill>
                <a:latin typeface="Bookman Old Style" pitchFamily="18" charset="0"/>
              </a:rPr>
              <a:t>книга Пермского</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края</a:t>
            </a:r>
            <a:r>
              <a:rPr lang="ru-RU" sz="1600" dirty="0">
                <a:solidFill>
                  <a:srgbClr val="002060"/>
                </a:solidFill>
                <a:latin typeface="Bookman Old Style" pitchFamily="18" charset="0"/>
              </a:rPr>
              <a:t> / Министерство природных ресурсов, лесного хозяйства и экологии Пермского края [и др.] ; ред. М. А. Бакланов. - Пермь : </a:t>
            </a:r>
            <a:r>
              <a:rPr lang="ru-RU" sz="1600" dirty="0" err="1">
                <a:solidFill>
                  <a:srgbClr val="002060"/>
                </a:solidFill>
                <a:latin typeface="Bookman Old Style" pitchFamily="18" charset="0"/>
              </a:rPr>
              <a:t>Алдари</a:t>
            </a:r>
            <a:r>
              <a:rPr lang="ru-RU" sz="1600" dirty="0">
                <a:solidFill>
                  <a:srgbClr val="002060"/>
                </a:solidFill>
                <a:latin typeface="Bookman Old Style" pitchFamily="18" charset="0"/>
              </a:rPr>
              <a:t>, 2018. - 230 с.</a:t>
            </a:r>
            <a:endParaRPr lang="en-US"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a:t>
            </a:r>
            <a:r>
              <a:rPr lang="ru-RU" sz="1600" b="1" dirty="0" smtClean="0">
                <a:solidFill>
                  <a:srgbClr val="002060"/>
                </a:solidFill>
                <a:latin typeface="Bookman Old Style" pitchFamily="18" charset="0"/>
              </a:rPr>
              <a:t>: </a:t>
            </a:r>
          </a:p>
          <a:p>
            <a:pPr algn="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 </a:t>
            </a:r>
          </a:p>
          <a:p>
            <a:pPr algn="r"/>
            <a:r>
              <a:rPr lang="ru-RU" sz="1600" b="1" dirty="0" err="1" smtClean="0">
                <a:solidFill>
                  <a:srgbClr val="002060"/>
                </a:solidFill>
                <a:latin typeface="Bookman Old Style" pitchFamily="18" charset="0"/>
              </a:rPr>
              <a:t>сбо</a:t>
            </a:r>
            <a:r>
              <a:rPr lang="ru-RU" sz="1600" b="1" dirty="0" smtClean="0">
                <a:solidFill>
                  <a:srgbClr val="002060"/>
                </a:solidFill>
                <a:latin typeface="Bookman Old Style" pitchFamily="18" charset="0"/>
              </a:rPr>
              <a:t> (1), </a:t>
            </a:r>
            <a:r>
              <a:rPr lang="ru-RU" sz="1600" b="1" dirty="0" err="1" smtClean="0">
                <a:solidFill>
                  <a:srgbClr val="002060"/>
                </a:solidFill>
                <a:latin typeface="Bookman Old Style" pitchFamily="18" charset="0"/>
              </a:rPr>
              <a:t>учаб</a:t>
            </a:r>
            <a:r>
              <a:rPr lang="ru-RU" sz="1600" b="1" dirty="0" smtClean="0">
                <a:solidFill>
                  <a:srgbClr val="002060"/>
                </a:solidFill>
                <a:latin typeface="Bookman Old Style" pitchFamily="18" charset="0"/>
              </a:rPr>
              <a:t> (3)</a:t>
            </a:r>
            <a:endParaRPr lang="ru-RU" sz="1600" b="1" dirty="0">
              <a:solidFill>
                <a:srgbClr val="002060"/>
              </a:solidFill>
              <a:latin typeface="Bookman Old Style" pitchFamily="18" charset="0"/>
            </a:endParaRPr>
          </a:p>
        </p:txBody>
      </p:sp>
      <p:pic>
        <p:nvPicPr>
          <p:cNvPr id="4098" name="Picture 2" descr="C:\Users\Adult\Desktop\ВИРТУАЛЬНЫЕ ВЫСТАВКИ\2019\ксу34\Красная книга Пермского края.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98434"/>
            <a:ext cx="4211960" cy="6470926"/>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481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Блок-схема: документ 3"/>
          <p:cNvSpPr/>
          <p:nvPr/>
        </p:nvSpPr>
        <p:spPr>
          <a:xfrm flipH="1">
            <a:off x="3995936" y="116632"/>
            <a:ext cx="5040560" cy="3192918"/>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862322"/>
          </a:xfrm>
          <a:prstGeom prst="rect">
            <a:avLst/>
          </a:prstGeom>
          <a:noFill/>
        </p:spPr>
        <p:txBody>
          <a:bodyPr wrap="square" rtlCol="0">
            <a:spAutoFit/>
          </a:bodyPr>
          <a:lstStyle/>
          <a:p>
            <a:r>
              <a:rPr lang="ru-RU" sz="1500" b="1" dirty="0">
                <a:solidFill>
                  <a:srgbClr val="002060"/>
                </a:solidFill>
                <a:latin typeface="Bookman Old Style" pitchFamily="18" charset="0"/>
              </a:rPr>
              <a:t>502</a:t>
            </a:r>
            <a:br>
              <a:rPr lang="ru-RU" sz="1500" b="1" dirty="0">
                <a:solidFill>
                  <a:srgbClr val="002060"/>
                </a:solidFill>
                <a:latin typeface="Bookman Old Style" pitchFamily="18" charset="0"/>
              </a:rPr>
            </a:br>
            <a:r>
              <a:rPr lang="ru-RU" sz="1500" b="1" dirty="0">
                <a:solidFill>
                  <a:srgbClr val="002060"/>
                </a:solidFill>
                <a:latin typeface="Bookman Old Style" pitchFamily="18" charset="0"/>
              </a:rPr>
              <a:t>Э 400</a:t>
            </a:r>
            <a:br>
              <a:rPr lang="ru-RU" sz="1500" b="1" dirty="0">
                <a:solidFill>
                  <a:srgbClr val="002060"/>
                </a:solidFill>
                <a:latin typeface="Bookman Old Style" pitchFamily="18" charset="0"/>
              </a:rPr>
            </a:br>
            <a:r>
              <a:rPr lang="ru-RU" sz="1500" b="1" dirty="0" smtClean="0">
                <a:solidFill>
                  <a:srgbClr val="002060"/>
                </a:solidFill>
                <a:latin typeface="Bookman Old Style" pitchFamily="18" charset="0"/>
              </a:rPr>
              <a:t>        Экология </a:t>
            </a:r>
            <a:r>
              <a:rPr lang="ru-RU" sz="1500" b="1" dirty="0">
                <a:solidFill>
                  <a:srgbClr val="002060"/>
                </a:solidFill>
                <a:latin typeface="Bookman Old Style" pitchFamily="18" charset="0"/>
              </a:rPr>
              <a:t>города. Состояние</a:t>
            </a:r>
            <a:r>
              <a:rPr lang="ru-RU" sz="1500" dirty="0">
                <a:solidFill>
                  <a:srgbClr val="002060"/>
                </a:solidFill>
                <a:latin typeface="Bookman Old Style" pitchFamily="18" charset="0"/>
              </a:rPr>
              <a:t> </a:t>
            </a:r>
            <a:r>
              <a:rPr lang="ru-RU" sz="1500" b="1" dirty="0">
                <a:solidFill>
                  <a:srgbClr val="002060"/>
                </a:solidFill>
                <a:latin typeface="Bookman Old Style" pitchFamily="18" charset="0"/>
              </a:rPr>
              <a:t>и охрана окружающей среды города Перми. 2018 - год экологического волонтера в городе Перми </a:t>
            </a:r>
            <a:r>
              <a:rPr lang="ru-RU" sz="1500" dirty="0">
                <a:solidFill>
                  <a:srgbClr val="002060"/>
                </a:solidFill>
                <a:latin typeface="Bookman Old Style" pitchFamily="18" charset="0"/>
              </a:rPr>
              <a:t>/ Управление по экологии и природопользованию администрации города Перми. - Пермь : Пермское книжное издательство, 2018. - 115 с.</a:t>
            </a:r>
            <a:endParaRPr lang="en-US" sz="1500" b="1" dirty="0" smtClean="0">
              <a:solidFill>
                <a:srgbClr val="002060"/>
              </a:solidFill>
              <a:latin typeface="Bookman Old Style" pitchFamily="18" charset="0"/>
            </a:endParaRPr>
          </a:p>
          <a:p>
            <a:pPr algn="r"/>
            <a:r>
              <a:rPr lang="ru-RU" sz="1500" b="1" dirty="0" smtClean="0">
                <a:solidFill>
                  <a:srgbClr val="002060"/>
                </a:solidFill>
                <a:latin typeface="Bookman Old Style" pitchFamily="18" charset="0"/>
              </a:rPr>
              <a:t>Издание </a:t>
            </a:r>
            <a:r>
              <a:rPr lang="ru-RU" sz="1500" b="1" dirty="0">
                <a:solidFill>
                  <a:srgbClr val="002060"/>
                </a:solidFill>
                <a:latin typeface="Bookman Old Style" pitchFamily="18" charset="0"/>
              </a:rPr>
              <a:t>находится в</a:t>
            </a:r>
            <a:r>
              <a:rPr lang="ru-RU" sz="1500" b="1" dirty="0" smtClean="0">
                <a:solidFill>
                  <a:srgbClr val="002060"/>
                </a:solidFill>
                <a:latin typeface="Bookman Old Style" pitchFamily="18" charset="0"/>
              </a:rPr>
              <a:t>: </a:t>
            </a:r>
          </a:p>
          <a:p>
            <a:pPr algn="r"/>
            <a:r>
              <a:rPr lang="ru-RU" sz="1500" b="1" dirty="0" err="1" smtClean="0">
                <a:solidFill>
                  <a:srgbClr val="002060"/>
                </a:solidFill>
                <a:latin typeface="Bookman Old Style" pitchFamily="18" charset="0"/>
              </a:rPr>
              <a:t>чз</a:t>
            </a:r>
            <a:r>
              <a:rPr lang="ru-RU" sz="1500" b="1" dirty="0" smtClean="0">
                <a:solidFill>
                  <a:srgbClr val="002060"/>
                </a:solidFill>
                <a:latin typeface="Bookman Old Style" pitchFamily="18" charset="0"/>
              </a:rPr>
              <a:t> (1), </a:t>
            </a:r>
            <a:r>
              <a:rPr lang="ru-RU" sz="1500" b="1" dirty="0" err="1" smtClean="0">
                <a:solidFill>
                  <a:srgbClr val="002060"/>
                </a:solidFill>
                <a:latin typeface="Bookman Old Style" pitchFamily="18" charset="0"/>
              </a:rPr>
              <a:t>чзлг</a:t>
            </a:r>
            <a:r>
              <a:rPr lang="ru-RU" sz="1500" b="1" dirty="0" smtClean="0">
                <a:solidFill>
                  <a:srgbClr val="002060"/>
                </a:solidFill>
                <a:latin typeface="Bookman Old Style" pitchFamily="18" charset="0"/>
              </a:rPr>
              <a:t> </a:t>
            </a:r>
            <a:r>
              <a:rPr lang="ru-RU" sz="1500" b="1" dirty="0">
                <a:solidFill>
                  <a:srgbClr val="002060"/>
                </a:solidFill>
                <a:latin typeface="Bookman Old Style" pitchFamily="18" charset="0"/>
              </a:rPr>
              <a:t>(1</a:t>
            </a:r>
            <a:r>
              <a:rPr lang="ru-RU" sz="1500" b="1" dirty="0" smtClean="0">
                <a:solidFill>
                  <a:srgbClr val="002060"/>
                </a:solidFill>
                <a:latin typeface="Bookman Old Style" pitchFamily="18" charset="0"/>
              </a:rPr>
              <a:t>), </a:t>
            </a:r>
          </a:p>
          <a:p>
            <a:pPr algn="r"/>
            <a:r>
              <a:rPr lang="ru-RU" sz="1500" b="1" dirty="0" err="1" smtClean="0">
                <a:solidFill>
                  <a:srgbClr val="002060"/>
                </a:solidFill>
                <a:latin typeface="Bookman Old Style" pitchFamily="18" charset="0"/>
              </a:rPr>
              <a:t>кх</a:t>
            </a:r>
            <a:r>
              <a:rPr lang="ru-RU" sz="1500" b="1" dirty="0" smtClean="0">
                <a:solidFill>
                  <a:srgbClr val="002060"/>
                </a:solidFill>
                <a:latin typeface="Bookman Old Style" pitchFamily="18" charset="0"/>
              </a:rPr>
              <a:t> (1), </a:t>
            </a:r>
            <a:r>
              <a:rPr lang="ru-RU" sz="1500" b="1" dirty="0" err="1" smtClean="0">
                <a:solidFill>
                  <a:srgbClr val="002060"/>
                </a:solidFill>
                <a:latin typeface="Bookman Old Style" pitchFamily="18" charset="0"/>
              </a:rPr>
              <a:t>сбо</a:t>
            </a:r>
            <a:r>
              <a:rPr lang="ru-RU" sz="1500" b="1" dirty="0" smtClean="0">
                <a:solidFill>
                  <a:srgbClr val="002060"/>
                </a:solidFill>
                <a:latin typeface="Bookman Old Style" pitchFamily="18" charset="0"/>
              </a:rPr>
              <a:t> (1), </a:t>
            </a:r>
            <a:r>
              <a:rPr lang="ru-RU" sz="1500" b="1" dirty="0" err="1" smtClean="0">
                <a:solidFill>
                  <a:srgbClr val="002060"/>
                </a:solidFill>
                <a:latin typeface="Bookman Old Style" pitchFamily="18" charset="0"/>
              </a:rPr>
              <a:t>аблг</a:t>
            </a:r>
            <a:r>
              <a:rPr lang="ru-RU" sz="1500" b="1" dirty="0" smtClean="0">
                <a:solidFill>
                  <a:srgbClr val="002060"/>
                </a:solidFill>
                <a:latin typeface="Bookman Old Style" pitchFamily="18" charset="0"/>
              </a:rPr>
              <a:t> (1)</a:t>
            </a:r>
            <a:endParaRPr lang="ru-RU" sz="1500" b="1" dirty="0">
              <a:solidFill>
                <a:srgbClr val="002060"/>
              </a:solidFill>
              <a:latin typeface="Bookman Old Style" pitchFamily="18" charset="0"/>
            </a:endParaRPr>
          </a:p>
        </p:txBody>
      </p:sp>
      <p:pic>
        <p:nvPicPr>
          <p:cNvPr id="7170" name="Picture 2" descr="C:\Users\Adult\Desktop\ВИРТУАЛЬНЫЕ ВЫСТАВКИ\2019\ксу34\20190912_1604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2" y="214299"/>
            <a:ext cx="4235482" cy="6467501"/>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3064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39952" y="3171051"/>
            <a:ext cx="4896544" cy="2123658"/>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В учебном пособии раскрыты понятия, лежащие в основе проблем генетической безопасности, дана классификация </a:t>
            </a:r>
            <a:r>
              <a:rPr lang="ru-RU" sz="1200" dirty="0" err="1">
                <a:solidFill>
                  <a:srgbClr val="002060"/>
                </a:solidFill>
                <a:latin typeface="Bookman Old Style" pitchFamily="18" charset="0"/>
              </a:rPr>
              <a:t>генотоксических</a:t>
            </a:r>
            <a:r>
              <a:rPr lang="ru-RU" sz="1200" dirty="0">
                <a:solidFill>
                  <a:srgbClr val="002060"/>
                </a:solidFill>
                <a:latin typeface="Bookman Old Style" pitchFamily="18" charset="0"/>
              </a:rPr>
              <a:t> факторов, представлены методы и тест-системы для определения мутагенной активности физических и химических факторов. По каждой теме представлен теоретический материал и вопросы для закрепления материала, что способствует более глубокому усвоению материала и экономии времени студента. Учебное пособие предназначено для студентов, обучающихся по направлению подготовки 06.04.01 Биология.</a:t>
            </a: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308324"/>
          </a:xfrm>
          <a:prstGeom prst="rect">
            <a:avLst/>
          </a:prstGeom>
          <a:noFill/>
        </p:spPr>
        <p:txBody>
          <a:bodyPr wrap="square" rtlCol="0">
            <a:spAutoFit/>
          </a:bodyPr>
          <a:lstStyle/>
          <a:p>
            <a:r>
              <a:rPr lang="ru-RU" sz="1600" b="1" dirty="0">
                <a:solidFill>
                  <a:srgbClr val="002060"/>
                </a:solidFill>
                <a:latin typeface="Bookman Old Style" pitchFamily="18" charset="0"/>
              </a:rPr>
              <a:t>57</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К 629</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Колясникова</a:t>
            </a:r>
            <a:r>
              <a:rPr lang="ru-RU" sz="1600" b="1" dirty="0">
                <a:solidFill>
                  <a:srgbClr val="002060"/>
                </a:solidFill>
                <a:latin typeface="Bookman Old Style" pitchFamily="18" charset="0"/>
              </a:rPr>
              <a:t>, Н. Л.</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Проблемы генетической безопасности </a:t>
            </a:r>
            <a:r>
              <a:rPr lang="ru-RU" sz="1600" dirty="0">
                <a:solidFill>
                  <a:srgbClr val="002060"/>
                </a:solidFill>
                <a:latin typeface="Bookman Old Style" pitchFamily="18" charset="0"/>
              </a:rPr>
              <a:t>: учебное пособие / Н. Л. </a:t>
            </a:r>
            <a:r>
              <a:rPr lang="ru-RU" sz="1600" dirty="0" err="1">
                <a:solidFill>
                  <a:srgbClr val="002060"/>
                </a:solidFill>
                <a:latin typeface="Bookman Old Style" pitchFamily="18" charset="0"/>
              </a:rPr>
              <a:t>Колясникова</a:t>
            </a:r>
            <a:r>
              <a:rPr lang="ru-RU" sz="1600" dirty="0">
                <a:solidFill>
                  <a:srgbClr val="002060"/>
                </a:solidFill>
                <a:latin typeface="Bookman Old Style" pitchFamily="18" charset="0"/>
              </a:rPr>
              <a:t> ; Пермский ГАТУ. - Пермь : </a:t>
            </a:r>
            <a:r>
              <a:rPr lang="ru-RU" sz="1600" dirty="0" err="1">
                <a:solidFill>
                  <a:srgbClr val="002060"/>
                </a:solidFill>
                <a:latin typeface="Bookman Old Style" pitchFamily="18" charset="0"/>
              </a:rPr>
              <a:t>Прокростъ</a:t>
            </a:r>
            <a:r>
              <a:rPr lang="ru-RU" sz="1600" dirty="0">
                <a:solidFill>
                  <a:srgbClr val="002060"/>
                </a:solidFill>
                <a:latin typeface="Bookman Old Style" pitchFamily="18" charset="0"/>
              </a:rPr>
              <a:t>, 2019. - 94 с.</a:t>
            </a:r>
            <a:endParaRPr lang="en-US"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a:t>
            </a:r>
            <a:r>
              <a:rPr lang="ru-RU" sz="1600" b="1" dirty="0" smtClean="0">
                <a:solidFill>
                  <a:srgbClr val="002060"/>
                </a:solidFill>
                <a:latin typeface="Bookman Old Style" pitchFamily="18" charset="0"/>
              </a:rPr>
              <a:t>: </a:t>
            </a:r>
          </a:p>
          <a:p>
            <a:pPr algn="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 </a:t>
            </a:r>
            <a:r>
              <a:rPr lang="ru-RU" sz="1600" b="1" dirty="0" err="1">
                <a:solidFill>
                  <a:srgbClr val="002060"/>
                </a:solidFill>
                <a:latin typeface="Bookman Old Style" pitchFamily="18" charset="0"/>
              </a:rPr>
              <a:t>чзлг</a:t>
            </a:r>
            <a:r>
              <a:rPr lang="ru-RU" sz="1600" b="1" dirty="0">
                <a:solidFill>
                  <a:srgbClr val="002060"/>
                </a:solidFill>
                <a:latin typeface="Bookman Old Style" pitchFamily="18" charset="0"/>
              </a:rPr>
              <a:t> (1), </a:t>
            </a:r>
            <a:endParaRPr lang="ru-RU" sz="1600" b="1" dirty="0" smtClean="0">
              <a:solidFill>
                <a:srgbClr val="002060"/>
              </a:solidFill>
              <a:latin typeface="Bookman Old Style" pitchFamily="18" charset="0"/>
            </a:endParaRPr>
          </a:p>
          <a:p>
            <a:pPr algn="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 </a:t>
            </a:r>
            <a:r>
              <a:rPr lang="ru-RU" sz="1600" b="1" dirty="0" err="1">
                <a:solidFill>
                  <a:srgbClr val="002060"/>
                </a:solidFill>
                <a:latin typeface="Bookman Old Style" pitchFamily="18" charset="0"/>
              </a:rPr>
              <a:t>учаб</a:t>
            </a:r>
            <a:r>
              <a:rPr lang="ru-RU" sz="1600" b="1" dirty="0">
                <a:solidFill>
                  <a:srgbClr val="002060"/>
                </a:solidFill>
                <a:latin typeface="Bookman Old Style" pitchFamily="18" charset="0"/>
              </a:rPr>
              <a:t> (5)</a:t>
            </a:r>
          </a:p>
        </p:txBody>
      </p:sp>
      <p:pic>
        <p:nvPicPr>
          <p:cNvPr id="5122" name="Picture 2" descr="C:\Users\Adult\Desktop\ВИРТУАЛЬНЫЕ ВЫСТАВКИ\2019\ксу35\Колясникова_Проблемы_генетической_безопасност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8" y="215824"/>
            <a:ext cx="4241518" cy="645353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50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99992" y="3171051"/>
            <a:ext cx="4536504" cy="1569660"/>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В атласе представлены морфологические характеристики и цветные микрофотографии </a:t>
            </a:r>
            <a:r>
              <a:rPr lang="ru-RU" sz="1200" dirty="0" err="1">
                <a:solidFill>
                  <a:srgbClr val="002060"/>
                </a:solidFill>
                <a:latin typeface="Bookman Old Style" pitchFamily="18" charset="0"/>
              </a:rPr>
              <a:t>неацетолизированных</a:t>
            </a:r>
            <a:r>
              <a:rPr lang="ru-RU" sz="1200" dirty="0">
                <a:solidFill>
                  <a:srgbClr val="002060"/>
                </a:solidFill>
                <a:latin typeface="Bookman Old Style" pitchFamily="18" charset="0"/>
              </a:rPr>
              <a:t>, окрашенных фуксином пыльцевых зёрен 288 видов растений, относящихся к 61 семейству и произрастающих на территории </a:t>
            </a:r>
            <a:r>
              <a:rPr lang="ru-RU" sz="1200" dirty="0" err="1">
                <a:solidFill>
                  <a:srgbClr val="002060"/>
                </a:solidFill>
                <a:latin typeface="Bookman Old Style" pitchFamily="18" charset="0"/>
              </a:rPr>
              <a:t>России.Также</a:t>
            </a:r>
            <a:r>
              <a:rPr lang="ru-RU" sz="1200" dirty="0">
                <a:solidFill>
                  <a:srgbClr val="002060"/>
                </a:solidFill>
                <a:latin typeface="Bookman Old Style" pitchFamily="18" charset="0"/>
              </a:rPr>
              <a:t> в атлас включены микрофотографии препаратов образцов мёда, полученных из различных российских регионов.</a:t>
            </a: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1815882"/>
          </a:xfrm>
          <a:prstGeom prst="rect">
            <a:avLst/>
          </a:prstGeom>
          <a:noFill/>
        </p:spPr>
        <p:txBody>
          <a:bodyPr wrap="square" rtlCol="0">
            <a:spAutoFit/>
          </a:bodyPr>
          <a:lstStyle/>
          <a:p>
            <a:r>
              <a:rPr lang="ru-RU" sz="1600" b="1" dirty="0">
                <a:solidFill>
                  <a:srgbClr val="002060"/>
                </a:solidFill>
                <a:latin typeface="Bookman Old Style" pitchFamily="18" charset="0"/>
              </a:rPr>
              <a:t>58</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А 924</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Атлас </a:t>
            </a:r>
            <a:r>
              <a:rPr lang="ru-RU" sz="1600" b="1" dirty="0">
                <a:solidFill>
                  <a:srgbClr val="002060"/>
                </a:solidFill>
                <a:latin typeface="Bookman Old Style" pitchFamily="18" charset="0"/>
              </a:rPr>
              <a:t>пыльцевых зерен</a:t>
            </a:r>
            <a:r>
              <a:rPr lang="ru-RU" sz="1600" dirty="0">
                <a:solidFill>
                  <a:srgbClr val="002060"/>
                </a:solidFill>
                <a:latin typeface="Bookman Old Style" pitchFamily="18" charset="0"/>
              </a:rPr>
              <a:t> / И. В. </a:t>
            </a:r>
            <a:r>
              <a:rPr lang="ru-RU" sz="1600" dirty="0" err="1">
                <a:solidFill>
                  <a:srgbClr val="002060"/>
                </a:solidFill>
                <a:latin typeface="Bookman Old Style" pitchFamily="18" charset="0"/>
              </a:rPr>
              <a:t>Карпович</a:t>
            </a:r>
            <a:r>
              <a:rPr lang="ru-RU" sz="1600" dirty="0">
                <a:solidFill>
                  <a:srgbClr val="002060"/>
                </a:solidFill>
                <a:latin typeface="Bookman Old Style" pitchFamily="18" charset="0"/>
              </a:rPr>
              <a:t>, Е. С. </a:t>
            </a:r>
            <a:r>
              <a:rPr lang="ru-RU" sz="1600" dirty="0" err="1">
                <a:solidFill>
                  <a:srgbClr val="002060"/>
                </a:solidFill>
                <a:latin typeface="Bookman Old Style" pitchFamily="18" charset="0"/>
              </a:rPr>
              <a:t>Дребезгина</a:t>
            </a:r>
            <a:r>
              <a:rPr lang="ru-RU" sz="1600" dirty="0">
                <a:solidFill>
                  <a:srgbClr val="002060"/>
                </a:solidFill>
                <a:latin typeface="Bookman Old Style" pitchFamily="18" charset="0"/>
              </a:rPr>
              <a:t>, Е. А. </a:t>
            </a:r>
            <a:r>
              <a:rPr lang="ru-RU" sz="1600" dirty="0" err="1">
                <a:solidFill>
                  <a:srgbClr val="002060"/>
                </a:solidFill>
                <a:latin typeface="Bookman Old Style" pitchFamily="18" charset="0"/>
              </a:rPr>
              <a:t>Еловикова</a:t>
            </a:r>
            <a:r>
              <a:rPr lang="ru-RU" sz="1600" dirty="0">
                <a:solidFill>
                  <a:srgbClr val="002060"/>
                </a:solidFill>
                <a:latin typeface="Bookman Old Style" pitchFamily="18" charset="0"/>
              </a:rPr>
              <a:t> [и др.]. - Екатеринбург : Уральский рабочий, 2015. - 314 с.</a:t>
            </a:r>
            <a:endParaRPr lang="en-US"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a:t>
            </a: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pic>
        <p:nvPicPr>
          <p:cNvPr id="13314" name="Picture 2" descr="C:\Users\Adult\Desktop\ВИРТУАЛЬНЫЕ ВЫСТАВКИ\2019\ксу36\20190912_1558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 y="221282"/>
            <a:ext cx="4219772" cy="645353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38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39952" y="3171051"/>
            <a:ext cx="4896544" cy="2677656"/>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Книга содержит описания распространенных и обычных видов травянистых растений лесов г. Перми. Кроме них, в книгу включены редкие и охраняемые растения, встречающиеся в лесах в черте города. Представлены следующие отделы сосудистых растений: плауновидные, хвощевидные, папоротниковидные, покрытосеменные (классы однодольные и двудольные). Каждый вид снабжен русским и латинским названием (в некоторых случаях приводятся и народные названия, используемые в Пермском крае), иллюстрациями, краткой морфологической характеристикой, предпочитаемыми биотопами, ресурсным значением, некоторыми интересными фактами. Для охраняемых видов указана категория редкости в Красной книге Пермского края.</a:t>
            </a:r>
          </a:p>
        </p:txBody>
      </p:sp>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48070" y="215825"/>
            <a:ext cx="4916417" cy="2554545"/>
          </a:xfrm>
          <a:prstGeom prst="rect">
            <a:avLst/>
          </a:prstGeom>
          <a:noFill/>
        </p:spPr>
        <p:txBody>
          <a:bodyPr wrap="square" rtlCol="0">
            <a:spAutoFit/>
          </a:bodyPr>
          <a:lstStyle/>
          <a:p>
            <a:r>
              <a:rPr lang="ru-RU" sz="1600" b="1" dirty="0">
                <a:solidFill>
                  <a:srgbClr val="002060"/>
                </a:solidFill>
                <a:latin typeface="Bookman Old Style" pitchFamily="18" charset="0"/>
              </a:rPr>
              <a:t>58</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Е 911</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Ефимик</a:t>
            </a:r>
            <a:r>
              <a:rPr lang="ru-RU" sz="1600" b="1" dirty="0">
                <a:solidFill>
                  <a:srgbClr val="002060"/>
                </a:solidFill>
                <a:latin typeface="Bookman Old Style" pitchFamily="18" charset="0"/>
              </a:rPr>
              <a:t>, Е. Г.</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Травы лесов города Перми. Атлас-определитель </a:t>
            </a:r>
            <a:r>
              <a:rPr lang="ru-RU" sz="1600" dirty="0">
                <a:solidFill>
                  <a:srgbClr val="002060"/>
                </a:solidFill>
                <a:latin typeface="Bookman Old Style" pitchFamily="18" charset="0"/>
              </a:rPr>
              <a:t>: [монография] / Е. Г. </a:t>
            </a:r>
            <a:r>
              <a:rPr lang="ru-RU" sz="1600" dirty="0" err="1">
                <a:solidFill>
                  <a:srgbClr val="002060"/>
                </a:solidFill>
                <a:latin typeface="Bookman Old Style" pitchFamily="18" charset="0"/>
              </a:rPr>
              <a:t>Ефимик</a:t>
            </a:r>
            <a:r>
              <a:rPr lang="ru-RU" sz="1600" dirty="0">
                <a:solidFill>
                  <a:srgbClr val="002060"/>
                </a:solidFill>
                <a:latin typeface="Bookman Old Style" pitchFamily="18" charset="0"/>
              </a:rPr>
              <a:t>, С. А. </a:t>
            </a:r>
            <a:r>
              <a:rPr lang="ru-RU" sz="1600" dirty="0" err="1">
                <a:solidFill>
                  <a:srgbClr val="002060"/>
                </a:solidFill>
                <a:latin typeface="Bookman Old Style" pitchFamily="18" charset="0"/>
              </a:rPr>
              <a:t>Овеснов</a:t>
            </a:r>
            <a:r>
              <a:rPr lang="ru-RU" sz="1600" dirty="0">
                <a:solidFill>
                  <a:srgbClr val="002060"/>
                </a:solidFill>
                <a:latin typeface="Bookman Old Style" pitchFamily="18" charset="0"/>
              </a:rPr>
              <a:t>. - Пермь : Пермское книжное издательство, 2018. - 199 с.</a:t>
            </a:r>
            <a:endParaRPr lang="en-US"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a:t>
            </a:r>
            <a:r>
              <a:rPr lang="ru-RU" sz="1600" b="1" dirty="0" smtClean="0">
                <a:solidFill>
                  <a:srgbClr val="002060"/>
                </a:solidFill>
                <a:latin typeface="Bookman Old Style" pitchFamily="18" charset="0"/>
              </a:rPr>
              <a:t>: </a:t>
            </a:r>
          </a:p>
          <a:p>
            <a:pPr algn="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 </a:t>
            </a:r>
            <a:r>
              <a:rPr lang="ru-RU" sz="1600" b="1" dirty="0" err="1">
                <a:solidFill>
                  <a:srgbClr val="002060"/>
                </a:solidFill>
                <a:latin typeface="Bookman Old Style" pitchFamily="18" charset="0"/>
              </a:rPr>
              <a:t>чзлг</a:t>
            </a:r>
            <a:r>
              <a:rPr lang="ru-RU" sz="1600" b="1" dirty="0">
                <a:solidFill>
                  <a:srgbClr val="002060"/>
                </a:solidFill>
                <a:latin typeface="Bookman Old Style" pitchFamily="18" charset="0"/>
              </a:rPr>
              <a:t> (1), </a:t>
            </a:r>
            <a:endParaRPr lang="ru-RU" sz="1600" b="1" dirty="0" smtClean="0">
              <a:solidFill>
                <a:srgbClr val="002060"/>
              </a:solidFill>
              <a:latin typeface="Bookman Old Style" pitchFamily="18" charset="0"/>
            </a:endParaRPr>
          </a:p>
          <a:p>
            <a:pPr algn="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 </a:t>
            </a:r>
            <a:r>
              <a:rPr lang="ru-RU" sz="1600" b="1" dirty="0" err="1">
                <a:solidFill>
                  <a:srgbClr val="002060"/>
                </a:solidFill>
                <a:latin typeface="Bookman Old Style" pitchFamily="18" charset="0"/>
              </a:rPr>
              <a:t>сбо</a:t>
            </a:r>
            <a:r>
              <a:rPr lang="ru-RU" sz="1600" b="1" dirty="0">
                <a:solidFill>
                  <a:srgbClr val="002060"/>
                </a:solidFill>
                <a:latin typeface="Bookman Old Style" pitchFamily="18" charset="0"/>
              </a:rPr>
              <a:t> (1)</a:t>
            </a:r>
          </a:p>
        </p:txBody>
      </p:sp>
      <p:pic>
        <p:nvPicPr>
          <p:cNvPr id="6146" name="Picture 2" descr="C:\Users\Adult\Desktop\ВИРТУАЛЬНЫЕ ВЫСТАВКИ\2019\ксу34\Ефимик_Травы_лесов_города_Перм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5825"/>
            <a:ext cx="4211959" cy="6453536"/>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0578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3496" name="Picture 8" descr="http://ushistoryscene.com/wp-content/uploads/2015/03/CurrierIves-ProgressCentury-1024x712.jpg"/>
          <p:cNvPicPr>
            <a:picLocks noChangeAspect="1" noChangeArrowheads="1"/>
          </p:cNvPicPr>
          <p:nvPr/>
        </p:nvPicPr>
        <p:blipFill rotWithShape="1">
          <a:blip r:embed="rId3">
            <a:extLst>
              <a:ext uri="{28A0092B-C50C-407E-A947-70E740481C1C}">
                <a14:useLocalDpi xmlns:a14="http://schemas.microsoft.com/office/drawing/2010/main" val="0"/>
              </a:ext>
            </a:extLst>
          </a:blip>
          <a:srcRect r="13687" b="7807"/>
          <a:stretch/>
        </p:blipFill>
        <p:spPr bwMode="auto">
          <a:xfrm>
            <a:off x="30290" y="0"/>
            <a:ext cx="9076991"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 y="295062"/>
            <a:ext cx="9144000" cy="829682"/>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5496" y="356463"/>
            <a:ext cx="9107280" cy="707886"/>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2. ТЕХНИЧЕСКИЕ НАУКИ. СТРОИТЕЛЬСТВО. АРХИТЕКТУРА. ГРАДОСТРОИТЕЛЬСТВО. ИНФОРМАЦИОННЫЕ ТЕХНОЛОГИИ</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21744109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8495</TotalTime>
  <Words>2113</Words>
  <Application>Microsoft Office PowerPoint</Application>
  <PresentationFormat>Экран (4:3)</PresentationFormat>
  <Paragraphs>136</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Третьякова Наталья Вениаминовна</dc:creator>
  <cp:lastModifiedBy>Adult</cp:lastModifiedBy>
  <cp:revision>520</cp:revision>
  <dcterms:created xsi:type="dcterms:W3CDTF">2015-11-19T07:52:30Z</dcterms:created>
  <dcterms:modified xsi:type="dcterms:W3CDTF">2019-10-01T09:34:22Z</dcterms:modified>
</cp:coreProperties>
</file>